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6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80" d="100"/>
          <a:sy n="80" d="100"/>
        </p:scale>
        <p:origin x="114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69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31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4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2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69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21.05.2016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3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21.05.2016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21.05.2016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0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21.05.2016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6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21.05.2016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11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t>21.05.2016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9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289B-05D7-4FFA-9F99-1CFE98C2A778}" type="datetimeFigureOut">
              <a:rPr lang="ru-RU" smtClean="0"/>
              <a:t>21.05.2016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1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10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Гордість</a:t>
            </a:r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9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Вінниччини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8" y="0"/>
            <a:ext cx="9106272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31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16632"/>
            <a:ext cx="25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ВІННИЦЬКІ МУРИ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214" y="578297"/>
            <a:ext cx="5364088" cy="32023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62" y="3681126"/>
            <a:ext cx="6342134" cy="31491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3" y="578297"/>
            <a:ext cx="5676179" cy="34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44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1663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ПРЕОБРАЖЕНСЬКИЙ СОБОР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50117"/>
            <a:ext cx="5572125" cy="5572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40" y="619094"/>
            <a:ext cx="5884118" cy="3900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50305"/>
            <a:ext cx="6151612" cy="550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9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47664" y="260648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ВІННИЦЬКИЙ ТАНЦЮЮЧИЙ ФОНТАН «</a:t>
            </a:r>
            <a:r>
              <a:rPr lang="en-US" sz="2800" b="1" dirty="0" smtClean="0"/>
              <a:t>ROSHEN</a:t>
            </a:r>
            <a:r>
              <a:rPr lang="uk-UA" sz="2800" b="1" dirty="0" smtClean="0"/>
              <a:t>»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504" y="0"/>
            <a:ext cx="5588000" cy="3606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94108"/>
            <a:ext cx="9144000" cy="336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23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632"/>
            <a:ext cx="7366000" cy="25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9" y="764704"/>
            <a:ext cx="8541489" cy="5688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1" y="471302"/>
            <a:ext cx="8493571" cy="566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0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32656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ЗАЗИРНИ В МАЛЕНЬКУ ЄВРОПУ ВЖЕ ЗАВТРА. ВІННИЦЯ ЧЕКАЄ НА ТЕБЕ!!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02316"/>
            <a:ext cx="6240693" cy="46805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4430"/>
            <a:ext cx="7433526" cy="495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4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1484784"/>
            <a:ext cx="68651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dirty="0" smtClean="0"/>
              <a:t>ДЯКУЮ ЗА УВАГУ!!</a:t>
            </a:r>
            <a:endParaRPr lang="ru-RU" sz="6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2780"/>
            <a:ext cx="9144000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20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7561" y="-30869"/>
            <a:ext cx="5841818" cy="3168352"/>
          </a:xfrm>
          <a:noFill/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sz="2400" b="1" dirty="0" err="1">
                <a:solidFill>
                  <a:srgbClr val="C00000"/>
                </a:solidFill>
              </a:rPr>
              <a:t>Вінницька</a:t>
            </a:r>
            <a:r>
              <a:rPr lang="ru-RU" sz="2400" b="1" dirty="0">
                <a:solidFill>
                  <a:srgbClr val="C00000"/>
                </a:solidFill>
              </a:rPr>
              <a:t> область є </a:t>
            </a:r>
            <a:r>
              <a:rPr lang="ru-RU" sz="2400" b="1" dirty="0" err="1">
                <a:solidFill>
                  <a:srgbClr val="C00000"/>
                </a:solidFill>
              </a:rPr>
              <a:t>досить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популярним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містом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серед</a:t>
            </a:r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r>
              <a:rPr lang="ru-RU" sz="2400" b="1" dirty="0" err="1" smtClean="0">
                <a:solidFill>
                  <a:srgbClr val="C00000"/>
                </a:solidFill>
              </a:rPr>
              <a:t>туристів</a:t>
            </a:r>
            <a:r>
              <a:rPr lang="ru-RU" sz="2400" b="1" dirty="0" smtClean="0">
                <a:solidFill>
                  <a:srgbClr val="C00000"/>
                </a:solidFill>
              </a:rPr>
              <a:t>. </a:t>
            </a:r>
            <a:r>
              <a:rPr lang="ru-RU" sz="2400" b="1" dirty="0">
                <a:solidFill>
                  <a:srgbClr val="C00000"/>
                </a:solidFill>
              </a:rPr>
              <a:t>Тут </a:t>
            </a:r>
            <a:r>
              <a:rPr lang="ru-RU" sz="2400" b="1" dirty="0" err="1">
                <a:solidFill>
                  <a:srgbClr val="C00000"/>
                </a:solidFill>
              </a:rPr>
              <a:t>збереглося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досить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багато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старовинних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садиб</a:t>
            </a:r>
            <a:r>
              <a:rPr lang="ru-RU" sz="2400" b="1" dirty="0">
                <a:solidFill>
                  <a:srgbClr val="C00000"/>
                </a:solidFill>
              </a:rPr>
              <a:t>, </a:t>
            </a:r>
            <a:r>
              <a:rPr lang="ru-RU" sz="2400" b="1" dirty="0" err="1">
                <a:solidFill>
                  <a:srgbClr val="C00000"/>
                </a:solidFill>
              </a:rPr>
              <a:t>замків</a:t>
            </a:r>
            <a:r>
              <a:rPr lang="ru-RU" sz="2400" b="1" dirty="0">
                <a:solidFill>
                  <a:srgbClr val="C00000"/>
                </a:solidFill>
              </a:rPr>
              <a:t>, </a:t>
            </a:r>
            <a:r>
              <a:rPr lang="ru-RU" sz="2400" b="1" dirty="0" err="1">
                <a:solidFill>
                  <a:srgbClr val="C00000"/>
                </a:solidFill>
              </a:rPr>
              <a:t>маєтків</a:t>
            </a:r>
            <a:r>
              <a:rPr lang="ru-RU" sz="2400" b="1" dirty="0">
                <a:solidFill>
                  <a:srgbClr val="C00000"/>
                </a:solidFill>
              </a:rPr>
              <a:t>, </a:t>
            </a:r>
            <a:r>
              <a:rPr lang="ru-RU" sz="2400" b="1" dirty="0" err="1">
                <a:solidFill>
                  <a:srgbClr val="C00000"/>
                </a:solidFill>
              </a:rPr>
              <a:t>прекрасних</a:t>
            </a:r>
            <a:r>
              <a:rPr lang="ru-RU" sz="2400" b="1" dirty="0">
                <a:solidFill>
                  <a:srgbClr val="C00000"/>
                </a:solidFill>
              </a:rPr>
              <a:t> садово-</a:t>
            </a:r>
            <a:r>
              <a:rPr lang="ru-RU" sz="2400" b="1" dirty="0" err="1">
                <a:solidFill>
                  <a:srgbClr val="C00000"/>
                </a:solidFill>
              </a:rPr>
              <a:t>паркових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ансамблів</a:t>
            </a:r>
            <a:r>
              <a:rPr lang="ru-RU" sz="2400" b="1" dirty="0">
                <a:solidFill>
                  <a:srgbClr val="C00000"/>
                </a:solidFill>
              </a:rPr>
              <a:t>, </a:t>
            </a:r>
            <a:r>
              <a:rPr lang="ru-RU" sz="2400" b="1" dirty="0" err="1">
                <a:solidFill>
                  <a:srgbClr val="C00000"/>
                </a:solidFill>
              </a:rPr>
              <a:t>святинь</a:t>
            </a:r>
            <a:r>
              <a:rPr lang="ru-RU" sz="2400" b="1" dirty="0">
                <a:solidFill>
                  <a:srgbClr val="C00000"/>
                </a:solidFill>
              </a:rPr>
              <a:t>, а </a:t>
            </a:r>
            <a:r>
              <a:rPr lang="ru-RU" sz="2400" b="1" dirty="0" err="1">
                <a:solidFill>
                  <a:srgbClr val="C00000"/>
                </a:solidFill>
              </a:rPr>
              <a:t>також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різноманітних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музеїв</a:t>
            </a:r>
            <a:r>
              <a:rPr lang="ru-RU" sz="2400" b="1" dirty="0" smtClean="0">
                <a:solidFill>
                  <a:srgbClr val="C00000"/>
                </a:solidFill>
              </a:rPr>
              <a:t>. </a:t>
            </a:r>
            <a:r>
              <a:rPr lang="uk-UA" sz="2400" b="1" dirty="0" smtClean="0">
                <a:solidFill>
                  <a:srgbClr val="C00000"/>
                </a:solidFill>
              </a:rPr>
              <a:t>Сьогодні ж Вінницю називають маленькою Європою з багатою та дивовижною історією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5186602" cy="345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345" y="1889794"/>
            <a:ext cx="3514193" cy="49506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228"/>
            <a:ext cx="9144000" cy="549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2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36712"/>
            <a:ext cx="74888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Вінниця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одне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найстаріших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складає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60 км2.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- 390 тис.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Чоловік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	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Понад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600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стоїть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мальовничих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берегах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Південного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Бугу.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Вінниці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правобережної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Вона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нерозривно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пов'язана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історичним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развітеіем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всього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українського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народу, з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економікою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культурою, з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боротьбою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чужоземних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загарбників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	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Місто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багате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пам'ятками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єзуїтськими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монастирями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краєзнавчими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музеями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скелетомами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мамонтів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Преображенський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монастир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Храм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Пресвятої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Діви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Марії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Ангельської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садиба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-музей основоположника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польової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Пирогова,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обласний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краєзнавчий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музей та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цікавих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історичних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місць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 У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наші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Вінниця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з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найбільших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промислових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культурних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центр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Вінницької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області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Подільського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економічного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району. У теплу пору року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улюбленим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місцем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відпочинку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вінничан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гостей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перлина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Поділля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Південний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Буг.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Люблять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жителі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Вінниці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відпочивати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зеленому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оздобленні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міста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парках і скверах.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Вінницю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свою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мальовничість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красу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Малим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Києвом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9314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445408" cy="38260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2816"/>
            <a:ext cx="6780245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43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5029893" cy="2952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3068960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1949</a:t>
            </a:r>
            <a:r>
              <a:rPr lang="uk-UA" b="1" dirty="0" smtClean="0"/>
              <a:t> </a:t>
            </a:r>
            <a:r>
              <a:rPr lang="uk-UA" b="1" dirty="0" smtClean="0">
                <a:solidFill>
                  <a:srgbClr val="FFFF00"/>
                </a:solidFill>
              </a:rPr>
              <a:t>рік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08920"/>
            <a:ext cx="4822676" cy="36170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6296" y="633982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2016</a:t>
            </a:r>
            <a:r>
              <a:rPr lang="uk-UA" b="1" dirty="0" smtClean="0"/>
              <a:t> </a:t>
            </a:r>
            <a:r>
              <a:rPr lang="uk-UA" b="1" dirty="0" smtClean="0">
                <a:solidFill>
                  <a:srgbClr val="FFFF00"/>
                </a:solidFill>
              </a:rPr>
              <a:t>рік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5" y="3501008"/>
            <a:ext cx="3602171" cy="23928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83768" y="5956595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2016 рік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4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80928"/>
            <a:ext cx="3096344" cy="4067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19316"/>
            <a:ext cx="4752528" cy="63386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2160" y="1268760"/>
            <a:ext cx="3245731" cy="639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50"/>
              </a:lnSpc>
            </a:pPr>
            <a:r>
              <a:rPr lang="uk-UA" sz="2000" b="1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ВОДОНАПІРНА ВЕЖА </a:t>
            </a:r>
            <a:r>
              <a:rPr lang="uk-UA" sz="2000" b="1" dirty="0" smtClean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</a:t>
            </a:r>
          </a:p>
          <a:p>
            <a:pPr>
              <a:lnSpc>
                <a:spcPts val="1350"/>
              </a:lnSpc>
            </a:pPr>
            <a:endParaRPr lang="uk-UA" sz="2000" b="1" dirty="0">
              <a:solidFill>
                <a:srgbClr val="30303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ts val="1350"/>
              </a:lnSpc>
            </a:pPr>
            <a:r>
              <a:rPr lang="uk-UA" sz="2000" b="1" dirty="0" smtClean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ПОЖЕЖНА </a:t>
            </a:r>
            <a:r>
              <a:rPr lang="uk-UA" sz="2000" b="1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КАЛАНЧА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48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6632"/>
            <a:ext cx="2160240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СТАВКА ГІТЛЕРА ВЕРВОЛЬФ</a:t>
            </a:r>
            <a:endParaRPr lang="ru-RU" sz="2400" b="1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64" y="116632"/>
            <a:ext cx="5543646" cy="36975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5559936" cy="41699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774" y="3170485"/>
            <a:ext cx="5559936" cy="370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05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9602" y="116632"/>
            <a:ext cx="7634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ВІННИЦЬКИЙ ОБЛАСНИЙ КРАЄЗНАВЧИЙ МУЗЕЙ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62353"/>
            <a:ext cx="5343814" cy="40324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92" y="2564904"/>
            <a:ext cx="5711908" cy="428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4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20688"/>
            <a:ext cx="8140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/>
              <a:t> </a:t>
            </a:r>
            <a:r>
              <a:rPr lang="uk-UA" b="1" dirty="0" smtClean="0"/>
              <a:t>    В Вінницькому музеї – «Мій рідний край – Поділля» зберігаються знаряддя </a:t>
            </a:r>
          </a:p>
          <a:p>
            <a:r>
              <a:rPr lang="uk-UA" b="1" dirty="0" smtClean="0"/>
              <a:t>Праці, які були знайдено на території Вінниччини, якими працювали первісні </a:t>
            </a:r>
          </a:p>
          <a:p>
            <a:r>
              <a:rPr lang="uk-UA" b="1" dirty="0" smtClean="0"/>
              <a:t>люди  в добу енеоліту.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2614512"/>
            <a:ext cx="5689600" cy="4267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4778741" cy="318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13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шаблон-6</Template>
  <TotalTime>158</TotalTime>
  <Words>77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Гордість Вінниччини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Ілоночка</dc:creator>
  <cp:lastModifiedBy>Ілоночка</cp:lastModifiedBy>
  <cp:revision>17</cp:revision>
  <dcterms:created xsi:type="dcterms:W3CDTF">2016-05-15T15:57:28Z</dcterms:created>
  <dcterms:modified xsi:type="dcterms:W3CDTF">2016-05-21T20:29:55Z</dcterms:modified>
</cp:coreProperties>
</file>