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8" r:id="rId3"/>
    <p:sldId id="261" r:id="rId4"/>
    <p:sldId id="274" r:id="rId5"/>
    <p:sldId id="263" r:id="rId6"/>
    <p:sldId id="269" r:id="rId7"/>
    <p:sldId id="265" r:id="rId8"/>
    <p:sldId id="275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13EF1-2703-4719-946E-8906BB283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77FCED-455E-4BA5-AD5A-16BB7704E58F}">
      <dgm:prSet phldrT="[Текст]"/>
      <dgm:spPr/>
      <dgm:t>
        <a:bodyPr/>
        <a:lstStyle/>
        <a:p>
          <a:r>
            <a:rPr lang="en-US" b="0" i="0" dirty="0" smtClean="0"/>
            <a:t>Present Simple</a:t>
          </a:r>
          <a:endParaRPr lang="ru-RU" dirty="0"/>
        </a:p>
      </dgm:t>
    </dgm:pt>
    <dgm:pt modelId="{EB2DEA24-B394-4575-92E6-9BA4C3C2E249}" type="parTrans" cxnId="{E44FBF13-8C20-4671-8E4B-763486DE4EB3}">
      <dgm:prSet/>
      <dgm:spPr/>
      <dgm:t>
        <a:bodyPr/>
        <a:lstStyle/>
        <a:p>
          <a:endParaRPr lang="ru-RU"/>
        </a:p>
      </dgm:t>
    </dgm:pt>
    <dgm:pt modelId="{50AE238F-D797-4F27-9C9F-261EB836A15F}" type="sibTrans" cxnId="{E44FBF13-8C20-4671-8E4B-763486DE4EB3}">
      <dgm:prSet/>
      <dgm:spPr/>
      <dgm:t>
        <a:bodyPr/>
        <a:lstStyle/>
        <a:p>
          <a:endParaRPr lang="ru-RU"/>
        </a:p>
      </dgm:t>
    </dgm:pt>
    <dgm:pt modelId="{2650F716-F10D-4E0C-968B-B42A56F28B99}">
      <dgm:prSet phldrT="[Текст]"/>
      <dgm:spPr/>
      <dgm:t>
        <a:bodyPr/>
        <a:lstStyle/>
        <a:p>
          <a:r>
            <a:rPr lang="en-US" b="0" i="0" dirty="0" smtClean="0"/>
            <a:t>if </a:t>
          </a:r>
          <a:endParaRPr lang="ru-RU" dirty="0"/>
        </a:p>
      </dgm:t>
    </dgm:pt>
    <dgm:pt modelId="{CF65FE3A-7102-4963-92CB-E9E797BACAE0}" type="parTrans" cxnId="{F9647E09-3B8B-49A4-91F0-CA8A961E804B}">
      <dgm:prSet/>
      <dgm:spPr/>
      <dgm:t>
        <a:bodyPr/>
        <a:lstStyle/>
        <a:p>
          <a:endParaRPr lang="ru-RU"/>
        </a:p>
      </dgm:t>
    </dgm:pt>
    <dgm:pt modelId="{9D44F246-6508-4F15-BB18-B76E93E97897}" type="sibTrans" cxnId="{F9647E09-3B8B-49A4-91F0-CA8A961E804B}">
      <dgm:prSet/>
      <dgm:spPr/>
      <dgm:t>
        <a:bodyPr/>
        <a:lstStyle/>
        <a:p>
          <a:endParaRPr lang="ru-RU"/>
        </a:p>
      </dgm:t>
    </dgm:pt>
    <dgm:pt modelId="{1E350147-9A02-4B27-898F-5574314AD842}">
      <dgm:prSet phldrT="[Текст]"/>
      <dgm:spPr/>
      <dgm:t>
        <a:bodyPr/>
        <a:lstStyle/>
        <a:p>
          <a:r>
            <a:rPr lang="en-US" b="0" i="0" dirty="0" smtClean="0"/>
            <a:t>Present Simple</a:t>
          </a:r>
          <a:endParaRPr lang="ru-RU" dirty="0"/>
        </a:p>
      </dgm:t>
    </dgm:pt>
    <dgm:pt modelId="{1C2F11E5-C371-41E0-AD76-E229069DE976}" type="parTrans" cxnId="{2EB31893-B1D9-42F9-84B4-EB3682241513}">
      <dgm:prSet/>
      <dgm:spPr/>
      <dgm:t>
        <a:bodyPr/>
        <a:lstStyle/>
        <a:p>
          <a:endParaRPr lang="ru-RU"/>
        </a:p>
      </dgm:t>
    </dgm:pt>
    <dgm:pt modelId="{8F795F67-0A68-4CB1-90BD-53BD03E06E0A}" type="sibTrans" cxnId="{2EB31893-B1D9-42F9-84B4-EB3682241513}">
      <dgm:prSet/>
      <dgm:spPr/>
      <dgm:t>
        <a:bodyPr/>
        <a:lstStyle/>
        <a:p>
          <a:endParaRPr lang="ru-RU"/>
        </a:p>
      </dgm:t>
    </dgm:pt>
    <dgm:pt modelId="{61C50195-06F3-4DEB-9F6F-E660DF078123}" type="pres">
      <dgm:prSet presAssocID="{21513EF1-2703-4719-946E-8906BB28363F}" presName="Name0" presStyleCnt="0">
        <dgm:presLayoutVars>
          <dgm:dir/>
          <dgm:resizeHandles val="exact"/>
        </dgm:presLayoutVars>
      </dgm:prSet>
      <dgm:spPr/>
    </dgm:pt>
    <dgm:pt modelId="{B420D138-2480-43AF-9F44-3D9B1E2545BB}" type="pres">
      <dgm:prSet presAssocID="{6477FCED-455E-4BA5-AD5A-16BB7704E5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33B7E-0F66-49E4-9E21-2192E94785B6}" type="pres">
      <dgm:prSet presAssocID="{50AE238F-D797-4F27-9C9F-261EB836A15F}" presName="sibTrans" presStyleLbl="sibTrans2D1" presStyleIdx="0" presStyleCnt="2"/>
      <dgm:spPr/>
    </dgm:pt>
    <dgm:pt modelId="{1F8FA6EC-E0DB-4D42-8EE3-F92D14776DB8}" type="pres">
      <dgm:prSet presAssocID="{50AE238F-D797-4F27-9C9F-261EB836A15F}" presName="connectorText" presStyleLbl="sibTrans2D1" presStyleIdx="0" presStyleCnt="2"/>
      <dgm:spPr/>
    </dgm:pt>
    <dgm:pt modelId="{B97C9DB5-349E-4A08-BE89-4956D36DD800}" type="pres">
      <dgm:prSet presAssocID="{2650F716-F10D-4E0C-968B-B42A56F28B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E3796-BA8A-4225-A656-C58B1B487FB5}" type="pres">
      <dgm:prSet presAssocID="{9D44F246-6508-4F15-BB18-B76E93E97897}" presName="sibTrans" presStyleLbl="sibTrans2D1" presStyleIdx="1" presStyleCnt="2"/>
      <dgm:spPr/>
    </dgm:pt>
    <dgm:pt modelId="{510A8D74-477C-4433-BA2F-B1EE62C03E07}" type="pres">
      <dgm:prSet presAssocID="{9D44F246-6508-4F15-BB18-B76E93E97897}" presName="connectorText" presStyleLbl="sibTrans2D1" presStyleIdx="1" presStyleCnt="2"/>
      <dgm:spPr/>
    </dgm:pt>
    <dgm:pt modelId="{04875BF0-0F2B-4F28-86D5-8D197F0A16D3}" type="pres">
      <dgm:prSet presAssocID="{1E350147-9A02-4B27-898F-5574314AD8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FBF13-8C20-4671-8E4B-763486DE4EB3}" srcId="{21513EF1-2703-4719-946E-8906BB28363F}" destId="{6477FCED-455E-4BA5-AD5A-16BB7704E58F}" srcOrd="0" destOrd="0" parTransId="{EB2DEA24-B394-4575-92E6-9BA4C3C2E249}" sibTransId="{50AE238F-D797-4F27-9C9F-261EB836A15F}"/>
    <dgm:cxn modelId="{4D714F28-105F-422F-9973-5161C501FD80}" type="presOf" srcId="{21513EF1-2703-4719-946E-8906BB28363F}" destId="{61C50195-06F3-4DEB-9F6F-E660DF078123}" srcOrd="0" destOrd="0" presId="urn:microsoft.com/office/officeart/2005/8/layout/process1"/>
    <dgm:cxn modelId="{4EF7DC4A-A562-433C-BAF7-739FD651FA40}" type="presOf" srcId="{1E350147-9A02-4B27-898F-5574314AD842}" destId="{04875BF0-0F2B-4F28-86D5-8D197F0A16D3}" srcOrd="0" destOrd="0" presId="urn:microsoft.com/office/officeart/2005/8/layout/process1"/>
    <dgm:cxn modelId="{7E7EE0F6-9CFD-42B9-AB71-EACEB7945E6B}" type="presOf" srcId="{9D44F246-6508-4F15-BB18-B76E93E97897}" destId="{F77E3796-BA8A-4225-A656-C58B1B487FB5}" srcOrd="0" destOrd="0" presId="urn:microsoft.com/office/officeart/2005/8/layout/process1"/>
    <dgm:cxn modelId="{F9647E09-3B8B-49A4-91F0-CA8A961E804B}" srcId="{21513EF1-2703-4719-946E-8906BB28363F}" destId="{2650F716-F10D-4E0C-968B-B42A56F28B99}" srcOrd="1" destOrd="0" parTransId="{CF65FE3A-7102-4963-92CB-E9E797BACAE0}" sibTransId="{9D44F246-6508-4F15-BB18-B76E93E97897}"/>
    <dgm:cxn modelId="{C9E1BDBE-AF65-4B8E-83AC-25D23B93A5BF}" type="presOf" srcId="{6477FCED-455E-4BA5-AD5A-16BB7704E58F}" destId="{B420D138-2480-43AF-9F44-3D9B1E2545BB}" srcOrd="0" destOrd="0" presId="urn:microsoft.com/office/officeart/2005/8/layout/process1"/>
    <dgm:cxn modelId="{AE41BB35-2412-4570-BBB2-D6D3F3FBEB6C}" type="presOf" srcId="{2650F716-F10D-4E0C-968B-B42A56F28B99}" destId="{B97C9DB5-349E-4A08-BE89-4956D36DD800}" srcOrd="0" destOrd="0" presId="urn:microsoft.com/office/officeart/2005/8/layout/process1"/>
    <dgm:cxn modelId="{87B84799-90D8-4815-9614-FAB363B05A0B}" type="presOf" srcId="{9D44F246-6508-4F15-BB18-B76E93E97897}" destId="{510A8D74-477C-4433-BA2F-B1EE62C03E07}" srcOrd="1" destOrd="0" presId="urn:microsoft.com/office/officeart/2005/8/layout/process1"/>
    <dgm:cxn modelId="{5085968C-E178-4161-A78B-ED7FCAECEDC6}" type="presOf" srcId="{50AE238F-D797-4F27-9C9F-261EB836A15F}" destId="{1F8FA6EC-E0DB-4D42-8EE3-F92D14776DB8}" srcOrd="1" destOrd="0" presId="urn:microsoft.com/office/officeart/2005/8/layout/process1"/>
    <dgm:cxn modelId="{C1CE6C71-18C8-4E57-AA53-EF808A57C026}" type="presOf" srcId="{50AE238F-D797-4F27-9C9F-261EB836A15F}" destId="{CA633B7E-0F66-49E4-9E21-2192E94785B6}" srcOrd="0" destOrd="0" presId="urn:microsoft.com/office/officeart/2005/8/layout/process1"/>
    <dgm:cxn modelId="{2EB31893-B1D9-42F9-84B4-EB3682241513}" srcId="{21513EF1-2703-4719-946E-8906BB28363F}" destId="{1E350147-9A02-4B27-898F-5574314AD842}" srcOrd="2" destOrd="0" parTransId="{1C2F11E5-C371-41E0-AD76-E229069DE976}" sibTransId="{8F795F67-0A68-4CB1-90BD-53BD03E06E0A}"/>
    <dgm:cxn modelId="{38EDAF7B-4DC2-49EC-9901-FE19E108AD27}" type="presParOf" srcId="{61C50195-06F3-4DEB-9F6F-E660DF078123}" destId="{B420D138-2480-43AF-9F44-3D9B1E2545BB}" srcOrd="0" destOrd="0" presId="urn:microsoft.com/office/officeart/2005/8/layout/process1"/>
    <dgm:cxn modelId="{B561A2AA-DCCE-4FF7-906B-F1282EC3A323}" type="presParOf" srcId="{61C50195-06F3-4DEB-9F6F-E660DF078123}" destId="{CA633B7E-0F66-49E4-9E21-2192E94785B6}" srcOrd="1" destOrd="0" presId="urn:microsoft.com/office/officeart/2005/8/layout/process1"/>
    <dgm:cxn modelId="{C3B27861-2DD6-4F3F-B3F1-5AE1179079B4}" type="presParOf" srcId="{CA633B7E-0F66-49E4-9E21-2192E94785B6}" destId="{1F8FA6EC-E0DB-4D42-8EE3-F92D14776DB8}" srcOrd="0" destOrd="0" presId="urn:microsoft.com/office/officeart/2005/8/layout/process1"/>
    <dgm:cxn modelId="{8162B88F-71C1-4FC3-AA57-E3ED5DF26B2D}" type="presParOf" srcId="{61C50195-06F3-4DEB-9F6F-E660DF078123}" destId="{B97C9DB5-349E-4A08-BE89-4956D36DD800}" srcOrd="2" destOrd="0" presId="urn:microsoft.com/office/officeart/2005/8/layout/process1"/>
    <dgm:cxn modelId="{23C4EFA8-03D9-45ED-B431-0DF36CA117B9}" type="presParOf" srcId="{61C50195-06F3-4DEB-9F6F-E660DF078123}" destId="{F77E3796-BA8A-4225-A656-C58B1B487FB5}" srcOrd="3" destOrd="0" presId="urn:microsoft.com/office/officeart/2005/8/layout/process1"/>
    <dgm:cxn modelId="{B8810792-23D2-4EBC-9ADA-386F05769D77}" type="presParOf" srcId="{F77E3796-BA8A-4225-A656-C58B1B487FB5}" destId="{510A8D74-477C-4433-BA2F-B1EE62C03E07}" srcOrd="0" destOrd="0" presId="urn:microsoft.com/office/officeart/2005/8/layout/process1"/>
    <dgm:cxn modelId="{1E1D57FB-0500-4A95-A5B3-E7318587F58C}" type="presParOf" srcId="{61C50195-06F3-4DEB-9F6F-E660DF078123}" destId="{04875BF0-0F2B-4F28-86D5-8D197F0A16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0D138-2480-43AF-9F44-3D9B1E2545BB}">
      <dsp:nvSpPr>
        <dsp:cNvPr id="0" name=""/>
        <dsp:cNvSpPr/>
      </dsp:nvSpPr>
      <dsp:spPr>
        <a:xfrm>
          <a:off x="6586" y="777590"/>
          <a:ext cx="1968538" cy="1181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Present Simple</a:t>
          </a:r>
          <a:endParaRPr lang="ru-RU" sz="2800" kern="1200" dirty="0"/>
        </a:p>
      </dsp:txBody>
      <dsp:txXfrm>
        <a:off x="41180" y="812184"/>
        <a:ext cx="1899350" cy="1111935"/>
      </dsp:txXfrm>
    </dsp:sp>
    <dsp:sp modelId="{CA633B7E-0F66-49E4-9E21-2192E94785B6}">
      <dsp:nvSpPr>
        <dsp:cNvPr id="0" name=""/>
        <dsp:cNvSpPr/>
      </dsp:nvSpPr>
      <dsp:spPr>
        <a:xfrm>
          <a:off x="2171978" y="1124053"/>
          <a:ext cx="417330" cy="48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171978" y="1221692"/>
        <a:ext cx="292131" cy="292919"/>
      </dsp:txXfrm>
    </dsp:sp>
    <dsp:sp modelId="{B97C9DB5-349E-4A08-BE89-4956D36DD800}">
      <dsp:nvSpPr>
        <dsp:cNvPr id="0" name=""/>
        <dsp:cNvSpPr/>
      </dsp:nvSpPr>
      <dsp:spPr>
        <a:xfrm>
          <a:off x="2762540" y="777590"/>
          <a:ext cx="1968538" cy="1181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if </a:t>
          </a:r>
          <a:endParaRPr lang="ru-RU" sz="2800" kern="1200" dirty="0"/>
        </a:p>
      </dsp:txBody>
      <dsp:txXfrm>
        <a:off x="2797134" y="812184"/>
        <a:ext cx="1899350" cy="1111935"/>
      </dsp:txXfrm>
    </dsp:sp>
    <dsp:sp modelId="{F77E3796-BA8A-4225-A656-C58B1B487FB5}">
      <dsp:nvSpPr>
        <dsp:cNvPr id="0" name=""/>
        <dsp:cNvSpPr/>
      </dsp:nvSpPr>
      <dsp:spPr>
        <a:xfrm>
          <a:off x="4927933" y="1124053"/>
          <a:ext cx="417330" cy="488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27933" y="1221692"/>
        <a:ext cx="292131" cy="292919"/>
      </dsp:txXfrm>
    </dsp:sp>
    <dsp:sp modelId="{04875BF0-0F2B-4F28-86D5-8D197F0A16D3}">
      <dsp:nvSpPr>
        <dsp:cNvPr id="0" name=""/>
        <dsp:cNvSpPr/>
      </dsp:nvSpPr>
      <dsp:spPr>
        <a:xfrm>
          <a:off x="5518494" y="777590"/>
          <a:ext cx="1968538" cy="1181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Present Simple</a:t>
          </a:r>
          <a:endParaRPr lang="ru-RU" sz="2800" kern="1200" dirty="0"/>
        </a:p>
      </dsp:txBody>
      <dsp:txXfrm>
        <a:off x="5553088" y="812184"/>
        <a:ext cx="1899350" cy="111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1522BF-57B7-4AE4-9101-D1471AEB4A58}" type="datetimeFigureOut">
              <a:rPr lang="ru-RU" smtClean="0"/>
              <a:t>20.03.2016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40E618-1167-4177-A596-8E1152D07B3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787" y="1052736"/>
            <a:ext cx="8038419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/>
            </a:r>
            <a:br>
              <a:rPr lang="en-US" sz="5400" dirty="0"/>
            </a:br>
            <a:r>
              <a:rPr lang="en-US" sz="5400" b="1" u="sng" dirty="0" smtClean="0">
                <a:solidFill>
                  <a:srgbClr val="00B0F0"/>
                </a:solidFill>
              </a:rPr>
              <a:t>Ty</a:t>
            </a:r>
            <a:r>
              <a:rPr lang="en-US" sz="4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 </a:t>
            </a:r>
            <a:r>
              <a:rPr lang="en-US" sz="4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conditional sentences </a:t>
            </a:r>
            <a:endParaRPr lang="ru-RU" sz="4400" b="1" i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English language</a:t>
            </a:r>
            <a:endParaRPr lang="ru-RU" sz="4400" b="1" i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6403" y="4941168"/>
            <a:ext cx="35112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	</a:t>
            </a:r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Renkus V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412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AN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0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1093492"/>
            <a:ext cx="3744416" cy="5391096"/>
            <a:chOff x="364071" y="1298097"/>
            <a:chExt cx="3305175" cy="517021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71" y="4458538"/>
              <a:ext cx="3305175" cy="200977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71" y="1298097"/>
              <a:ext cx="3305175" cy="31623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76" t="110827" r="43046" b="-110827"/>
          <a:stretch/>
        </p:blipFill>
        <p:spPr bwMode="auto">
          <a:xfrm>
            <a:off x="2986088" y="3321050"/>
            <a:ext cx="3171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4"/>
          <a:stretch/>
        </p:blipFill>
        <p:spPr bwMode="auto">
          <a:xfrm>
            <a:off x="322280" y="680803"/>
            <a:ext cx="3286124" cy="2438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/>
          <a:stretch/>
        </p:blipFill>
        <p:spPr bwMode="auto">
          <a:xfrm>
            <a:off x="5002952" y="593373"/>
            <a:ext cx="3478014" cy="3905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52" y="1077217"/>
            <a:ext cx="3497598" cy="207841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50" y="3540125"/>
            <a:ext cx="3461039" cy="295275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94" y="3933057"/>
            <a:ext cx="3453472" cy="2801956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085" y="224041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3817" y="162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2951" y="3155635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827584" y="1412776"/>
            <a:ext cx="1444644" cy="1728192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arrow"/>
          </a:ln>
          <a:effectLst>
            <a:glow rad="317500">
              <a:srgbClr val="00B0F0">
                <a:alpha val="40000"/>
              </a:srgbClr>
            </a:glow>
            <a:outerShdw blurRad="50800" dist="50800" dir="5400000" algn="ctr" rotWithShape="0">
              <a:srgbClr val="FFFF00"/>
            </a:outerShdw>
            <a:reflection stA="45000" endPos="0" dist="50800" dir="5400000" sy="-100000" algn="bl" rotWithShape="0"/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805270" y="1478071"/>
            <a:ext cx="464023" cy="2959041"/>
          </a:xfrm>
          <a:prstGeom prst="straightConnector1">
            <a:avLst/>
          </a:prstGeom>
          <a:ln w="50800" cmpd="sng">
            <a:solidFill>
              <a:srgbClr val="0070C0"/>
            </a:solidFill>
            <a:tailEnd type="arrow"/>
          </a:ln>
          <a:effectLst>
            <a:glow rad="698500">
              <a:srgbClr val="92D050">
                <a:alpha val="25000"/>
              </a:srgbClr>
            </a:glow>
            <a:outerShdw blurRad="50800" dist="50800" dir="2154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5" name="Группа 1044"/>
          <p:cNvGrpSpPr/>
          <p:nvPr/>
        </p:nvGrpSpPr>
        <p:grpSpPr>
          <a:xfrm>
            <a:off x="1207726" y="5008602"/>
            <a:ext cx="2936411" cy="1300718"/>
            <a:chOff x="-971447" y="3506271"/>
            <a:chExt cx="1936352" cy="601216"/>
          </a:xfrm>
        </p:grpSpPr>
        <p:sp>
          <p:nvSpPr>
            <p:cNvPr id="1038" name="Прямоугольник 1037"/>
            <p:cNvSpPr/>
            <p:nvPr/>
          </p:nvSpPr>
          <p:spPr>
            <a:xfrm>
              <a:off x="-971447" y="3506271"/>
              <a:ext cx="1936352" cy="60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9" name="Прямоугольник 1038"/>
            <p:cNvSpPr/>
            <p:nvPr/>
          </p:nvSpPr>
          <p:spPr>
            <a:xfrm>
              <a:off x="-651846" y="3506271"/>
              <a:ext cx="121817" cy="2702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44" name="Группа 1043"/>
          <p:cNvGrpSpPr/>
          <p:nvPr/>
        </p:nvGrpSpPr>
        <p:grpSpPr>
          <a:xfrm>
            <a:off x="103544" y="3501008"/>
            <a:ext cx="2380224" cy="1152128"/>
            <a:chOff x="619423" y="3522712"/>
            <a:chExt cx="1936353" cy="626368"/>
          </a:xfrm>
        </p:grpSpPr>
        <p:sp>
          <p:nvSpPr>
            <p:cNvPr id="1036" name="Прямоугольник 1035"/>
            <p:cNvSpPr/>
            <p:nvPr/>
          </p:nvSpPr>
          <p:spPr>
            <a:xfrm>
              <a:off x="619423" y="3522712"/>
              <a:ext cx="1936353" cy="626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2" name="Прямоугольник 1041"/>
            <p:cNvSpPr/>
            <p:nvPr/>
          </p:nvSpPr>
          <p:spPr>
            <a:xfrm>
              <a:off x="767399" y="3538036"/>
              <a:ext cx="14946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55" name="Прямоугольник 1054"/>
          <p:cNvSpPr/>
          <p:nvPr/>
        </p:nvSpPr>
        <p:spPr>
          <a:xfrm>
            <a:off x="1045841" y="476672"/>
            <a:ext cx="7008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CONDITIONAL SENTENCES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7381">
            <a:off x="7126953" y="702469"/>
            <a:ext cx="2350129" cy="393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664">
            <a:off x="4879765" y="839897"/>
            <a:ext cx="22129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775">
            <a:off x="3237945" y="1090779"/>
            <a:ext cx="2212975" cy="23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224" y="3538846"/>
            <a:ext cx="2129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3762" y="5184386"/>
            <a:ext cx="2740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Open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 condition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9293" y="3483005"/>
            <a:ext cx="2474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Half-open</a:t>
            </a:r>
            <a:r>
              <a:rPr lang="en-US" sz="2800" b="1" dirty="0">
                <a:solidFill>
                  <a:srgbClr val="FFFF00"/>
                </a:solidFill>
              </a:rPr>
              <a:t> 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condition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010129" y="3304100"/>
            <a:ext cx="2936411" cy="1300718"/>
            <a:chOff x="-971447" y="3506271"/>
            <a:chExt cx="1936352" cy="6012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971447" y="3506271"/>
              <a:ext cx="1936352" cy="60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651846" y="3506271"/>
              <a:ext cx="121817" cy="2702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39736" y="5008602"/>
            <a:ext cx="2936411" cy="1300718"/>
            <a:chOff x="-971447" y="3506271"/>
            <a:chExt cx="1936352" cy="6012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-971447" y="3506271"/>
              <a:ext cx="1936352" cy="60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651846" y="3506271"/>
              <a:ext cx="121817" cy="2702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004048" y="5181907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Closed</a:t>
            </a:r>
            <a:r>
              <a:rPr lang="en-US" sz="2800" b="1" dirty="0">
                <a:solidFill>
                  <a:srgbClr val="FFFF00"/>
                </a:solidFill>
              </a:rPr>
              <a:t> 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condition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516217" y="3319407"/>
            <a:ext cx="2520280" cy="1300718"/>
            <a:chOff x="-971447" y="3506271"/>
            <a:chExt cx="1936352" cy="60121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-971447" y="3506271"/>
              <a:ext cx="1936352" cy="601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651846" y="3506271"/>
              <a:ext cx="121817" cy="2702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796675" y="3476648"/>
            <a:ext cx="20633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Mixed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conditional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777" y="260648"/>
            <a:ext cx="6452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conditional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00" y="922367"/>
            <a:ext cx="802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of conditional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is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describe scientific facts, truisms, events and phenomena that are always true.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5745154"/>
              </p:ext>
            </p:extLst>
          </p:nvPr>
        </p:nvGraphicFramePr>
        <p:xfrm>
          <a:off x="685331" y="1616021"/>
          <a:ext cx="74936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4642" y="4293096"/>
            <a:ext cx="7812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 boils if you heat it to 100 </a:t>
            </a:r>
            <a:r>
              <a:rPr lang="en-US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</a:t>
            </a:r>
            <a:r>
              <a:rPr lang="en-US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8576" y="508518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B0F0"/>
                </a:solidFill>
              </a:rPr>
              <a:t>A red light comes up if you press the main button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0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8" y="2537223"/>
            <a:ext cx="81454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044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conditional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015" y="4410690"/>
            <a:ext cx="8303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 we get the money for this job, we will buy a new car</a:t>
            </a:r>
            <a:r>
              <a:rPr lang="en-US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67563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sentences </a:t>
            </a:r>
            <a:endParaRPr lang="en-US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to express the real and possible situations in the future; it is likely that the condition will be satisfied.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301208"/>
            <a:ext cx="631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 will stay at home if it snows.</a:t>
            </a:r>
          </a:p>
        </p:txBody>
      </p:sp>
    </p:spTree>
    <p:extLst>
      <p:ext uri="{BB962C8B-B14F-4D97-AF65-F5344CB8AC3E}">
        <p14:creationId xmlns:p14="http://schemas.microsoft.com/office/powerpoint/2010/main" val="39405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4887" y="1340768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03240" y="5156720"/>
            <a:ext cx="5249401" cy="1395919"/>
            <a:chOff x="1636718" y="3494273"/>
            <a:chExt cx="5249401" cy="139591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36718" y="3494273"/>
              <a:ext cx="5249401" cy="734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0495" y="3566753"/>
              <a:ext cx="47074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 my car broke down, I would take a bus.</a:t>
              </a:r>
            </a:p>
            <a:p>
              <a:r>
                <a:rPr lang="en-US" sz="20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would take a bus if my car broke down.</a:t>
              </a:r>
              <a:endPara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263782"/>
            <a:ext cx="76454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185" y="116632"/>
            <a:ext cx="7020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Half-open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185" y="1186879"/>
            <a:ext cx="7380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of conditional sentences describe the actual situation relating to the present or future tense; hypothetical condition that can be performed only in theory.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7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Also half-open conditional </a:t>
            </a:r>
            <a:r>
              <a:rPr lang="en-US" sz="2400" b="1" dirty="0">
                <a:solidFill>
                  <a:srgbClr val="FFFF00"/>
                </a:solidFill>
              </a:rPr>
              <a:t>sentences </a:t>
            </a:r>
            <a:r>
              <a:rPr lang="en-US" sz="2400" b="1" dirty="0" smtClean="0">
                <a:solidFill>
                  <a:srgbClr val="FFFF00"/>
                </a:solidFill>
              </a:rPr>
              <a:t>are recommended </a:t>
            </a:r>
            <a:r>
              <a:rPr lang="en-US" sz="2400" b="1" dirty="0">
                <a:solidFill>
                  <a:srgbClr val="FFFF00"/>
                </a:solidFill>
              </a:rPr>
              <a:t>to use in case of a polite request.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0898"/>
            <a:ext cx="3024336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2205"/>
            <a:ext cx="3024336" cy="26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1600" y="2698559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would be grateful 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you helped me.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698559"/>
            <a:ext cx="3433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 would be so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pleased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came to the birthday party.</a:t>
            </a:r>
          </a:p>
        </p:txBody>
      </p:sp>
    </p:spTree>
    <p:extLst>
      <p:ext uri="{BB962C8B-B14F-4D97-AF65-F5344CB8AC3E}">
        <p14:creationId xmlns:p14="http://schemas.microsoft.com/office/powerpoint/2010/main" val="1117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4887" y="1340768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88640"/>
            <a:ext cx="41989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Closed 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condition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4" y="1512079"/>
            <a:ext cx="785812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1" y="3713567"/>
            <a:ext cx="44353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230" y="385378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conditional sentences are describe the impossible condition, as an action or event has taken place in the past.</a:t>
            </a:r>
          </a:p>
          <a:p>
            <a:pPr algn="ctr"/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usually used to refer to a missed opportunity.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0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Mixed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conditional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of conditional sentences implies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different parts of the previous types.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several combinations: the result of this action highlights the condition of the last time, the result of an action in the past emphasized the condition of the present time.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988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would buy a house by the sea (now or in the future) if I had won the lottery last week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3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Phrase If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were you, or If I were in your place is usually used to give advice.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 I were you I would accept the offer</a:t>
            </a:r>
            <a:r>
              <a:rPr lang="en-US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US" sz="3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 were in your place he would do it.</a:t>
            </a:r>
          </a:p>
        </p:txBody>
      </p:sp>
    </p:spTree>
    <p:extLst>
      <p:ext uri="{BB962C8B-B14F-4D97-AF65-F5344CB8AC3E}">
        <p14:creationId xmlns:p14="http://schemas.microsoft.com/office/powerpoint/2010/main" val="2132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679</TotalTime>
  <Words>253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Vika</cp:lastModifiedBy>
  <cp:revision>56</cp:revision>
  <dcterms:created xsi:type="dcterms:W3CDTF">2013-01-26T06:05:51Z</dcterms:created>
  <dcterms:modified xsi:type="dcterms:W3CDTF">2016-03-20T20:48:11Z</dcterms:modified>
</cp:coreProperties>
</file>