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DC4F-25B0-49C4-B822-6A9435070B5C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C99A7-AE17-449C-92D2-B4550B663E2C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DC4F-25B0-49C4-B822-6A9435070B5C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99A7-AE17-449C-92D2-B4550B663E2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DC4F-25B0-49C4-B822-6A9435070B5C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99A7-AE17-449C-92D2-B4550B663E2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B4DC4F-25B0-49C4-B822-6A9435070B5C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76C99A7-AE17-449C-92D2-B4550B663E2C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DC4F-25B0-49C4-B822-6A9435070B5C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99A7-AE17-449C-92D2-B4550B663E2C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DC4F-25B0-49C4-B822-6A9435070B5C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99A7-AE17-449C-92D2-B4550B663E2C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99A7-AE17-449C-92D2-B4550B663E2C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DC4F-25B0-49C4-B822-6A9435070B5C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DC4F-25B0-49C4-B822-6A9435070B5C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99A7-AE17-449C-92D2-B4550B663E2C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DC4F-25B0-49C4-B822-6A9435070B5C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99A7-AE17-449C-92D2-B4550B663E2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B4DC4F-25B0-49C4-B822-6A9435070B5C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6C99A7-AE17-449C-92D2-B4550B663E2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DC4F-25B0-49C4-B822-6A9435070B5C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6C99A7-AE17-449C-92D2-B4550B663E2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B4DC4F-25B0-49C4-B822-6A9435070B5C}" type="datetimeFigureOut">
              <a:rPr lang="uk-UA" smtClean="0"/>
              <a:t>03.12.2014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76C99A7-AE17-449C-92D2-B4550B663E2C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uk.wikipedia.org/wiki/12_%D0%BA%D0%B2%D1%96%D1%82%D0%BD%D1%8F" TargetMode="External"/><Relationship Id="rId7" Type="http://schemas.openxmlformats.org/officeDocument/2006/relationships/hyperlink" Target="http://uk.wikipedia.org/wiki/%D0%A1%D0%A8%D0%90" TargetMode="External"/><Relationship Id="rId2" Type="http://schemas.openxmlformats.org/officeDocument/2006/relationships/hyperlink" Target="http://uk.wikipedia.org/w/index.php?title=%D0%A4%D0%BE%D1%80%D1%82-%D0%A1%D0%B0%D0%BC%D1%82%D0%B5%D1%80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865" TargetMode="External"/><Relationship Id="rId5" Type="http://schemas.openxmlformats.org/officeDocument/2006/relationships/hyperlink" Target="http://uk.wikipedia.org/wiki/26_%D1%82%D1%80%D0%B0%D0%B2%D0%BD%D1%8F" TargetMode="External"/><Relationship Id="rId4" Type="http://schemas.openxmlformats.org/officeDocument/2006/relationships/hyperlink" Target="http://uk.wikipedia.org/wiki/186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E%D0%BB%D1%96%D1%82%D0%B8%D1%87%D0%BD%D0%B0_%D0%B5%D0%BB%D1%96%D1%82%D0%B0" TargetMode="External"/><Relationship Id="rId2" Type="http://schemas.openxmlformats.org/officeDocument/2006/relationships/hyperlink" Target="http://uk.wikipedia.org/wiki/%D0%A0%D0%B0%D0%B1%D1%81%D1%82%D0%B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uk.wikipedia.org/wiki/%D0%A0%D0%B0%D1%81%D0%B8%D0%B7%D0%B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k.wikipedia.org/wiki/%D0%A1%D1%96%D0%BB%D1%8C%D1%81%D1%8C%D0%BA%D0%B5_%D0%B3%D0%BE%D1%81%D0%BF%D0%BE%D0%B4%D0%B0%D1%80%D1%81%D1%82%D0%B2%D0%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D%D0%B3%D0%BB%D1%96%D0%B9%D1%81%D1%8C%D0%BA%D0%B0_%D0%BC%D0%BE%D0%B2%D0%B0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uk.wikipedia.org/wiki/%D0%A1%D0%A8%D0%9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823" TargetMode="External"/><Relationship Id="rId5" Type="http://schemas.openxmlformats.org/officeDocument/2006/relationships/hyperlink" Target="http://uk.wikipedia.org/wiki/2_%D0%B3%D1%80%D1%83%D0%B4%D0%BD%D1%8F" TargetMode="External"/><Relationship Id="rId4" Type="http://schemas.openxmlformats.org/officeDocument/2006/relationships/hyperlink" Target="http://uk.wikipedia.org/wiki/%D0%9C%D0%BE%D0%BD%D1%80%D0%BE_%D0%94%D0%B6%D0%B5%D0%B9%D0%BC%D1%8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k.wikipedia.org/wiki/%D0%92%D0%BB%D0%B0%D1%81%D0%BD%D1%96%D1%81%D1%82%D1%8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США у першій половині  </a:t>
            </a:r>
            <a:r>
              <a:rPr lang="en-US" b="1" dirty="0" smtClean="0"/>
              <a:t>XIX </a:t>
            </a:r>
            <a:r>
              <a:rPr lang="uk-UA" b="1" dirty="0" smtClean="0"/>
              <a:t>століття</a:t>
            </a:r>
            <a:br>
              <a:rPr lang="uk-UA" b="1" dirty="0" smtClean="0"/>
            </a:br>
            <a:endParaRPr lang="uk-UA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524000"/>
            <a:ext cx="4067944" cy="5334000"/>
          </a:xfrm>
        </p:spPr>
        <p:txBody>
          <a:bodyPr>
            <a:normAutofit/>
          </a:bodyPr>
          <a:lstStyle/>
          <a:p>
            <a:r>
              <a:rPr lang="uk-UA" dirty="0" smtClean="0"/>
              <a:t>Війна почалась з битви за </a:t>
            </a:r>
            <a:r>
              <a:rPr lang="uk-UA" dirty="0" err="1" smtClean="0">
                <a:hlinkClick r:id="rId2" tooltip="Форт-Самтер (ще не написана)"/>
              </a:rPr>
              <a:t>Форт-Самтер</a:t>
            </a:r>
            <a:r>
              <a:rPr lang="uk-UA" dirty="0" smtClean="0"/>
              <a:t> </a:t>
            </a:r>
            <a:r>
              <a:rPr lang="uk-UA" dirty="0" smtClean="0">
                <a:hlinkClick r:id="rId3" tooltip="12 квітня"/>
              </a:rPr>
              <a:t>12 квітня</a:t>
            </a:r>
            <a:r>
              <a:rPr lang="uk-UA" dirty="0" smtClean="0"/>
              <a:t> </a:t>
            </a:r>
            <a:r>
              <a:rPr lang="uk-UA" dirty="0" smtClean="0">
                <a:hlinkClick r:id="rId4" tooltip="1861"/>
              </a:rPr>
              <a:t>1861</a:t>
            </a:r>
            <a:r>
              <a:rPr lang="uk-UA" dirty="0" smtClean="0"/>
              <a:t> року і закінчилась </a:t>
            </a:r>
            <a:r>
              <a:rPr lang="uk-UA" dirty="0" smtClean="0">
                <a:hlinkClick r:id="rId5" tooltip="26 травня"/>
              </a:rPr>
              <a:t>26 травня</a:t>
            </a:r>
            <a:r>
              <a:rPr lang="uk-UA" dirty="0" smtClean="0"/>
              <a:t> </a:t>
            </a:r>
            <a:r>
              <a:rPr lang="uk-UA" dirty="0" smtClean="0">
                <a:hlinkClick r:id="rId6" tooltip="1865"/>
              </a:rPr>
              <a:t>1865</a:t>
            </a:r>
            <a:r>
              <a:rPr lang="uk-UA" dirty="0" smtClean="0"/>
              <a:t> року, коли останні війська конфедератів здалися. Під час війни відбулося близько 2000 битв. Ця війна була найбільшою за масштабом людських втрат серед усіх воєн, де брали участь </a:t>
            </a:r>
            <a:r>
              <a:rPr lang="uk-UA" dirty="0" smtClean="0">
                <a:hlinkClick r:id="rId7" tooltip="США"/>
              </a:rPr>
              <a:t>США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Громадянська війна 1861-1865рр.</a:t>
            </a:r>
            <a:endParaRPr lang="uk-UA" dirty="0"/>
          </a:p>
        </p:txBody>
      </p:sp>
      <p:pic>
        <p:nvPicPr>
          <p:cNvPr id="9218" name="Picture 2" descr="C:\Users\Рома\Desktop\497b9ee4b8341d5f23c052f8e1d7c303_fu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1772816"/>
            <a:ext cx="4680520" cy="48134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436096" y="0"/>
            <a:ext cx="3707904" cy="6858000"/>
          </a:xfrm>
        </p:spPr>
        <p:txBody>
          <a:bodyPr>
            <a:normAutofit/>
          </a:bodyPr>
          <a:lstStyle/>
          <a:p>
            <a:r>
              <a:rPr lang="uk-UA" dirty="0" smtClean="0"/>
              <a:t>Війна була логічним наслідком протистояння двох систем — </a:t>
            </a:r>
            <a:r>
              <a:rPr lang="uk-UA" dirty="0" smtClean="0">
                <a:hlinkClick r:id="rId2" tooltip="Рабство"/>
              </a:rPr>
              <a:t>рабства</a:t>
            </a:r>
            <a:r>
              <a:rPr lang="uk-UA" dirty="0" smtClean="0"/>
              <a:t> та вільної праці. Першу систему підтримували південні штати, </a:t>
            </a:r>
            <a:r>
              <a:rPr lang="uk-UA" dirty="0" smtClean="0">
                <a:hlinkClick r:id="rId3" tooltip="Політична еліта"/>
              </a:rPr>
              <a:t>політичною елітою</a:t>
            </a:r>
            <a:r>
              <a:rPr lang="uk-UA" dirty="0" smtClean="0"/>
              <a:t> яких були великі плантатори-рабовласники. Для суспільства Півдня характерними були </a:t>
            </a:r>
            <a:r>
              <a:rPr lang="uk-UA" dirty="0" smtClean="0">
                <a:hlinkClick r:id="rId4" tooltip="Расизм"/>
              </a:rPr>
              <a:t>расистські</a:t>
            </a:r>
            <a:r>
              <a:rPr lang="uk-UA" dirty="0" smtClean="0"/>
              <a:t> переконання.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C:\Users\Рома\Desktop\acbda0c66b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0968"/>
            <a:ext cx="5292080" cy="3717032"/>
          </a:xfrm>
          <a:prstGeom prst="rect">
            <a:avLst/>
          </a:prstGeom>
          <a:noFill/>
        </p:spPr>
      </p:pic>
      <p:pic>
        <p:nvPicPr>
          <p:cNvPr id="10243" name="Picture 3" descr="C:\Users\Рома\Desktop\831492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292080" cy="31409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75856" y="2996952"/>
            <a:ext cx="3096344" cy="386104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Ті види робіт, які виконували темношкірі, вважалися негідними білої людини, навіть бідняка. Північні штати навпаки: в їх конституціях рабство було заборонене. Основою </a:t>
            </a:r>
            <a:r>
              <a:rPr lang="uk-UA" dirty="0" err="1" smtClean="0">
                <a:hlinkClick r:id="rId2" tooltip="Сільське господарство"/>
              </a:rPr>
              <a:t>сільского</a:t>
            </a:r>
            <a:r>
              <a:rPr lang="uk-UA" dirty="0" smtClean="0">
                <a:hlinkClick r:id="rId2" tooltip="Сільське господарство"/>
              </a:rPr>
              <a:t> господарства</a:t>
            </a:r>
            <a:r>
              <a:rPr lang="uk-UA" dirty="0" smtClean="0"/>
              <a:t> там були вільні фермери.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C:\Users\Рома\Desktop\H53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3024336" cy="3744416"/>
          </a:xfrm>
          <a:prstGeom prst="rect">
            <a:avLst/>
          </a:prstGeom>
          <a:noFill/>
        </p:spPr>
      </p:pic>
      <p:pic>
        <p:nvPicPr>
          <p:cNvPr id="11267" name="Picture 3" descr="C:\Users\Рома\Desktop\65032919_146984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780928"/>
            <a:ext cx="2843808" cy="3806552"/>
          </a:xfrm>
          <a:prstGeom prst="rect">
            <a:avLst/>
          </a:prstGeom>
          <a:noFill/>
        </p:spPr>
      </p:pic>
      <p:pic>
        <p:nvPicPr>
          <p:cNvPr id="11268" name="Picture 4" descr="C:\Users\Рома\Desktop\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0"/>
            <a:ext cx="6192688" cy="276153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2564904"/>
          </a:xfrm>
        </p:spPr>
        <p:txBody>
          <a:bodyPr/>
          <a:lstStyle/>
          <a:p>
            <a:r>
              <a:rPr lang="uk-UA" dirty="0" smtClean="0"/>
              <a:t>Головний підсумок Громадянської війни полягав у скасуванні рабства. Інші компоненти американської економіки — промисловість, торгівля, фермерське сільське господарство — успішне розвивалися і до неї, причому на північному сході США до 60-м років завершився промисловий переворот.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 descr="C:\Users\Рома\Desktop\0_32eed_fb3e47f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16705"/>
            <a:ext cx="5472608" cy="42344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219200"/>
          </a:xfrm>
        </p:spPr>
        <p:txBody>
          <a:bodyPr/>
          <a:lstStyle/>
          <a:p>
            <a:r>
              <a:rPr lang="uk-UA" dirty="0" smtClean="0"/>
              <a:t>                           Кінець</a:t>
            </a:r>
            <a:endParaRPr lang="uk-UA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72000"/>
          </a:xfrm>
        </p:spPr>
        <p:txBody>
          <a:bodyPr/>
          <a:lstStyle/>
          <a:p>
            <a:r>
              <a:rPr lang="uk-UA" dirty="0" smtClean="0"/>
              <a:t>Впродовж 1803-1867рр.територія США внаслідок захоплення територій індіанців і війн з Мексикою збільшилася в чотири рази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Рома\Desktop\m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68" y="1970245"/>
            <a:ext cx="7482440" cy="45551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572000"/>
          </a:xfrm>
        </p:spPr>
        <p:txBody>
          <a:bodyPr/>
          <a:lstStyle/>
          <a:p>
            <a:r>
              <a:rPr lang="vi-VN" b="1" dirty="0" smtClean="0"/>
              <a:t>Ане́ксія</a:t>
            </a:r>
            <a:r>
              <a:rPr lang="vi-VN" dirty="0" smtClean="0"/>
              <a:t> (лат. </a:t>
            </a:r>
            <a:r>
              <a:rPr lang="en-US" dirty="0" err="1" smtClean="0"/>
              <a:t>annexio</a:t>
            </a:r>
            <a:r>
              <a:rPr lang="en-US" dirty="0" smtClean="0"/>
              <a:t> — </a:t>
            </a:r>
            <a:r>
              <a:rPr lang="vi-VN" dirty="0" smtClean="0"/>
              <a:t>приєднання) — це насильницьке приєднання державою всієї або частини території іншої держави в односторонньому порядку.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Рома\Desktop\3287678140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6096000" cy="4124325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3250704" cy="6192688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Доктрина Монро</a:t>
            </a:r>
            <a:r>
              <a:rPr lang="uk-UA" dirty="0" smtClean="0"/>
              <a:t> — політична доктрина </a:t>
            </a:r>
            <a:r>
              <a:rPr lang="uk-UA" dirty="0" smtClean="0">
                <a:hlinkClick r:id="rId2" tooltip="США"/>
              </a:rPr>
              <a:t>США</a:t>
            </a:r>
            <a:r>
              <a:rPr lang="uk-UA" dirty="0" smtClean="0"/>
              <a:t>, частина сьомого Звернення до Конгресу (</a:t>
            </a:r>
            <a:r>
              <a:rPr lang="uk-UA" dirty="0" smtClean="0">
                <a:hlinkClick r:id="rId3" tooltip="Англійська мова"/>
              </a:rPr>
              <a:t>англ.</a:t>
            </a:r>
            <a:r>
              <a:rPr lang="uk-UA" dirty="0" smtClean="0"/>
              <a:t> </a:t>
            </a:r>
            <a:r>
              <a:rPr lang="en-US" i="1" dirty="0" smtClean="0"/>
              <a:t>State of the Union Affairs</a:t>
            </a:r>
            <a:r>
              <a:rPr lang="en-US" dirty="0" smtClean="0"/>
              <a:t>) </a:t>
            </a:r>
            <a:r>
              <a:rPr lang="uk-UA" dirty="0" smtClean="0"/>
              <a:t>тогочасного президента США </a:t>
            </a:r>
            <a:r>
              <a:rPr lang="uk-UA" dirty="0" smtClean="0">
                <a:hlinkClick r:id="rId4" tooltip="Монро Джеймс"/>
              </a:rPr>
              <a:t>Джеймса Монро</a:t>
            </a:r>
            <a:r>
              <a:rPr lang="uk-UA" dirty="0" smtClean="0"/>
              <a:t> (1817–1825), проголошена </a:t>
            </a:r>
            <a:r>
              <a:rPr lang="uk-UA" dirty="0" smtClean="0">
                <a:hlinkClick r:id="rId5" tooltip="2 грудня"/>
              </a:rPr>
              <a:t>2 грудня</a:t>
            </a:r>
            <a:r>
              <a:rPr lang="uk-UA" dirty="0" smtClean="0"/>
              <a:t> </a:t>
            </a:r>
            <a:r>
              <a:rPr lang="uk-UA" dirty="0" smtClean="0">
                <a:hlinkClick r:id="rId6" tooltip="1823"/>
              </a:rPr>
              <a:t>1823</a:t>
            </a:r>
            <a:r>
              <a:rPr lang="uk-UA" dirty="0" smtClean="0"/>
              <a:t> р. В ній було визначено довготривалі цілі зовнішньої політики США.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Рома\Desktop\1d0aab90c8f201623d119299ac2de7002c78f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548680"/>
            <a:ext cx="4449852" cy="577700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3789040"/>
          </a:xfrm>
        </p:spPr>
        <p:txBody>
          <a:bodyPr/>
          <a:lstStyle/>
          <a:p>
            <a:r>
              <a:rPr lang="ru-RU" dirty="0" err="1" smtClean="0"/>
              <a:t>Визначною</a:t>
            </a:r>
            <a:r>
              <a:rPr lang="ru-RU" dirty="0" smtClean="0"/>
              <a:t> </a:t>
            </a:r>
            <a:r>
              <a:rPr lang="ru-RU" dirty="0" err="1" smtClean="0"/>
              <a:t>рисою</a:t>
            </a:r>
            <a:r>
              <a:rPr lang="ru-RU" dirty="0" smtClean="0"/>
              <a:t> </a:t>
            </a:r>
            <a:r>
              <a:rPr lang="ru-RU" dirty="0" err="1" smtClean="0"/>
              <a:t>доктрини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проголошення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спроби</a:t>
            </a:r>
            <a:r>
              <a:rPr lang="ru-RU" dirty="0" smtClean="0"/>
              <a:t> </a:t>
            </a:r>
            <a:r>
              <a:rPr lang="ru-RU" dirty="0" err="1" smtClean="0"/>
              <a:t>подальшої</a:t>
            </a:r>
            <a:r>
              <a:rPr lang="ru-RU" dirty="0" smtClean="0"/>
              <a:t> </a:t>
            </a:r>
            <a:r>
              <a:rPr lang="ru-RU" dirty="0" err="1" smtClean="0"/>
              <a:t>колонізації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втручання</a:t>
            </a:r>
            <a:r>
              <a:rPr lang="ru-RU" dirty="0" smtClean="0"/>
              <a:t> у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 держав, </a:t>
            </a:r>
            <a:r>
              <a:rPr lang="ru-RU" dirty="0" err="1" smtClean="0"/>
              <a:t>розташованих</a:t>
            </a:r>
            <a:r>
              <a:rPr lang="ru-RU" dirty="0" smtClean="0"/>
              <a:t> на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Американських</a:t>
            </a:r>
            <a:r>
              <a:rPr lang="ru-RU" dirty="0" smtClean="0"/>
              <a:t> континентах, </a:t>
            </a:r>
            <a:r>
              <a:rPr lang="ru-RU" dirty="0" err="1" smtClean="0"/>
              <a:t>розглядатимуться</a:t>
            </a:r>
            <a:r>
              <a:rPr lang="ru-RU" dirty="0" smtClean="0"/>
              <a:t> США як акт </a:t>
            </a:r>
            <a:r>
              <a:rPr lang="ru-RU" dirty="0" err="1" smtClean="0"/>
              <a:t>агресії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США та </a:t>
            </a:r>
            <a:r>
              <a:rPr lang="ru-RU" dirty="0" err="1" smtClean="0"/>
              <a:t>призведуть</a:t>
            </a:r>
            <a:r>
              <a:rPr lang="ru-RU" dirty="0" smtClean="0"/>
              <a:t> до </a:t>
            </a:r>
            <a:r>
              <a:rPr lang="ru-RU" dirty="0" err="1" smtClean="0"/>
              <a:t>військового</a:t>
            </a:r>
            <a:r>
              <a:rPr lang="ru-RU" dirty="0" smtClean="0"/>
              <a:t> </a:t>
            </a:r>
            <a:r>
              <a:rPr lang="ru-RU" dirty="0" err="1" smtClean="0"/>
              <a:t>втручання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боку. В той </a:t>
            </a:r>
            <a:r>
              <a:rPr lang="ru-RU" dirty="0" err="1" smtClean="0"/>
              <a:t>самий</a:t>
            </a:r>
            <a:r>
              <a:rPr lang="ru-RU" dirty="0" smtClean="0"/>
              <a:t> час доктрина </a:t>
            </a:r>
            <a:r>
              <a:rPr lang="ru-RU" dirty="0" err="1" smtClean="0"/>
              <a:t>містила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Сполучені</a:t>
            </a:r>
            <a:r>
              <a:rPr lang="ru-RU" dirty="0" smtClean="0"/>
              <a:t> </a:t>
            </a:r>
            <a:r>
              <a:rPr lang="ru-RU" dirty="0" err="1" smtClean="0"/>
              <a:t>Штати</a:t>
            </a:r>
            <a:r>
              <a:rPr lang="ru-RU" dirty="0" smtClean="0"/>
              <a:t> не </a:t>
            </a:r>
            <a:r>
              <a:rPr lang="ru-RU" dirty="0" err="1" smtClean="0"/>
              <a:t>втручатимуться</a:t>
            </a:r>
            <a:r>
              <a:rPr lang="ru-RU" dirty="0" smtClean="0"/>
              <a:t> у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 </a:t>
            </a:r>
            <a:r>
              <a:rPr lang="ru-RU" dirty="0" err="1" smtClean="0"/>
              <a:t>існуючих</a:t>
            </a:r>
            <a:r>
              <a:rPr lang="ru-RU" dirty="0" smtClean="0"/>
              <a:t> </a:t>
            </a:r>
            <a:r>
              <a:rPr lang="ru-RU" dirty="0" err="1" smtClean="0"/>
              <a:t>колоній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Рома\Desktop\407px-Maximilian_of_Mexico_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572926"/>
            <a:ext cx="2232248" cy="32850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572000"/>
          </a:xfrm>
        </p:spPr>
        <p:txBody>
          <a:bodyPr/>
          <a:lstStyle/>
          <a:p>
            <a:r>
              <a:rPr lang="ru-RU" b="1" dirty="0" smtClean="0"/>
              <a:t>Ферма</a:t>
            </a:r>
            <a:r>
              <a:rPr lang="ru-RU" dirty="0" smtClean="0"/>
              <a:t> — </a:t>
            </a:r>
            <a:r>
              <a:rPr lang="ru-RU" b="1" dirty="0" err="1" smtClean="0"/>
              <a:t>приватне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комерційними</a:t>
            </a:r>
            <a:r>
              <a:rPr lang="ru-RU" dirty="0" smtClean="0"/>
              <a:t> поставками </a:t>
            </a:r>
            <a:r>
              <a:rPr lang="ru-RU" dirty="0" err="1" smtClean="0"/>
              <a:t>сільськогосподарської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на </a:t>
            </a:r>
            <a:r>
              <a:rPr lang="ru-RU" dirty="0" err="1" smtClean="0"/>
              <a:t>ринок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Рома\Desktop\231263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8328"/>
            <a:ext cx="9144000" cy="44988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4149080"/>
          </a:xfrm>
        </p:spPr>
        <p:txBody>
          <a:bodyPr/>
          <a:lstStyle/>
          <a:p>
            <a:r>
              <a:rPr lang="uk-UA" dirty="0" smtClean="0"/>
              <a:t>Плантаційне рабовласницьке господарство - велике землевласницьке господарство,що спеціалізується на вирощуванні технічних і продовольчих культур із використанням праці рабів.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3933056"/>
            <a:ext cx="8229600" cy="1219200"/>
          </a:xfrm>
        </p:spPr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6146" name="Picture 2" descr="C:\Users\Рома\Desktop\reproductio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610350" cy="464978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4077072"/>
          </a:xfrm>
        </p:spPr>
        <p:txBody>
          <a:bodyPr>
            <a:normAutofit lnSpcReduction="10000"/>
          </a:bodyPr>
          <a:lstStyle/>
          <a:p>
            <a:r>
              <a:rPr lang="vi-VN" b="1" dirty="0" smtClean="0"/>
              <a:t>Ра́бство</a:t>
            </a:r>
            <a:r>
              <a:rPr lang="vi-VN" dirty="0" smtClean="0"/>
              <a:t> — насильницьке підпорядкування однієї людини іншою або однієї групи людей іншою групою людей. Слово походить від старослов'янського слова «раб» або «роб», яким у слов'ян називали робітника-людину, яка виконує ту, чи іншу господарську роботу. Пізніше з появою у світі рабовласництва, це слово стало вживатись у значенні — людина, яка виконує свої обов'язки примусово, яка знаходиться у </a:t>
            </a:r>
            <a:r>
              <a:rPr lang="vi-VN" dirty="0" smtClean="0">
                <a:hlinkClick r:id="rId2" tooltip="Власність"/>
              </a:rPr>
              <a:t>власності</a:t>
            </a:r>
            <a:r>
              <a:rPr lang="vi-VN" dirty="0" smtClean="0"/>
              <a:t> інших людей або організацій і яку можна розглядати як таку ж складову господарства як і худобу чи знаряддя праці, можна продати, обміняти, убити без її згоди.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C:\Users\Рома\Desktop\file26330155_1b54d4a8ce947dbf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812336"/>
            <a:ext cx="4538489" cy="30456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4572000"/>
          </a:xfrm>
        </p:spPr>
        <p:txBody>
          <a:bodyPr/>
          <a:lstStyle/>
          <a:p>
            <a:r>
              <a:rPr lang="uk-UA" dirty="0" smtClean="0"/>
              <a:t>Імміграція  - </a:t>
            </a:r>
            <a:r>
              <a:rPr lang="uk-UA" dirty="0" err="1" smtClean="0"/>
              <a:t>в”їзд</a:t>
            </a:r>
            <a:r>
              <a:rPr lang="uk-UA" dirty="0" smtClean="0"/>
              <a:t> до країни для тимчасового або постійного проживання громадян іншої держави.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69242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8194" name="Picture 2" descr="C:\Users\Ром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60432" cy="515824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</TotalTime>
  <Words>258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США у першій половині  XIX століття 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  <vt:lpstr>Слайд 9</vt:lpstr>
      <vt:lpstr>Громадянська війна 1861-1865рр.</vt:lpstr>
      <vt:lpstr>Слайд 11</vt:lpstr>
      <vt:lpstr>Слайд 12</vt:lpstr>
      <vt:lpstr>Слайд 13</vt:lpstr>
      <vt:lpstr>                           Кінець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США у першій половині  XIX століття</dc:title>
  <dc:creator>Рома</dc:creator>
  <cp:lastModifiedBy>Рома</cp:lastModifiedBy>
  <cp:revision>8</cp:revision>
  <dcterms:created xsi:type="dcterms:W3CDTF">2014-12-03T18:18:18Z</dcterms:created>
  <dcterms:modified xsi:type="dcterms:W3CDTF">2014-12-03T19:30:06Z</dcterms:modified>
</cp:coreProperties>
</file>