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3" r:id="rId3"/>
    <p:sldId id="261" r:id="rId4"/>
    <p:sldId id="262" r:id="rId5"/>
    <p:sldId id="257" r:id="rId6"/>
    <p:sldId id="259" r:id="rId7"/>
    <p:sldId id="274" r:id="rId8"/>
    <p:sldId id="258" r:id="rId9"/>
    <p:sldId id="260" r:id="rId10"/>
    <p:sldId id="276" r:id="rId11"/>
    <p:sldId id="263" r:id="rId12"/>
    <p:sldId id="265" r:id="rId13"/>
    <p:sldId id="272" r:id="rId14"/>
    <p:sldId id="277" r:id="rId15"/>
    <p:sldId id="266" r:id="rId16"/>
    <p:sldId id="275" r:id="rId17"/>
    <p:sldId id="268" r:id="rId18"/>
    <p:sldId id="269" r:id="rId19"/>
    <p:sldId id="267" r:id="rId2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1/19/2015</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1/19/2015</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0"/>
            <a:ext cx="8229600" cy="2667000"/>
          </a:xfrm>
        </p:spPr>
        <p:txBody>
          <a:bodyPr>
            <a:noAutofit/>
          </a:bodyPr>
          <a:lstStyle/>
          <a:p>
            <a:pPr algn="ctr"/>
            <a:r>
              <a:rPr lang="en-US" sz="7200" smtClean="0">
                <a:solidFill>
                  <a:srgbClr val="CC0000"/>
                </a:solidFill>
                <a:latin typeface="Arial Black" pitchFamily="34" charset="0"/>
              </a:rPr>
              <a:t> </a:t>
            </a:r>
            <a:r>
              <a:rPr lang="uk-UA" sz="7200" smtClean="0">
                <a:solidFill>
                  <a:srgbClr val="CC0000"/>
                </a:solidFill>
                <a:latin typeface="Arial Black" pitchFamily="34" charset="0"/>
              </a:rPr>
              <a:t>тема уроку: </a:t>
            </a:r>
            <a:r>
              <a:rPr lang="uk-UA" sz="6600" smtClean="0">
                <a:solidFill>
                  <a:srgbClr val="FF0000"/>
                </a:solidFill>
                <a:latin typeface="Arial Black" pitchFamily="34" charset="0"/>
              </a:rPr>
              <a:t>“</a:t>
            </a:r>
            <a:r>
              <a:rPr lang="uk-UA" sz="6600" smtClean="0">
                <a:solidFill>
                  <a:srgbClr val="FF0000"/>
                </a:solidFill>
              </a:rPr>
              <a:t>Кількість теплоти</a:t>
            </a:r>
            <a:r>
              <a:rPr lang="uk-UA" sz="7200" smtClean="0">
                <a:solidFill>
                  <a:srgbClr val="FF0000"/>
                </a:solidFill>
              </a:rPr>
              <a:t>”</a:t>
            </a:r>
            <a:endParaRPr lang="ru-RU" sz="7200" dirty="0">
              <a:solidFill>
                <a:srgbClr val="FF0000"/>
              </a:solidFill>
              <a:latin typeface="Arial Black" pitchFamily="34" charset="0"/>
            </a:endParaRPr>
          </a:p>
        </p:txBody>
      </p:sp>
      <p:sp>
        <p:nvSpPr>
          <p:cNvPr id="4" name="Подзаголовок 2"/>
          <p:cNvSpPr txBox="1">
            <a:spLocks/>
          </p:cNvSpPr>
          <p:nvPr/>
        </p:nvSpPr>
        <p:spPr>
          <a:xfrm>
            <a:off x="0" y="5638800"/>
            <a:ext cx="5257800" cy="1219200"/>
          </a:xfrm>
          <a:prstGeom prst="rect">
            <a:avLst/>
          </a:prstGeom>
        </p:spPr>
        <p:txBody>
          <a:bodyPr vert="horz" lIns="45720" rIns="45720">
            <a:no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ru-RU" sz="2000" b="1" i="0" u="none" strike="noStrike" kern="1200" cap="none" spc="0" normalizeH="0" baseline="0" noProof="0" dirty="0">
              <a:ln>
                <a:noFill/>
              </a:ln>
              <a:solidFill>
                <a:schemeClr val="tx2"/>
              </a:solidFill>
              <a:effectLst/>
              <a:uLnTx/>
              <a:uFillTx/>
              <a:latin typeface="+mn-lt"/>
              <a:ea typeface="+mn-ea"/>
              <a:cs typeface="+mn-cs"/>
            </a:endParaRPr>
          </a:p>
        </p:txBody>
      </p:sp>
      <p:sp>
        <p:nvSpPr>
          <p:cNvPr id="12289" name="Rectangle 1"/>
          <p:cNvSpPr>
            <a:spLocks noChangeArrowheads="1"/>
          </p:cNvSpPr>
          <p:nvPr/>
        </p:nvSpPr>
        <p:spPr bwMode="auto">
          <a:xfrm>
            <a:off x="1143000" y="3352800"/>
            <a:ext cx="6629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Мета уроку: Формувати</a:t>
            </a:r>
            <a:r>
              <a:rPr kumimoji="0" lang="uk-UA" sz="2800" b="1" i="0" u="none" strike="noStrike" cap="none" normalizeH="0" smtClean="0">
                <a:ln>
                  <a:noFill/>
                </a:ln>
                <a:solidFill>
                  <a:schemeClr val="tx1"/>
                </a:solidFill>
                <a:effectLst/>
                <a:latin typeface="Arial" pitchFamily="34" charset="0"/>
                <a:ea typeface="Times New Roman" pitchFamily="18" charset="0"/>
                <a:cs typeface="Times New Roman" pitchFamily="18" charset="0"/>
              </a:rPr>
              <a:t> поняття про кількість теплоти та </a:t>
            </a:r>
            <a:r>
              <a:rPr kumimoji="0" lang="uk-UA" sz="28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питому теплоємність речовини,</a:t>
            </a:r>
            <a:endParaRPr kumimoji="0" lang="ru-RU" sz="2800" b="1"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8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навчити розраховувати кількість теплоти в теплових процесах. Розвивати пізнавальну активність учнів. </a:t>
            </a:r>
            <a:endParaRPr kumimoji="0" lang="uk-UA" sz="2800" b="1"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b="1" i="1" smtClean="0"/>
              <a:t>Робота з підручником.</a:t>
            </a:r>
            <a:r>
              <a:rPr lang="uk-UA" smtClean="0"/>
              <a:t> </a:t>
            </a:r>
            <a:endParaRPr lang="ru-RU" smtClean="0"/>
          </a:p>
          <a:p>
            <a:r>
              <a:rPr lang="uk-UA" b="1" smtClean="0"/>
              <a:t>І. Група</a:t>
            </a:r>
            <a:r>
              <a:rPr lang="uk-UA" smtClean="0"/>
              <a:t> </a:t>
            </a:r>
            <a:r>
              <a:rPr lang="uk-UA" b="1" i="1" smtClean="0"/>
              <a:t>. </a:t>
            </a:r>
            <a:r>
              <a:rPr lang="uk-UA" smtClean="0"/>
              <a:t>Що таке теплоємність тіла ? Одиниці вимірювання. Від чого вона залежить? (с164)</a:t>
            </a:r>
            <a:endParaRPr lang="ru-RU" smtClean="0"/>
          </a:p>
          <a:p>
            <a:r>
              <a:rPr lang="uk-UA" smtClean="0"/>
              <a:t> </a:t>
            </a:r>
            <a:endParaRPr lang="ru-RU" smtClean="0"/>
          </a:p>
          <a:p>
            <a:r>
              <a:rPr lang="uk-UA" b="1" smtClean="0"/>
              <a:t>ІІ група</a:t>
            </a:r>
            <a:r>
              <a:rPr lang="uk-UA" smtClean="0"/>
              <a:t> .Що таке питома теплоємність речовини? Одиниці вимірювання. Чи залежить від маси тіла? (с.165)</a:t>
            </a:r>
            <a:endParaRPr lang="ru-RU" smtClean="0"/>
          </a:p>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81000" y="304800"/>
            <a:ext cx="8382000" cy="28194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pPr algn="ctr" fontAlgn="auto">
              <a:spcBef>
                <a:spcPts val="0"/>
              </a:spcBef>
              <a:spcAft>
                <a:spcPts val="0"/>
              </a:spcAft>
              <a:defRPr/>
            </a:pPr>
            <a:endParaRPr lang="ru-RU" sz="3200" b="1" dirty="0" smtClean="0">
              <a:solidFill>
                <a:srgbClr val="FF0000"/>
              </a:solidFill>
            </a:endParaRPr>
          </a:p>
          <a:p>
            <a:pPr algn="ctr" fontAlgn="auto">
              <a:spcBef>
                <a:spcPts val="0"/>
              </a:spcBef>
              <a:spcAft>
                <a:spcPts val="0"/>
              </a:spcAft>
              <a:defRPr/>
            </a:pPr>
            <a:r>
              <a:rPr lang="uk-UA" sz="3200" b="1" smtClean="0">
                <a:solidFill>
                  <a:schemeClr val="tx1"/>
                </a:solidFill>
              </a:rPr>
              <a:t>Кількість теплоти </a:t>
            </a:r>
            <a:r>
              <a:rPr lang="en-US" sz="4400" b="1" smtClean="0">
                <a:solidFill>
                  <a:srgbClr val="FF0000"/>
                </a:solidFill>
              </a:rPr>
              <a:t>Q</a:t>
            </a:r>
            <a:r>
              <a:rPr lang="ru-RU" sz="4400" b="1" smtClean="0">
                <a:solidFill>
                  <a:srgbClr val="FF0000"/>
                </a:solidFill>
              </a:rPr>
              <a:t> </a:t>
            </a:r>
            <a:r>
              <a:rPr lang="uk-UA" sz="4400" b="1" smtClean="0">
                <a:solidFill>
                  <a:schemeClr val="tx1"/>
                </a:solidFill>
              </a:rPr>
              <a:t>залежить </a:t>
            </a:r>
            <a:r>
              <a:rPr lang="ru-RU" sz="4400" b="1" smtClean="0">
                <a:solidFill>
                  <a:srgbClr val="FF0000"/>
                </a:solidFill>
              </a:rPr>
              <a:t>:</a:t>
            </a:r>
            <a:endParaRPr lang="ru-RU" sz="3200" b="1" dirty="0" smtClean="0">
              <a:solidFill>
                <a:srgbClr val="FF0000"/>
              </a:solidFill>
            </a:endParaRPr>
          </a:p>
          <a:p>
            <a:pPr marL="514350" indent="-514350" fontAlgn="auto">
              <a:spcBef>
                <a:spcPts val="0"/>
              </a:spcBef>
              <a:spcAft>
                <a:spcPts val="0"/>
              </a:spcAft>
              <a:buFont typeface="+mj-lt"/>
              <a:buAutoNum type="arabicPeriod"/>
              <a:defRPr/>
            </a:pPr>
            <a:r>
              <a:rPr lang="uk-UA" sz="3600" b="1" smtClean="0">
                <a:solidFill>
                  <a:schemeClr val="tx1"/>
                </a:solidFill>
              </a:rPr>
              <a:t>Від маси речовини </a:t>
            </a:r>
            <a:r>
              <a:rPr lang="en-US" sz="3600" b="1" smtClean="0">
                <a:solidFill>
                  <a:schemeClr val="tx1"/>
                </a:solidFill>
              </a:rPr>
              <a:t>m</a:t>
            </a:r>
            <a:r>
              <a:rPr lang="ru-RU" sz="3600" b="1" dirty="0" smtClean="0">
                <a:solidFill>
                  <a:schemeClr val="tx1"/>
                </a:solidFill>
              </a:rPr>
              <a:t>, </a:t>
            </a:r>
            <a:endParaRPr lang="ru-RU" sz="3600" b="1" dirty="0" smtClean="0">
              <a:solidFill>
                <a:srgbClr val="FF0000"/>
              </a:solidFill>
            </a:endParaRPr>
          </a:p>
          <a:p>
            <a:pPr marL="514350" indent="-514350" fontAlgn="auto">
              <a:spcBef>
                <a:spcPts val="0"/>
              </a:spcBef>
              <a:spcAft>
                <a:spcPts val="0"/>
              </a:spcAft>
              <a:buFont typeface="+mj-lt"/>
              <a:buAutoNum type="arabicPeriod"/>
              <a:defRPr/>
            </a:pPr>
            <a:r>
              <a:rPr lang="uk-UA" sz="3600" b="1" smtClean="0">
                <a:solidFill>
                  <a:schemeClr val="tx1"/>
                </a:solidFill>
              </a:rPr>
              <a:t>Від зміни температури </a:t>
            </a:r>
            <a:r>
              <a:rPr lang="el-GR" sz="3600" b="1" smtClean="0">
                <a:solidFill>
                  <a:schemeClr val="tx1"/>
                </a:solidFill>
              </a:rPr>
              <a:t>Δ</a:t>
            </a:r>
            <a:r>
              <a:rPr lang="en-US" sz="5400" b="1" dirty="0" smtClean="0">
                <a:solidFill>
                  <a:schemeClr val="tx1"/>
                </a:solidFill>
              </a:rPr>
              <a:t>t</a:t>
            </a:r>
            <a:r>
              <a:rPr lang="ru-RU" sz="3600" b="1" dirty="0" smtClean="0">
                <a:solidFill>
                  <a:srgbClr val="FF0000"/>
                </a:solidFill>
              </a:rPr>
              <a:t> </a:t>
            </a:r>
          </a:p>
          <a:p>
            <a:r>
              <a:rPr lang="uk-UA" sz="3600" b="1" smtClean="0">
                <a:solidFill>
                  <a:schemeClr val="tx1"/>
                </a:solidFill>
              </a:rPr>
              <a:t>3.Від роду речовини </a:t>
            </a:r>
          </a:p>
          <a:p>
            <a:pPr algn="ctr" fontAlgn="auto">
              <a:spcBef>
                <a:spcPts val="0"/>
              </a:spcBef>
              <a:spcAft>
                <a:spcPts val="0"/>
              </a:spcAft>
              <a:defRPr/>
            </a:pPr>
            <a:endParaRPr lang="ru-RU" sz="3200" b="1" dirty="0" smtClean="0">
              <a:solidFill>
                <a:srgbClr val="FF0000"/>
              </a:solidFill>
            </a:endParaRPr>
          </a:p>
          <a:p>
            <a:pPr fontAlgn="auto">
              <a:spcBef>
                <a:spcPts val="0"/>
              </a:spcBef>
              <a:spcAft>
                <a:spcPts val="0"/>
              </a:spcAft>
              <a:defRPr/>
            </a:pPr>
            <a:endParaRPr lang="ru-RU" sz="3200" b="1" dirty="0" smtClean="0">
              <a:solidFill>
                <a:srgbClr val="FF0000"/>
              </a:solidFill>
            </a:endParaRPr>
          </a:p>
          <a:p>
            <a:pPr algn="ctr" fontAlgn="auto">
              <a:spcBef>
                <a:spcPts val="0"/>
              </a:spcBef>
              <a:spcAft>
                <a:spcPts val="0"/>
              </a:spcAft>
              <a:defRPr/>
            </a:pPr>
            <a:endParaRPr lang="ru-RU" sz="2800" b="1" dirty="0">
              <a:solidFill>
                <a:srgbClr val="FF0000"/>
              </a:solidFill>
            </a:endParaRPr>
          </a:p>
        </p:txBody>
      </p:sp>
      <p:sp>
        <p:nvSpPr>
          <p:cNvPr id="5" name="Скругленный прямоугольник 4"/>
          <p:cNvSpPr/>
          <p:nvPr/>
        </p:nvSpPr>
        <p:spPr>
          <a:xfrm>
            <a:off x="457200" y="3429000"/>
            <a:ext cx="8382000" cy="31242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pPr algn="ctr" fontAlgn="auto">
              <a:spcBef>
                <a:spcPts val="0"/>
              </a:spcBef>
              <a:spcAft>
                <a:spcPts val="0"/>
              </a:spcAft>
              <a:defRPr/>
            </a:pPr>
            <a:endParaRPr lang="ru-RU" sz="3200" b="1" dirty="0" smtClean="0">
              <a:solidFill>
                <a:srgbClr val="FF0000"/>
              </a:solidFill>
            </a:endParaRPr>
          </a:p>
          <a:p>
            <a:r>
              <a:rPr lang="ru-RU" sz="3200" b="1" smtClean="0">
                <a:solidFill>
                  <a:schemeClr val="tx1"/>
                </a:solidFill>
              </a:rPr>
              <a:t>Кількість теплоти, яка необхідна для того, щоб змінити температуру тіла масою </a:t>
            </a:r>
          </a:p>
          <a:p>
            <a:pPr algn="ctr" fontAlgn="auto">
              <a:spcBef>
                <a:spcPts val="0"/>
              </a:spcBef>
              <a:spcAft>
                <a:spcPts val="0"/>
              </a:spcAft>
              <a:defRPr/>
            </a:pPr>
            <a:r>
              <a:rPr lang="ru-RU" sz="3200" b="1" smtClean="0">
                <a:solidFill>
                  <a:schemeClr val="tx1"/>
                </a:solidFill>
              </a:rPr>
              <a:t>1 </a:t>
            </a:r>
            <a:r>
              <a:rPr lang="ru-RU" sz="3200" b="1" dirty="0" smtClean="0">
                <a:solidFill>
                  <a:schemeClr val="tx1"/>
                </a:solidFill>
              </a:rPr>
              <a:t>кг  на  1</a:t>
            </a:r>
            <a:r>
              <a:rPr lang="ru-RU" sz="3200" b="1" baseline="30000" dirty="0" smtClean="0">
                <a:solidFill>
                  <a:schemeClr val="tx1"/>
                </a:solidFill>
              </a:rPr>
              <a:t>0</a:t>
            </a:r>
            <a:r>
              <a:rPr lang="ru-RU" sz="3200" b="1" dirty="0" smtClean="0">
                <a:solidFill>
                  <a:schemeClr val="tx1"/>
                </a:solidFill>
              </a:rPr>
              <a:t>С</a:t>
            </a:r>
            <a:r>
              <a:rPr lang="ru-RU" sz="3200" b="1" smtClean="0">
                <a:solidFill>
                  <a:schemeClr val="tx1"/>
                </a:solidFill>
              </a:rPr>
              <a:t>, </a:t>
            </a:r>
            <a:r>
              <a:rPr lang="uk-UA" sz="4400" b="1" smtClean="0">
                <a:solidFill>
                  <a:schemeClr val="tx1"/>
                </a:solidFill>
              </a:rPr>
              <a:t>називається питомою теплоємністю речовини </a:t>
            </a:r>
            <a:r>
              <a:rPr lang="ru-RU" sz="4000" b="1" smtClean="0">
                <a:solidFill>
                  <a:srgbClr val="FF0000"/>
                </a:solidFill>
              </a:rPr>
              <a:t>с</a:t>
            </a:r>
            <a:endParaRPr lang="ru-RU" sz="3200" b="1" dirty="0" smtClean="0">
              <a:solidFill>
                <a:srgbClr val="FF0000"/>
              </a:solidFill>
            </a:endParaRPr>
          </a:p>
          <a:p>
            <a:pPr algn="ctr" fontAlgn="auto">
              <a:spcBef>
                <a:spcPts val="0"/>
              </a:spcBef>
              <a:spcAft>
                <a:spcPts val="0"/>
              </a:spcAft>
              <a:defRPr/>
            </a:pPr>
            <a:endParaRPr lang="ru-RU" sz="3200" b="1" dirty="0" smtClean="0">
              <a:solidFill>
                <a:srgbClr val="FF0000"/>
              </a:solidFill>
            </a:endParaRPr>
          </a:p>
          <a:p>
            <a:pPr fontAlgn="auto">
              <a:spcBef>
                <a:spcPts val="0"/>
              </a:spcBef>
              <a:spcAft>
                <a:spcPts val="0"/>
              </a:spcAft>
              <a:defRPr/>
            </a:pPr>
            <a:endParaRPr lang="ru-RU" sz="3200" b="1" dirty="0" smtClean="0">
              <a:solidFill>
                <a:srgbClr val="FF0000"/>
              </a:solidFill>
            </a:endParaRPr>
          </a:p>
          <a:p>
            <a:pPr algn="ctr" fontAlgn="auto">
              <a:spcBef>
                <a:spcPts val="0"/>
              </a:spcBef>
              <a:spcAft>
                <a:spcPts val="0"/>
              </a:spcAft>
              <a:defRPr/>
            </a:pPr>
            <a:endParaRPr lang="ru-RU" sz="2800" b="1" dirty="0">
              <a:solidFill>
                <a:srgbClr val="FF0000"/>
              </a:solidFill>
            </a:endParaRPr>
          </a:p>
        </p:txBody>
      </p:sp>
      <p:sp>
        <p:nvSpPr>
          <p:cNvPr id="6" name="Стрелка вниз 5"/>
          <p:cNvSpPr/>
          <p:nvPr/>
        </p:nvSpPr>
        <p:spPr>
          <a:xfrm>
            <a:off x="3886200" y="2971800"/>
            <a:ext cx="9144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81000" y="0"/>
            <a:ext cx="8534400" cy="61722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smtClean="0">
              <a:solidFill>
                <a:srgbClr val="FF0000"/>
              </a:solidFill>
            </a:endParaRPr>
          </a:p>
          <a:p>
            <a:pPr algn="ctr" fontAlgn="auto">
              <a:spcBef>
                <a:spcPts val="0"/>
              </a:spcBef>
              <a:spcAft>
                <a:spcPts val="0"/>
              </a:spcAft>
              <a:defRPr/>
            </a:pPr>
            <a:r>
              <a:rPr lang="uk-UA" sz="3200" b="1" u="sng" smtClean="0">
                <a:solidFill>
                  <a:schemeClr val="tx1"/>
                </a:solidFill>
              </a:rPr>
              <a:t>Питома теплоємність речовини </a:t>
            </a:r>
            <a:r>
              <a:rPr lang="ru-RU" sz="3200" b="1" u="sng" smtClean="0">
                <a:solidFill>
                  <a:srgbClr val="FF0000"/>
                </a:solidFill>
              </a:rPr>
              <a:t>с</a:t>
            </a:r>
            <a:r>
              <a:rPr lang="ru-RU" sz="3200" b="1" u="sng" smtClean="0">
                <a:solidFill>
                  <a:schemeClr val="tx1"/>
                </a:solidFill>
              </a:rPr>
              <a:t>:</a:t>
            </a:r>
          </a:p>
          <a:p>
            <a:r>
              <a:rPr lang="uk-UA" sz="3200" b="1" smtClean="0">
                <a:solidFill>
                  <a:schemeClr val="tx1"/>
                </a:solidFill>
              </a:rPr>
              <a:t>Одиниця вимірювання </a:t>
            </a:r>
          </a:p>
          <a:p>
            <a:pPr marL="914400" indent="-914400" algn="ctr" fontAlgn="auto">
              <a:spcBef>
                <a:spcPts val="0"/>
              </a:spcBef>
              <a:spcAft>
                <a:spcPts val="0"/>
              </a:spcAft>
              <a:defRPr/>
            </a:pPr>
            <a:r>
              <a:rPr lang="en-US" sz="5400" b="1" smtClean="0">
                <a:solidFill>
                  <a:srgbClr val="FF0000"/>
                </a:solidFill>
              </a:rPr>
              <a:t>[</a:t>
            </a:r>
            <a:r>
              <a:rPr lang="ru-RU" sz="5400" b="1" smtClean="0">
                <a:solidFill>
                  <a:srgbClr val="FF0000"/>
                </a:solidFill>
              </a:rPr>
              <a:t> с </a:t>
            </a:r>
            <a:r>
              <a:rPr lang="en-US" sz="5400" b="1" smtClean="0">
                <a:solidFill>
                  <a:srgbClr val="FF0000"/>
                </a:solidFill>
              </a:rPr>
              <a:t>] </a:t>
            </a:r>
            <a:r>
              <a:rPr lang="ru-RU" sz="5400" b="1" smtClean="0">
                <a:solidFill>
                  <a:srgbClr val="FF0000"/>
                </a:solidFill>
              </a:rPr>
              <a:t>= </a:t>
            </a:r>
            <a:r>
              <a:rPr lang="en-US" sz="5400" b="1" smtClean="0">
                <a:solidFill>
                  <a:srgbClr val="FF0000"/>
                </a:solidFill>
              </a:rPr>
              <a:t>[</a:t>
            </a:r>
            <a:r>
              <a:rPr lang="ru-RU" sz="5400" b="1" smtClean="0">
                <a:solidFill>
                  <a:srgbClr val="FF0000"/>
                </a:solidFill>
              </a:rPr>
              <a:t> Дж / кг </a:t>
            </a:r>
            <a:r>
              <a:rPr lang="ru-RU" sz="4000" b="1" smtClean="0">
                <a:solidFill>
                  <a:srgbClr val="FF0000"/>
                </a:solidFill>
              </a:rPr>
              <a:t>∙</a:t>
            </a:r>
            <a:r>
              <a:rPr lang="en-US" sz="4000" b="1" smtClean="0">
                <a:solidFill>
                  <a:srgbClr val="FF0000"/>
                </a:solidFill>
              </a:rPr>
              <a:t> </a:t>
            </a:r>
            <a:r>
              <a:rPr lang="ru-RU" sz="4000" b="1" baseline="30000" smtClean="0">
                <a:solidFill>
                  <a:srgbClr val="FF0000"/>
                </a:solidFill>
              </a:rPr>
              <a:t>0 </a:t>
            </a:r>
            <a:r>
              <a:rPr lang="ru-RU" sz="5400" b="1" smtClean="0">
                <a:solidFill>
                  <a:srgbClr val="FF0000"/>
                </a:solidFill>
              </a:rPr>
              <a:t>С</a:t>
            </a:r>
            <a:r>
              <a:rPr lang="en-US" sz="5400" b="1" smtClean="0">
                <a:solidFill>
                  <a:srgbClr val="FF0000"/>
                </a:solidFill>
              </a:rPr>
              <a:t>]</a:t>
            </a:r>
            <a:endParaRPr lang="ru-RU" sz="5400" b="1" smtClean="0">
              <a:solidFill>
                <a:srgbClr val="FF0000"/>
              </a:solidFill>
            </a:endParaRPr>
          </a:p>
          <a:p>
            <a:pPr fontAlgn="auto">
              <a:spcBef>
                <a:spcPts val="0"/>
              </a:spcBef>
              <a:spcAft>
                <a:spcPts val="0"/>
              </a:spcAft>
              <a:defRPr/>
            </a:pPr>
            <a:r>
              <a:rPr lang="en-US" sz="2800" b="1" smtClean="0">
                <a:solidFill>
                  <a:schemeClr val="tx1"/>
                </a:solidFill>
              </a:rPr>
              <a:t>1</a:t>
            </a:r>
            <a:r>
              <a:rPr lang="ru-RU" sz="2800" b="1" smtClean="0">
                <a:solidFill>
                  <a:schemeClr val="tx1"/>
                </a:solidFill>
              </a:rPr>
              <a:t>.Показує, яка кількість теплоти необхідна для нагрівання речовини  масою 1 кг на  1</a:t>
            </a:r>
            <a:r>
              <a:rPr lang="ru-RU" sz="2800" b="1" baseline="30000" smtClean="0">
                <a:solidFill>
                  <a:schemeClr val="tx1"/>
                </a:solidFill>
              </a:rPr>
              <a:t> 0 </a:t>
            </a:r>
            <a:r>
              <a:rPr lang="ru-RU" sz="2800" b="1" smtClean="0">
                <a:solidFill>
                  <a:schemeClr val="tx1"/>
                </a:solidFill>
              </a:rPr>
              <a:t>С</a:t>
            </a:r>
          </a:p>
          <a:p>
            <a:r>
              <a:rPr lang="en-US" sz="2800" b="1" smtClean="0">
                <a:solidFill>
                  <a:schemeClr val="tx1"/>
                </a:solidFill>
              </a:rPr>
              <a:t>2</a:t>
            </a:r>
            <a:r>
              <a:rPr lang="ru-RU" sz="2800" b="1" smtClean="0">
                <a:solidFill>
                  <a:schemeClr val="tx1"/>
                </a:solidFill>
              </a:rPr>
              <a:t>.Для даної речовини  с - величина постійна</a:t>
            </a:r>
          </a:p>
          <a:p>
            <a:pPr fontAlgn="auto">
              <a:spcBef>
                <a:spcPts val="0"/>
              </a:spcBef>
              <a:spcAft>
                <a:spcPts val="0"/>
              </a:spcAft>
              <a:defRPr/>
            </a:pPr>
            <a:r>
              <a:rPr lang="en-US" sz="2800" b="1" smtClean="0">
                <a:solidFill>
                  <a:schemeClr val="tx1"/>
                </a:solidFill>
              </a:rPr>
              <a:t>3</a:t>
            </a:r>
            <a:r>
              <a:rPr lang="ru-RU" sz="2800" b="1" smtClean="0">
                <a:solidFill>
                  <a:schemeClr val="tx1"/>
                </a:solidFill>
              </a:rPr>
              <a:t>. Різні речовини  мають різну питому теплоємність</a:t>
            </a:r>
          </a:p>
          <a:p>
            <a:pPr fontAlgn="auto">
              <a:spcBef>
                <a:spcPts val="0"/>
              </a:spcBef>
              <a:spcAft>
                <a:spcPts val="0"/>
              </a:spcAft>
              <a:defRPr/>
            </a:pPr>
            <a:r>
              <a:rPr lang="en-US" sz="2800" b="1" smtClean="0">
                <a:solidFill>
                  <a:schemeClr val="tx1"/>
                </a:solidFill>
              </a:rPr>
              <a:t>4</a:t>
            </a:r>
            <a:r>
              <a:rPr lang="uk-UA" sz="2800" b="1" smtClean="0">
                <a:solidFill>
                  <a:schemeClr val="tx1"/>
                </a:solidFill>
              </a:rPr>
              <a:t>. Питома теплоємність речовини в різних агрегатних станах-різна.</a:t>
            </a:r>
            <a:endParaRPr lang="ru-RU" sz="2800" b="1" smtClean="0">
              <a:solidFill>
                <a:schemeClr val="tx1"/>
              </a:solidFill>
            </a:endParaRPr>
          </a:p>
          <a:p>
            <a:pPr fontAlgn="auto">
              <a:spcBef>
                <a:spcPts val="0"/>
              </a:spcBef>
              <a:spcAft>
                <a:spcPts val="0"/>
              </a:spcAft>
              <a:defRPr/>
            </a:pPr>
            <a:endParaRPr lang="ru-RU" sz="2800" b="1" smtClean="0">
              <a:solidFill>
                <a:schemeClr val="tx1"/>
              </a:solidFill>
            </a:endParaRPr>
          </a:p>
          <a:p>
            <a:pPr fontAlgn="auto">
              <a:spcBef>
                <a:spcPts val="0"/>
              </a:spcBef>
              <a:spcAft>
                <a:spcPts val="0"/>
              </a:spcAft>
              <a:defRPr/>
            </a:pP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ctrTitle"/>
            <p:custDataLst>
              <p:tags r:id="rId1"/>
            </p:custDataLst>
          </p:nvPr>
        </p:nvSpPr>
        <p:spPr>
          <a:xfrm>
            <a:off x="179388" y="188913"/>
            <a:ext cx="8785225" cy="936625"/>
          </a:xfrm>
        </p:spPr>
        <p:txBody>
          <a:bodyPr/>
          <a:lstStyle/>
          <a:p>
            <a:pPr>
              <a:defRPr/>
            </a:pPr>
            <a:r>
              <a:rPr lang="ru-RU" sz="2400" b="1" smtClean="0">
                <a:solidFill>
                  <a:schemeClr val="hlink"/>
                </a:solidFill>
                <a:effectLst>
                  <a:outerShdw blurRad="38100" dist="38100" dir="2700000" algn="tl">
                    <a:srgbClr val="C0C0C0"/>
                  </a:outerShdw>
                </a:effectLst>
              </a:rPr>
              <a:t>Питома теплоємність</a:t>
            </a:r>
            <a:r>
              <a:rPr lang="ru-RU" sz="2400" smtClean="0"/>
              <a:t> — це характеристика речовини, й вона не залежить від маси тіла й зміни його температури.</a:t>
            </a:r>
          </a:p>
        </p:txBody>
      </p:sp>
      <p:sp>
        <p:nvSpPr>
          <p:cNvPr id="20483" name="Rectangle 3"/>
          <p:cNvSpPr>
            <a:spLocks noGrp="1"/>
          </p:cNvSpPr>
          <p:nvPr>
            <p:ph type="subTitle" idx="1"/>
            <p:custDataLst>
              <p:tags r:id="rId2"/>
            </p:custDataLst>
          </p:nvPr>
        </p:nvSpPr>
        <p:spPr>
          <a:xfrm>
            <a:off x="179388" y="4364038"/>
            <a:ext cx="4319587" cy="1728787"/>
          </a:xfrm>
        </p:spPr>
        <p:txBody>
          <a:bodyPr/>
          <a:lstStyle/>
          <a:p>
            <a:r>
              <a:rPr lang="ru-RU" sz="2400" smtClean="0">
                <a:solidFill>
                  <a:schemeClr val="tx1"/>
                </a:solidFill>
              </a:rPr>
              <a:t>Слід пам’ятати, що питома теплоємність речовини, що перебуває в різних агрегатних станах, різна.</a:t>
            </a:r>
          </a:p>
        </p:txBody>
      </p:sp>
      <p:graphicFrame>
        <p:nvGraphicFramePr>
          <p:cNvPr id="17544" name="Group 136"/>
          <p:cNvGraphicFramePr>
            <a:graphicFrameLocks noGrp="1"/>
          </p:cNvGraphicFramePr>
          <p:nvPr>
            <p:custDataLst>
              <p:tags r:id="rId3"/>
            </p:custDataLst>
          </p:nvPr>
        </p:nvGraphicFramePr>
        <p:xfrm>
          <a:off x="323850" y="1341438"/>
          <a:ext cx="8640763" cy="2527300"/>
        </p:xfrm>
        <a:graphic>
          <a:graphicData uri="http://schemas.openxmlformats.org/drawingml/2006/table">
            <a:tbl>
              <a:tblPr/>
              <a:tblGrid>
                <a:gridCol w="2159000"/>
                <a:gridCol w="2159000"/>
                <a:gridCol w="2162175"/>
                <a:gridCol w="2160588"/>
              </a:tblGrid>
              <a:tr h="6985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Речовина</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a:t>
                      </a: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Дж/(кг</a:t>
                      </a:r>
                      <a:r>
                        <a:rPr kumimoji="0" lang="uk-UA" sz="2400" b="1" i="0" u="none" strike="noStrike" cap="none" normalizeH="0" baseline="0" smtClean="0">
                          <a:ln>
                            <a:noFill/>
                          </a:ln>
                          <a:solidFill>
                            <a:schemeClr val="tx1"/>
                          </a:solidFill>
                          <a:effectLst/>
                          <a:latin typeface="Arial"/>
                          <a:ea typeface="Calibri" pitchFamily="34" charset="0"/>
                          <a:cs typeface="Times New Roman" pitchFamily="18" charset="0"/>
                        </a:rPr>
                        <a:t>·</a:t>
                      </a: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Речовина</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a:t>
                      </a: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Дж/(кг</a:t>
                      </a:r>
                      <a:r>
                        <a:rPr kumimoji="0" lang="uk-UA" sz="2400" b="1" i="0" u="none" strike="noStrike" cap="none" normalizeH="0" baseline="0" smtClean="0">
                          <a:ln>
                            <a:noFill/>
                          </a:ln>
                          <a:solidFill>
                            <a:schemeClr val="tx1"/>
                          </a:solidFill>
                          <a:effectLst/>
                          <a:latin typeface="Arial"/>
                          <a:ea typeface="Calibri" pitchFamily="34" charset="0"/>
                          <a:cs typeface="Times New Roman" pitchFamily="18" charset="0"/>
                        </a:rPr>
                        <a:t>·</a:t>
                      </a: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328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Золото</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130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Алюміній</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920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Ртуть</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140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Лід</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2100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Мідь</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400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Спирт</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2500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Залізо</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460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Вода</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4200</a:t>
                      </a:r>
                      <a:endParaRPr kumimoji="0" lang="uk-UA" sz="24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0516" name="Picture 132"/>
          <p:cNvPicPr>
            <a:picLocks noChangeAspect="1" noChangeArrowheads="1"/>
          </p:cNvPicPr>
          <p:nvPr>
            <p:custDataLst>
              <p:tags r:id="rId4"/>
            </p:custDataLst>
          </p:nvPr>
        </p:nvPicPr>
        <p:blipFill>
          <a:blip r:embed="rId7"/>
          <a:srcRect/>
          <a:stretch>
            <a:fillRect/>
          </a:stretch>
        </p:blipFill>
        <p:spPr bwMode="auto">
          <a:xfrm>
            <a:off x="4716463" y="4548188"/>
            <a:ext cx="2001837" cy="1401762"/>
          </a:xfrm>
          <a:prstGeom prst="rect">
            <a:avLst/>
          </a:prstGeom>
          <a:noFill/>
          <a:ln w="9525">
            <a:noFill/>
            <a:miter lim="800000"/>
            <a:headEnd/>
            <a:tailEnd/>
          </a:ln>
        </p:spPr>
      </p:pic>
      <p:pic>
        <p:nvPicPr>
          <p:cNvPr id="20517" name="Picture 133"/>
          <p:cNvPicPr>
            <a:picLocks noChangeAspect="1" noChangeArrowheads="1"/>
          </p:cNvPicPr>
          <p:nvPr>
            <p:custDataLst>
              <p:tags r:id="rId5"/>
            </p:custDataLst>
          </p:nvPr>
        </p:nvPicPr>
        <p:blipFill>
          <a:blip r:embed="rId8"/>
          <a:srcRect/>
          <a:stretch>
            <a:fillRect/>
          </a:stretch>
        </p:blipFill>
        <p:spPr bwMode="auto">
          <a:xfrm>
            <a:off x="6732588" y="4548188"/>
            <a:ext cx="2016125"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uk-UA" b="1" smtClean="0"/>
              <a:t>Запитання </a:t>
            </a:r>
            <a:endParaRPr lang="ru-RU" smtClean="0"/>
          </a:p>
          <a:p>
            <a:r>
              <a:rPr lang="uk-UA" smtClean="0"/>
              <a:t>1.Що означає, що питома теплоємність  води 4200 Дж/(кг·°C)?</a:t>
            </a:r>
            <a:endParaRPr lang="ru-RU" smtClean="0"/>
          </a:p>
          <a:p>
            <a:r>
              <a:rPr lang="uk-UA" smtClean="0"/>
              <a:t>2. Що швидше нагріється за однакових умов 1 кг золота чи заліза? Чому? А швидше охолоне? </a:t>
            </a:r>
            <a:endParaRPr lang="ru-RU" smtClean="0"/>
          </a:p>
          <a:p>
            <a:r>
              <a:rPr lang="uk-UA" smtClean="0"/>
              <a:t>Робота в парах. Ознайомтесь з вмістом картки. Подумайте, де ще використовують цю характеристику води ? (в медицині, побуті) </a:t>
            </a:r>
            <a:endParaRPr lang="ru-RU" smtClean="0"/>
          </a:p>
          <a:p>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0" y="990600"/>
            <a:ext cx="8382000" cy="5867400"/>
          </a:xfrm>
          <a:prstGeom prst="rect">
            <a:avLst/>
          </a:prstGeom>
          <a:noFill/>
          <a:ln w="9525">
            <a:noFill/>
            <a:miter lim="800000"/>
            <a:headEnd/>
            <a:tailEnd/>
          </a:ln>
          <a:effectLst/>
        </p:spPr>
      </p:pic>
      <p:pic>
        <p:nvPicPr>
          <p:cNvPr id="5123" name="Picture 3" descr="C:\Users\ИРИНА\Desktop\7d62f8c1cb8eb009f6cbc63f1d05379e.gif"/>
          <p:cNvPicPr>
            <a:picLocks noChangeAspect="1" noChangeArrowheads="1"/>
          </p:cNvPicPr>
          <p:nvPr/>
        </p:nvPicPr>
        <p:blipFill>
          <a:blip r:embed="rId3"/>
          <a:srcRect/>
          <a:stretch>
            <a:fillRect/>
          </a:stretch>
        </p:blipFill>
        <p:spPr bwMode="auto">
          <a:xfrm>
            <a:off x="0" y="0"/>
            <a:ext cx="8305800" cy="1971698"/>
          </a:xfrm>
          <a:prstGeom prst="rect">
            <a:avLst/>
          </a:prstGeom>
          <a:noFill/>
        </p:spPr>
      </p:pic>
      <p:sp>
        <p:nvSpPr>
          <p:cNvPr id="4" name="Скругленный прямоугольник 3"/>
          <p:cNvSpPr/>
          <p:nvPr/>
        </p:nvSpPr>
        <p:spPr>
          <a:xfrm>
            <a:off x="4267200" y="5562600"/>
            <a:ext cx="472440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mtClean="0">
                <a:solidFill>
                  <a:schemeClr val="tx1"/>
                </a:solidFill>
              </a:rPr>
              <a:t>Формула справедлива для нагрівання та охолодження </a:t>
            </a: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4638"/>
            <a:ext cx="8229600" cy="5457825"/>
          </a:xfrm>
        </p:spPr>
        <p:txBody>
          <a:bodyPr/>
          <a:lstStyle/>
          <a:p>
            <a:r>
              <a:rPr lang="uk-UA" sz="2800" b="1" smtClean="0"/>
              <a:t>Одиниця вимірювання кількості теплоти</a:t>
            </a:r>
            <a:r>
              <a:rPr lang="ru-RU" sz="2800" b="1" smtClean="0">
                <a:solidFill>
                  <a:srgbClr val="00B050"/>
                </a:solidFill>
                <a:latin typeface="Times New Roman" pitchFamily="18" charset="0"/>
                <a:cs typeface="Times New Roman" pitchFamily="18" charset="0"/>
              </a:rPr>
              <a:t> в С</a:t>
            </a:r>
            <a:r>
              <a:rPr lang="uk-UA" sz="2800" b="1" smtClean="0">
                <a:solidFill>
                  <a:srgbClr val="00B050"/>
                </a:solidFill>
                <a:latin typeface="Times New Roman" pitchFamily="18" charset="0"/>
                <a:cs typeface="Times New Roman" pitchFamily="18" charset="0"/>
              </a:rPr>
              <a:t>І</a:t>
            </a:r>
            <a:r>
              <a:rPr lang="ru-RU" sz="2800" b="1" smtClean="0">
                <a:solidFill>
                  <a:srgbClr val="00B050"/>
                </a:solidFill>
                <a:latin typeface="Times New Roman" pitchFamily="18" charset="0"/>
                <a:cs typeface="Times New Roman" pitchFamily="18" charset="0"/>
              </a:rPr>
              <a:t>:</a:t>
            </a:r>
            <a:br>
              <a:rPr lang="ru-RU" sz="2800" b="1" smtClean="0">
                <a:solidFill>
                  <a:srgbClr val="00B050"/>
                </a:solidFill>
                <a:latin typeface="Times New Roman" pitchFamily="18" charset="0"/>
                <a:cs typeface="Times New Roman" pitchFamily="18" charset="0"/>
              </a:rPr>
            </a:br>
            <a:r>
              <a:rPr lang="en-US" sz="2800" b="1" smtClean="0">
                <a:latin typeface="Times New Roman" pitchFamily="18" charset="0"/>
                <a:cs typeface="Times New Roman" pitchFamily="18" charset="0"/>
              </a:rPr>
              <a:t>[Q]=1</a:t>
            </a:r>
            <a:r>
              <a:rPr lang="ru-RU" sz="2800" b="1" smtClean="0">
                <a:latin typeface="Times New Roman" pitchFamily="18" charset="0"/>
                <a:cs typeface="Times New Roman" pitchFamily="18" charset="0"/>
              </a:rPr>
              <a:t> Дж</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
            </a:r>
            <a:br>
              <a:rPr lang="ru-RU" sz="2800" b="1" smtClean="0">
                <a:latin typeface="Times New Roman" pitchFamily="18" charset="0"/>
                <a:cs typeface="Times New Roman" pitchFamily="18" charset="0"/>
              </a:rPr>
            </a:br>
            <a:r>
              <a:rPr lang="ru-RU" sz="2800" b="1" smtClean="0">
                <a:solidFill>
                  <a:srgbClr val="00B050"/>
                </a:solidFill>
                <a:latin typeface="Times New Roman" pitchFamily="18" charset="0"/>
                <a:cs typeface="Times New Roman" pitchFamily="18" charset="0"/>
              </a:rPr>
              <a:t>Інші одиниці :</a:t>
            </a:r>
            <a:br>
              <a:rPr lang="ru-RU" sz="2800" b="1" smtClean="0">
                <a:solidFill>
                  <a:srgbClr val="00B050"/>
                </a:solidFill>
                <a:latin typeface="Times New Roman" pitchFamily="18" charset="0"/>
                <a:cs typeface="Times New Roman" pitchFamily="18" charset="0"/>
              </a:rPr>
            </a:br>
            <a:r>
              <a:rPr lang="ru-RU" sz="2800" b="1" smtClean="0">
                <a:latin typeface="Times New Roman" pitchFamily="18" charset="0"/>
                <a:cs typeface="Times New Roman" pitchFamily="18" charset="0"/>
              </a:rPr>
              <a:t>1 кДж=1000 Дж</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1 МДж=1000000 Дж</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1 калория – </a:t>
            </a:r>
            <a:r>
              <a:rPr lang="ru-RU" sz="2800" b="1" smtClean="0"/>
              <a:t>кількість теплоти, необхідна для нагрівання</a:t>
            </a:r>
            <a:r>
              <a:rPr lang="ru-RU" sz="2800" b="1" smtClean="0">
                <a:latin typeface="Times New Roman" pitchFamily="18" charset="0"/>
                <a:cs typeface="Times New Roman" pitchFamily="18" charset="0"/>
              </a:rPr>
              <a:t> 1 г води на 1</a:t>
            </a:r>
            <a:r>
              <a:rPr lang="en-US" sz="2800" b="1" smtClean="0">
                <a:latin typeface="Times New Roman" pitchFamily="18" charset="0"/>
                <a:cs typeface="Times New Roman" pitchFamily="18" charset="0"/>
              </a:rPr>
              <a:t>º</a:t>
            </a:r>
            <a:r>
              <a:rPr lang="ru-RU" sz="2800" b="1" smtClean="0">
                <a:latin typeface="Times New Roman" pitchFamily="18" charset="0"/>
                <a:cs typeface="Times New Roman" pitchFamily="18" charset="0"/>
              </a:rPr>
              <a:t>С.</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1 кал=4,19 Дж</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1 ккал=4190 Дж≈4,2 кДж</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ctrTitle"/>
            <p:custDataLst>
              <p:tags r:id="rId1"/>
            </p:custDataLst>
          </p:nvPr>
        </p:nvSpPr>
        <p:spPr>
          <a:xfrm>
            <a:off x="611188" y="873125"/>
            <a:ext cx="8099425" cy="4859338"/>
          </a:xfrm>
        </p:spPr>
        <p:txBody>
          <a:bodyPr/>
          <a:lstStyle/>
          <a:p>
            <a:pPr algn="l">
              <a:defRPr/>
            </a:pPr>
            <a:r>
              <a:rPr lang="ru-RU" sz="2400" b="1" smtClean="0">
                <a:solidFill>
                  <a:schemeClr val="folHlink"/>
                </a:solidFill>
                <a:effectLst>
                  <a:outerShdw blurRad="38100" dist="38100" dir="2700000" algn="tl">
                    <a:srgbClr val="C0C0C0"/>
                  </a:outerShdw>
                </a:effectLst>
              </a:rPr>
              <a:t>1.</a:t>
            </a:r>
            <a:r>
              <a:rPr lang="ru-RU" sz="2400" smtClean="0">
                <a:solidFill>
                  <a:schemeClr val="folHlink"/>
                </a:solidFill>
                <a:effectLst>
                  <a:outerShdw blurRad="38100" dist="38100" dir="2700000" algn="tl">
                    <a:srgbClr val="C0C0C0"/>
                  </a:outerShdw>
                </a:effectLst>
              </a:rPr>
              <a:t>Чому не можна тільки за зміною температури тіла судити про отриману ним кількість теплоти?</a:t>
            </a:r>
            <a:br>
              <a:rPr lang="ru-RU" sz="2400" smtClean="0">
                <a:solidFill>
                  <a:schemeClr val="folHlink"/>
                </a:solidFill>
                <a:effectLst>
                  <a:outerShdw blurRad="38100" dist="38100" dir="2700000" algn="tl">
                    <a:srgbClr val="C0C0C0"/>
                  </a:outerShdw>
                </a:effectLst>
              </a:rPr>
            </a:br>
            <a:r>
              <a:rPr lang="ru-RU" sz="2400" b="1" smtClean="0">
                <a:solidFill>
                  <a:schemeClr val="folHlink"/>
                </a:solidFill>
                <a:effectLst>
                  <a:outerShdw blurRad="38100" dist="38100" dir="2700000" algn="tl">
                    <a:srgbClr val="C0C0C0"/>
                  </a:outerShdw>
                </a:effectLst>
              </a:rPr>
              <a:t/>
            </a:r>
            <a:br>
              <a:rPr lang="ru-RU" sz="2400" b="1" smtClean="0">
                <a:solidFill>
                  <a:schemeClr val="folHlink"/>
                </a:solidFill>
                <a:effectLst>
                  <a:outerShdw blurRad="38100" dist="38100" dir="2700000" algn="tl">
                    <a:srgbClr val="C0C0C0"/>
                  </a:outerShdw>
                </a:effectLst>
              </a:rPr>
            </a:br>
            <a:r>
              <a:rPr lang="ru-RU" sz="2400" b="1" smtClean="0">
                <a:solidFill>
                  <a:schemeClr val="folHlink"/>
                </a:solidFill>
                <a:effectLst>
                  <a:outerShdw blurRad="38100" dist="38100" dir="2700000" algn="tl">
                    <a:srgbClr val="C0C0C0"/>
                  </a:outerShdw>
                </a:effectLst>
              </a:rPr>
              <a:t>2.</a:t>
            </a:r>
            <a:r>
              <a:rPr lang="ru-RU" sz="2400" smtClean="0">
                <a:solidFill>
                  <a:schemeClr val="folHlink"/>
                </a:solidFill>
                <a:effectLst>
                  <a:outerShdw blurRad="38100" dist="38100" dir="2700000" algn="tl">
                    <a:srgbClr val="C0C0C0"/>
                  </a:outerShdw>
                </a:effectLst>
              </a:rPr>
              <a:t> Від чого залежить кількість теплоти, яку необхідно передати тілу для нагрівання?</a:t>
            </a:r>
            <a:br>
              <a:rPr lang="ru-RU" sz="2400" smtClean="0">
                <a:solidFill>
                  <a:schemeClr val="folHlink"/>
                </a:solidFill>
                <a:effectLst>
                  <a:outerShdw blurRad="38100" dist="38100" dir="2700000" algn="tl">
                    <a:srgbClr val="C0C0C0"/>
                  </a:outerShdw>
                </a:effectLst>
              </a:rPr>
            </a:br>
            <a:r>
              <a:rPr lang="ru-RU" sz="2400" smtClean="0">
                <a:solidFill>
                  <a:schemeClr val="folHlink"/>
                </a:solidFill>
                <a:effectLst>
                  <a:outerShdw blurRad="38100" dist="38100" dir="2700000" algn="tl">
                    <a:srgbClr val="C0C0C0"/>
                  </a:outerShdw>
                </a:effectLst>
              </a:rPr>
              <a:t/>
            </a:r>
            <a:br>
              <a:rPr lang="ru-RU" sz="2400" smtClean="0">
                <a:solidFill>
                  <a:schemeClr val="folHlink"/>
                </a:solidFill>
                <a:effectLst>
                  <a:outerShdw blurRad="38100" dist="38100" dir="2700000" algn="tl">
                    <a:srgbClr val="C0C0C0"/>
                  </a:outerShdw>
                </a:effectLst>
              </a:rPr>
            </a:br>
            <a:r>
              <a:rPr lang="ru-RU" sz="2400" b="1" smtClean="0">
                <a:solidFill>
                  <a:schemeClr val="folHlink"/>
                </a:solidFill>
                <a:effectLst>
                  <a:outerShdw blurRad="38100" dist="38100" dir="2700000" algn="tl">
                    <a:srgbClr val="C0C0C0"/>
                  </a:outerShdw>
                </a:effectLst>
              </a:rPr>
              <a:t>3.</a:t>
            </a:r>
            <a:r>
              <a:rPr lang="ru-RU" sz="2400" smtClean="0">
                <a:solidFill>
                  <a:schemeClr val="folHlink"/>
                </a:solidFill>
                <a:effectLst>
                  <a:outerShdw blurRad="38100" dist="38100" dir="2700000" algn="tl">
                    <a:srgbClr val="C0C0C0"/>
                  </a:outerShdw>
                </a:effectLst>
              </a:rPr>
              <a:t> Питома теплоємність свинцю дорівнює 130 Дж/ (кг · °С). Що це означає?</a:t>
            </a:r>
            <a:br>
              <a:rPr lang="ru-RU" sz="2400" smtClean="0">
                <a:solidFill>
                  <a:schemeClr val="folHlink"/>
                </a:solidFill>
                <a:effectLst>
                  <a:outerShdw blurRad="38100" dist="38100" dir="2700000" algn="tl">
                    <a:srgbClr val="C0C0C0"/>
                  </a:outerShdw>
                </a:effectLst>
              </a:rPr>
            </a:br>
            <a:r>
              <a:rPr lang="ru-RU" sz="2400" smtClean="0">
                <a:solidFill>
                  <a:schemeClr val="folHlink"/>
                </a:solidFill>
                <a:effectLst>
                  <a:outerShdw blurRad="38100" dist="38100" dir="2700000" algn="tl">
                    <a:srgbClr val="C0C0C0"/>
                  </a:outerShdw>
                </a:effectLst>
              </a:rPr>
              <a:t/>
            </a:r>
            <a:br>
              <a:rPr lang="ru-RU" sz="2400" smtClean="0">
                <a:solidFill>
                  <a:schemeClr val="folHlink"/>
                </a:solidFill>
                <a:effectLst>
                  <a:outerShdw blurRad="38100" dist="38100" dir="2700000" algn="tl">
                    <a:srgbClr val="C0C0C0"/>
                  </a:outerShdw>
                </a:effectLst>
              </a:rPr>
            </a:br>
            <a:r>
              <a:rPr lang="ru-RU" sz="2400" b="1" smtClean="0">
                <a:solidFill>
                  <a:schemeClr val="folHlink"/>
                </a:solidFill>
                <a:effectLst>
                  <a:outerShdw blurRad="38100" dist="38100" dir="2700000" algn="tl">
                    <a:srgbClr val="C0C0C0"/>
                  </a:outerShdw>
                </a:effectLst>
              </a:rPr>
              <a:t>4.</a:t>
            </a:r>
            <a:r>
              <a:rPr lang="ru-RU" sz="2400" smtClean="0">
                <a:solidFill>
                  <a:schemeClr val="folHlink"/>
                </a:solidFill>
                <a:effectLst>
                  <a:outerShdw blurRad="38100" dist="38100" dir="2700000" algn="tl">
                    <a:srgbClr val="C0C0C0"/>
                  </a:outerShdw>
                </a:effectLst>
              </a:rPr>
              <a:t> Що ефективніше використати як грілку — 2 кг води чи 2 кг піску за тієї ж температурі?</a:t>
            </a:r>
          </a:p>
        </p:txBody>
      </p:sp>
      <p:sp>
        <p:nvSpPr>
          <p:cNvPr id="21507" name="Rectangle 5"/>
          <p:cNvSpPr>
            <a:spLocks noChangeArrowheads="1"/>
          </p:cNvSpPr>
          <p:nvPr/>
        </p:nvSpPr>
        <p:spPr bwMode="auto">
          <a:xfrm>
            <a:off x="3779838" y="152400"/>
            <a:ext cx="3198311" cy="523220"/>
          </a:xfrm>
          <a:prstGeom prst="rect">
            <a:avLst/>
          </a:prstGeom>
          <a:noFill/>
          <a:ln w="9525">
            <a:noFill/>
            <a:miter lim="800000"/>
            <a:headEnd/>
            <a:tailEnd/>
          </a:ln>
        </p:spPr>
        <p:txBody>
          <a:bodyPr wrap="none">
            <a:spAutoFit/>
          </a:bodyPr>
          <a:lstStyle/>
          <a:p>
            <a:r>
              <a:rPr lang="ru-RU" sz="2800" b="1" i="1" dirty="0" err="1" smtClean="0">
                <a:latin typeface="Calibri" pitchFamily="34" charset="0"/>
              </a:rPr>
              <a:t>Закріплення</a:t>
            </a:r>
            <a:r>
              <a:rPr lang="ru-RU" sz="2800" b="1" i="1" dirty="0" smtClean="0">
                <a:latin typeface="Calibri" pitchFamily="34" charset="0"/>
              </a:rPr>
              <a:t> </a:t>
            </a:r>
            <a:r>
              <a:rPr lang="ru-RU" sz="2800" b="1" i="1" dirty="0" err="1" smtClean="0">
                <a:latin typeface="Calibri" pitchFamily="34" charset="0"/>
              </a:rPr>
              <a:t>знань</a:t>
            </a:r>
            <a:r>
              <a:rPr lang="ru-RU" sz="2800" b="1" i="1" dirty="0" smtClean="0">
                <a:latin typeface="Calibri" pitchFamily="34" charset="0"/>
              </a:rPr>
              <a:t> </a:t>
            </a:r>
            <a:endParaRPr lang="ru-RU" sz="2800" b="1" i="1"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ctrTitle"/>
            <p:custDataLst>
              <p:tags r:id="rId1"/>
            </p:custDataLst>
          </p:nvPr>
        </p:nvSpPr>
        <p:spPr>
          <a:xfrm>
            <a:off x="2951163" y="115888"/>
            <a:ext cx="3381375" cy="577850"/>
          </a:xfrm>
        </p:spPr>
        <p:txBody>
          <a:bodyPr>
            <a:normAutofit fontScale="90000"/>
          </a:bodyPr>
          <a:lstStyle/>
          <a:p>
            <a:r>
              <a:rPr lang="ru-RU" sz="3200" b="1" smtClean="0"/>
              <a:t>Задачі</a:t>
            </a:r>
          </a:p>
        </p:txBody>
      </p:sp>
      <p:sp>
        <p:nvSpPr>
          <p:cNvPr id="22531" name="Rectangle 5"/>
          <p:cNvSpPr>
            <a:spLocks noChangeArrowheads="1"/>
          </p:cNvSpPr>
          <p:nvPr>
            <p:custDataLst>
              <p:tags r:id="rId2"/>
            </p:custDataLst>
          </p:nvPr>
        </p:nvSpPr>
        <p:spPr bwMode="auto">
          <a:xfrm>
            <a:off x="250825" y="969963"/>
            <a:ext cx="6911975" cy="646331"/>
          </a:xfrm>
          <a:prstGeom prst="rect">
            <a:avLst/>
          </a:prstGeom>
          <a:noFill/>
          <a:ln w="9525">
            <a:noFill/>
            <a:miter lim="800000"/>
            <a:headEnd/>
            <a:tailEnd/>
          </a:ln>
        </p:spPr>
        <p:txBody>
          <a:bodyPr wrap="square" anchor="ctr">
            <a:spAutoFit/>
          </a:bodyPr>
          <a:lstStyle/>
          <a:p>
            <a:pPr algn="ctr" eaLnBrk="0" hangingPunct="0"/>
            <a:r>
              <a:rPr lang="uk-UA" b="1">
                <a:solidFill>
                  <a:schemeClr val="hlink"/>
                </a:solidFill>
                <a:cs typeface="Times New Roman" pitchFamily="18" charset="0"/>
              </a:rPr>
              <a:t>1.</a:t>
            </a:r>
            <a:r>
              <a:rPr lang="uk-UA">
                <a:cs typeface="Times New Roman" pitchFamily="18" charset="0"/>
              </a:rPr>
              <a:t> Залізному тягарцеві масою 100 г передали 920 Дж теплоти. На скільки градусів нагрівся тягарець?</a:t>
            </a:r>
            <a:endParaRPr lang="ru-RU"/>
          </a:p>
        </p:txBody>
      </p:sp>
      <p:pic>
        <p:nvPicPr>
          <p:cNvPr id="22532" name="Picture 4"/>
          <p:cNvPicPr>
            <a:picLocks noChangeAspect="1" noChangeArrowheads="1"/>
          </p:cNvPicPr>
          <p:nvPr>
            <p:custDataLst>
              <p:tags r:id="rId3"/>
            </p:custDataLst>
          </p:nvPr>
        </p:nvPicPr>
        <p:blipFill>
          <a:blip r:embed="rId8"/>
          <a:srcRect/>
          <a:stretch>
            <a:fillRect/>
          </a:stretch>
        </p:blipFill>
        <p:spPr bwMode="auto">
          <a:xfrm>
            <a:off x="7543800" y="0"/>
            <a:ext cx="1600200" cy="1905000"/>
          </a:xfrm>
          <a:prstGeom prst="rect">
            <a:avLst/>
          </a:prstGeom>
          <a:noFill/>
          <a:ln w="9525">
            <a:noFill/>
            <a:miter lim="800000"/>
            <a:headEnd/>
            <a:tailEnd/>
          </a:ln>
        </p:spPr>
      </p:pic>
      <p:sp>
        <p:nvSpPr>
          <p:cNvPr id="22533" name="Rectangle 6"/>
          <p:cNvSpPr>
            <a:spLocks/>
          </p:cNvSpPr>
          <p:nvPr>
            <p:custDataLst>
              <p:tags r:id="rId4"/>
            </p:custDataLst>
          </p:nvPr>
        </p:nvSpPr>
        <p:spPr bwMode="auto">
          <a:xfrm>
            <a:off x="228600" y="2209800"/>
            <a:ext cx="8677275" cy="1225550"/>
          </a:xfrm>
          <a:prstGeom prst="rect">
            <a:avLst/>
          </a:prstGeom>
          <a:noFill/>
          <a:ln w="9525">
            <a:noFill/>
            <a:miter lim="800000"/>
            <a:headEnd/>
            <a:tailEnd/>
          </a:ln>
        </p:spPr>
        <p:txBody>
          <a:bodyPr anchor="ctr"/>
          <a:lstStyle/>
          <a:p>
            <a:pPr algn="ctr" eaLnBrk="0" hangingPunct="0"/>
            <a:r>
              <a:rPr lang="ru-RU" b="1">
                <a:solidFill>
                  <a:schemeClr val="hlink"/>
                </a:solidFill>
                <a:latin typeface="Calibri" pitchFamily="34" charset="0"/>
              </a:rPr>
              <a:t>2.</a:t>
            </a:r>
            <a:r>
              <a:rPr lang="ru-RU">
                <a:latin typeface="Calibri" pitchFamily="34" charset="0"/>
              </a:rPr>
              <a:t> Яка питома теплоємність речовини, якщо для нагрівання 1 кг цієї речовини на 2 °С потрібна була кількість теплоти 1 кДж?</a:t>
            </a:r>
          </a:p>
        </p:txBody>
      </p:sp>
      <p:sp>
        <p:nvSpPr>
          <p:cNvPr id="6" name="Rectangle 7"/>
          <p:cNvSpPr>
            <a:spLocks noChangeArrowheads="1"/>
          </p:cNvSpPr>
          <p:nvPr>
            <p:custDataLst>
              <p:tags r:id="rId5"/>
            </p:custDataLst>
          </p:nvPr>
        </p:nvSpPr>
        <p:spPr bwMode="auto">
          <a:xfrm>
            <a:off x="381000" y="3352800"/>
            <a:ext cx="5797550" cy="923330"/>
          </a:xfrm>
          <a:prstGeom prst="rect">
            <a:avLst/>
          </a:prstGeom>
          <a:noFill/>
          <a:ln w="9525">
            <a:noFill/>
            <a:miter lim="800000"/>
            <a:headEnd/>
            <a:tailEnd/>
          </a:ln>
        </p:spPr>
        <p:txBody>
          <a:bodyPr anchor="ctr">
            <a:spAutoFit/>
          </a:bodyPr>
          <a:lstStyle/>
          <a:p>
            <a:pPr algn="ctr" eaLnBrk="0" hangingPunct="0"/>
            <a:r>
              <a:rPr lang="uk-UA" b="1" smtClean="0">
                <a:solidFill>
                  <a:schemeClr val="hlink"/>
                </a:solidFill>
                <a:cs typeface="Times New Roman" pitchFamily="18" charset="0"/>
              </a:rPr>
              <a:t>3.</a:t>
            </a:r>
            <a:r>
              <a:rPr lang="uk-UA" smtClean="0">
                <a:cs typeface="Times New Roman" pitchFamily="18" charset="0"/>
              </a:rPr>
              <a:t> </a:t>
            </a:r>
            <a:r>
              <a:rPr lang="uk-UA">
                <a:cs typeface="Times New Roman" pitchFamily="18" charset="0"/>
              </a:rPr>
              <a:t>У якому випадку гаряча вода в склянці остудиться більше: якщо в склянку опустити срібну ложку чи таку саму алюмінієву? Чому?</a:t>
            </a:r>
            <a:endParaRPr lang="ru-RU"/>
          </a:p>
        </p:txBody>
      </p:sp>
      <p:pic>
        <p:nvPicPr>
          <p:cNvPr id="7" name="Picture 4"/>
          <p:cNvPicPr>
            <a:picLocks noChangeAspect="1" noChangeArrowheads="1"/>
          </p:cNvPicPr>
          <p:nvPr>
            <p:custDataLst>
              <p:tags r:id="rId6"/>
            </p:custDataLst>
          </p:nvPr>
        </p:nvPicPr>
        <p:blipFill>
          <a:blip r:embed="rId9"/>
          <a:srcRect/>
          <a:stretch>
            <a:fillRect/>
          </a:stretch>
        </p:blipFill>
        <p:spPr bwMode="auto">
          <a:xfrm>
            <a:off x="6400800" y="3505200"/>
            <a:ext cx="1981200" cy="1981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62000"/>
            <a:ext cx="8229600" cy="1143000"/>
          </a:xfrm>
        </p:spPr>
        <p:txBody>
          <a:bodyPr>
            <a:normAutofit/>
          </a:bodyPr>
          <a:lstStyle/>
          <a:p>
            <a:pPr algn="ctr"/>
            <a:r>
              <a:rPr lang="ru-RU" sz="4400" dirty="0" err="1" smtClean="0">
                <a:solidFill>
                  <a:srgbClr val="FF0000"/>
                </a:solidFill>
              </a:rPr>
              <a:t>Домашнє</a:t>
            </a:r>
            <a:r>
              <a:rPr lang="ru-RU" sz="4400" dirty="0" smtClean="0">
                <a:solidFill>
                  <a:srgbClr val="FF0000"/>
                </a:solidFill>
              </a:rPr>
              <a:t> </a:t>
            </a:r>
            <a:r>
              <a:rPr lang="ru-RU" sz="4400" dirty="0" err="1" smtClean="0">
                <a:solidFill>
                  <a:srgbClr val="FF0000"/>
                </a:solidFill>
              </a:rPr>
              <a:t>завдання</a:t>
            </a:r>
            <a:r>
              <a:rPr lang="ru-RU" sz="4400" dirty="0" smtClean="0">
                <a:solidFill>
                  <a:srgbClr val="FF0000"/>
                </a:solidFill>
              </a:rPr>
              <a:t> </a:t>
            </a:r>
            <a:endParaRPr lang="ru-RU" sz="4400" dirty="0">
              <a:solidFill>
                <a:srgbClr val="FF0000"/>
              </a:solidFill>
            </a:endParaRPr>
          </a:p>
        </p:txBody>
      </p:sp>
      <p:sp>
        <p:nvSpPr>
          <p:cNvPr id="4" name="Заголовок 2"/>
          <p:cNvSpPr txBox="1">
            <a:spLocks/>
          </p:cNvSpPr>
          <p:nvPr/>
        </p:nvSpPr>
        <p:spPr>
          <a:xfrm>
            <a:off x="609600" y="2057400"/>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smtClean="0">
                <a:ln>
                  <a:noFill/>
                </a:ln>
                <a:solidFill>
                  <a:srgbClr val="FF0000"/>
                </a:solidFill>
                <a:effectLst>
                  <a:outerShdw blurRad="31750" dist="25400" dir="5400000" algn="tl" rotWithShape="0">
                    <a:srgbClr val="000000">
                      <a:alpha val="25000"/>
                    </a:srgbClr>
                  </a:outerShdw>
                </a:effectLst>
                <a:uLnTx/>
                <a:uFillTx/>
                <a:latin typeface="Arial Black" panose="020B0A04020102020204" pitchFamily="34" charset="0"/>
                <a:ea typeface="+mj-ea"/>
                <a:cs typeface="+mj-cs"/>
              </a:rPr>
              <a:t>§52,Вправа</a:t>
            </a:r>
            <a:r>
              <a:rPr kumimoji="0" lang="ru-RU" sz="3600" b="1" i="0" u="none" strike="noStrike" kern="1200" cap="none" spc="0" normalizeH="0" noProof="0" smtClean="0">
                <a:ln>
                  <a:noFill/>
                </a:ln>
                <a:solidFill>
                  <a:srgbClr val="FF0000"/>
                </a:solidFill>
                <a:effectLst>
                  <a:outerShdw blurRad="31750" dist="25400" dir="5400000" algn="tl" rotWithShape="0">
                    <a:srgbClr val="000000">
                      <a:alpha val="25000"/>
                    </a:srgbClr>
                  </a:outerShdw>
                </a:effectLst>
                <a:uLnTx/>
                <a:uFillTx/>
                <a:latin typeface="Arial Black" panose="020B0A04020102020204" pitchFamily="34" charset="0"/>
                <a:ea typeface="+mj-ea"/>
                <a:cs typeface="+mj-cs"/>
              </a:rPr>
              <a:t> 31 2,3</a:t>
            </a:r>
            <a:endParaRPr kumimoji="0" lang="ru-RU" sz="36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Black" panose="020B0A04020102020204" pitchFamily="34" charset="0"/>
              <a:ea typeface="+mj-ea"/>
              <a:cs typeface="+mj-cs"/>
            </a:endParaRPr>
          </a:p>
        </p:txBody>
      </p:sp>
      <p:sp>
        <p:nvSpPr>
          <p:cNvPr id="5" name="Заголовок 2"/>
          <p:cNvSpPr txBox="1">
            <a:spLocks/>
          </p:cNvSpPr>
          <p:nvPr/>
        </p:nvSpPr>
        <p:spPr>
          <a:xfrm>
            <a:off x="457200" y="3124200"/>
            <a:ext cx="8229600" cy="2286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85800" y="304800"/>
            <a:ext cx="3810000" cy="5943600"/>
          </a:xfrm>
        </p:spPr>
        <p:txBody>
          <a:bodyPr>
            <a:noAutofit/>
          </a:bodyPr>
          <a:lstStyle/>
          <a:p>
            <a:r>
              <a:rPr lang="uk-UA" sz="1200" b="1" i="1" smtClean="0"/>
              <a:t>1. Тепловим рухом називається. </a:t>
            </a:r>
            <a:br>
              <a:rPr lang="uk-UA" sz="1200" b="1" i="1" smtClean="0"/>
            </a:br>
            <a:r>
              <a:rPr lang="uk-UA" sz="1200" smtClean="0"/>
              <a:t>А. ...рівномірний рух окремої молекули. </a:t>
            </a:r>
            <a:br>
              <a:rPr lang="uk-UA" sz="1200" smtClean="0"/>
            </a:br>
            <a:r>
              <a:rPr lang="uk-UA" sz="1200" smtClean="0"/>
              <a:t>Б. ...впорядкований рух великого числа молекул. </a:t>
            </a:r>
            <a:br>
              <a:rPr lang="uk-UA" sz="1200" smtClean="0"/>
            </a:br>
            <a:r>
              <a:rPr lang="uk-UA" sz="1200" smtClean="0"/>
              <a:t>С. ...безперервний безладний рух великого числа молекул. </a:t>
            </a:r>
            <a:br>
              <a:rPr lang="uk-UA" sz="1200" smtClean="0"/>
            </a:br>
            <a:r>
              <a:rPr lang="uk-UA" sz="1200" smtClean="0"/>
              <a:t>Г. ...прямолінійний рух окремої молекули. </a:t>
            </a:r>
            <a:br>
              <a:rPr lang="uk-UA" sz="1200" smtClean="0"/>
            </a:br>
            <a:r>
              <a:rPr lang="uk-UA" sz="1200" b="1" i="1" smtClean="0"/>
              <a:t>2. Внутрішня енергія тіла - ... </a:t>
            </a:r>
            <a:br>
              <a:rPr lang="uk-UA" sz="1200" b="1" i="1" smtClean="0"/>
            </a:br>
            <a:r>
              <a:rPr lang="uk-UA" sz="1200" smtClean="0"/>
              <a:t>А. ...енергія, яка визначається взаємним положенням взаємодіючих тіл або частин одного і того ж тіла. </a:t>
            </a:r>
            <a:br>
              <a:rPr lang="uk-UA" sz="1200" smtClean="0"/>
            </a:br>
            <a:r>
              <a:rPr lang="uk-UA" sz="1200" smtClean="0"/>
              <a:t>Б. ...енергія руху і взаємодії частинок, з яких складається тіло. </a:t>
            </a:r>
            <a:br>
              <a:rPr lang="uk-UA" sz="1200" smtClean="0"/>
            </a:br>
            <a:r>
              <a:rPr lang="uk-UA" sz="1200" smtClean="0"/>
              <a:t>С. ...енергія, якою володіє тіло унаслідок свого руху. </a:t>
            </a:r>
            <a:br>
              <a:rPr lang="uk-UA" sz="1200" smtClean="0"/>
            </a:br>
            <a:r>
              <a:rPr lang="uk-UA" sz="1200" smtClean="0"/>
              <a:t>Г. Правильнoї відповіді немає</a:t>
            </a:r>
            <a:br>
              <a:rPr lang="uk-UA" sz="1200" smtClean="0"/>
            </a:br>
            <a:r>
              <a:rPr lang="uk-UA" sz="1200" b="1" i="1" smtClean="0"/>
              <a:t>3. Внутрішню енергію тіла можна змінити... </a:t>
            </a:r>
            <a:br>
              <a:rPr lang="uk-UA" sz="1200" b="1" i="1" smtClean="0"/>
            </a:br>
            <a:r>
              <a:rPr lang="uk-UA" sz="1200" smtClean="0"/>
              <a:t>А. ...тільки здійсненням роботи. </a:t>
            </a:r>
            <a:br>
              <a:rPr lang="uk-UA" sz="1200" smtClean="0"/>
            </a:br>
            <a:r>
              <a:rPr lang="uk-UA" sz="1200" smtClean="0"/>
              <a:t>Б. ...тільки теплопередачею. </a:t>
            </a:r>
            <a:br>
              <a:rPr lang="uk-UA" sz="1200" smtClean="0"/>
            </a:br>
            <a:r>
              <a:rPr lang="uk-UA" sz="1200" smtClean="0"/>
              <a:t>С. ...здійсненням роботи і теплопередачею. </a:t>
            </a:r>
            <a:br>
              <a:rPr lang="uk-UA" sz="1200" smtClean="0"/>
            </a:br>
            <a:r>
              <a:rPr lang="uk-UA" sz="1200" smtClean="0"/>
              <a:t>Г. Внутрішню енергію тіла змінити не можна. </a:t>
            </a:r>
            <a:br>
              <a:rPr lang="uk-UA" sz="1200" smtClean="0"/>
            </a:br>
            <a:r>
              <a:rPr lang="uk-UA" sz="1200" smtClean="0"/>
              <a:t>4</a:t>
            </a:r>
            <a:r>
              <a:rPr lang="uk-UA" sz="1200" b="1" i="1" smtClean="0"/>
              <a:t>. Сталеву пластину помістили на гарячу електричну плиту. Внутрішня енергія пластини збільшується в основному унаслідок... </a:t>
            </a:r>
            <a:br>
              <a:rPr lang="uk-UA" sz="1200" b="1" i="1" smtClean="0"/>
            </a:br>
            <a:r>
              <a:rPr lang="uk-UA" sz="1200" smtClean="0"/>
              <a:t>А. ...теплопередачі. </a:t>
            </a:r>
            <a:br>
              <a:rPr lang="uk-UA" sz="1200" smtClean="0"/>
            </a:br>
            <a:r>
              <a:rPr lang="uk-UA" sz="1200" smtClean="0"/>
              <a:t>Б. ...здійснення роботи. </a:t>
            </a:r>
            <a:br>
              <a:rPr lang="uk-UA" sz="1200" smtClean="0"/>
            </a:br>
            <a:r>
              <a:rPr lang="uk-UA" sz="1200" smtClean="0"/>
              <a:t>С. ...теплопередачі і здійснення роботи. </a:t>
            </a:r>
            <a:br>
              <a:rPr lang="uk-UA" sz="1200" smtClean="0"/>
            </a:br>
            <a:r>
              <a:rPr lang="uk-UA" sz="1200" smtClean="0"/>
              <a:t>Г . </a:t>
            </a:r>
            <a:r>
              <a:rPr lang="ru-RU" sz="1200" smtClean="0"/>
              <a:t>Внутренняя </a:t>
            </a:r>
            <a:r>
              <a:rPr lang="uk-UA" sz="1200" smtClean="0"/>
              <a:t>енергія пластини не змінюється. </a:t>
            </a:r>
            <a:br>
              <a:rPr lang="uk-UA" sz="1200" smtClean="0"/>
            </a:br>
            <a:r>
              <a:rPr lang="uk-UA" sz="1200" smtClean="0"/>
              <a:t>5. </a:t>
            </a:r>
            <a:r>
              <a:rPr lang="uk-UA" sz="1200" b="1" i="1" smtClean="0"/>
              <a:t>Внутрішня енергія тіла залежить... </a:t>
            </a:r>
            <a:br>
              <a:rPr lang="uk-UA" sz="1200" b="1" i="1" smtClean="0"/>
            </a:br>
            <a:r>
              <a:rPr lang="uk-UA" sz="1200" smtClean="0"/>
              <a:t>А. ...тільки від швидкості тіла. </a:t>
            </a:r>
            <a:br>
              <a:rPr lang="uk-UA" sz="1200" smtClean="0"/>
            </a:br>
            <a:r>
              <a:rPr lang="uk-UA" sz="1200" smtClean="0"/>
              <a:t>Б. ...тільки від положення цього тіла щодо інших тіл. </a:t>
            </a:r>
            <a:br>
              <a:rPr lang="uk-UA" sz="1200" smtClean="0"/>
            </a:br>
            <a:r>
              <a:rPr lang="uk-UA" sz="1200" smtClean="0"/>
              <a:t>С. ...тільки від температури тіла. </a:t>
            </a:r>
            <a:br>
              <a:rPr lang="uk-UA" sz="1200" smtClean="0"/>
            </a:br>
            <a:r>
              <a:rPr lang="uk-UA" sz="1200" smtClean="0"/>
              <a:t>Г ...від температури і стану речовини  . </a:t>
            </a:r>
            <a:r>
              <a:rPr lang="uk-UA" sz="800" smtClean="0"/>
              <a:t/>
            </a:r>
            <a:br>
              <a:rPr lang="uk-UA" sz="800" smtClean="0"/>
            </a:br>
            <a:endParaRPr lang="ru-RU" sz="800"/>
          </a:p>
        </p:txBody>
      </p:sp>
      <p:sp>
        <p:nvSpPr>
          <p:cNvPr id="5" name="Прямоугольник 4"/>
          <p:cNvSpPr/>
          <p:nvPr/>
        </p:nvSpPr>
        <p:spPr>
          <a:xfrm>
            <a:off x="4572000" y="0"/>
            <a:ext cx="4572000" cy="6186309"/>
          </a:xfrm>
          <a:prstGeom prst="rect">
            <a:avLst/>
          </a:prstGeom>
        </p:spPr>
        <p:txBody>
          <a:bodyPr>
            <a:spAutoFit/>
          </a:bodyPr>
          <a:lstStyle/>
          <a:p>
            <a:r>
              <a:rPr lang="en-US" sz="1200" b="1" i="1" smtClean="0"/>
              <a:t>6</a:t>
            </a:r>
            <a:r>
              <a:rPr lang="uk-UA" sz="1200" b="1" i="1" smtClean="0"/>
              <a:t>. Чайник з водою поставили на піч  і підігріли воду. При цьому...</a:t>
            </a:r>
            <a:r>
              <a:rPr lang="uk-UA" sz="1200" smtClean="0"/>
              <a:t> </a:t>
            </a:r>
            <a:br>
              <a:rPr lang="uk-UA" sz="1200" smtClean="0"/>
            </a:br>
            <a:r>
              <a:rPr lang="uk-UA" sz="1200" smtClean="0"/>
              <a:t>А. ...збільшилася кінетична енергія молекул </a:t>
            </a:r>
            <a:br>
              <a:rPr lang="uk-UA" sz="1200" smtClean="0"/>
            </a:br>
            <a:r>
              <a:rPr lang="uk-UA" sz="1200" smtClean="0"/>
              <a:t>Б. ...зменшилася кінетична енергія молекул. </a:t>
            </a:r>
            <a:br>
              <a:rPr lang="uk-UA" sz="1200" smtClean="0"/>
            </a:br>
            <a:r>
              <a:rPr lang="uk-UA" sz="1200" smtClean="0"/>
              <a:t>С. ...збільшилася потенціальна  енергія молекул. </a:t>
            </a:r>
            <a:br>
              <a:rPr lang="uk-UA" sz="1200" smtClean="0"/>
            </a:br>
            <a:r>
              <a:rPr lang="uk-UA" sz="1200" smtClean="0"/>
              <a:t>Г. ...зменшилася потенційна енергія молекул. </a:t>
            </a:r>
            <a:br>
              <a:rPr lang="uk-UA" sz="1200" smtClean="0"/>
            </a:br>
            <a:r>
              <a:rPr lang="uk-UA" sz="1200" b="1" i="1" smtClean="0"/>
              <a:t>7. Ложка, опущена в стакан  гарячим чаєм , нагрілася. Який вид теплопередачі є основним в цьому випадку? </a:t>
            </a:r>
            <a:br>
              <a:rPr lang="uk-UA" sz="1200" b="1" i="1" smtClean="0"/>
            </a:br>
            <a:r>
              <a:rPr lang="uk-UA" sz="1200" smtClean="0"/>
              <a:t>А. Конвекція. </a:t>
            </a:r>
            <a:br>
              <a:rPr lang="uk-UA" sz="1200" smtClean="0"/>
            </a:br>
            <a:r>
              <a:rPr lang="uk-UA" sz="1200" smtClean="0"/>
              <a:t>Б. Теплопровідність. </a:t>
            </a:r>
            <a:br>
              <a:rPr lang="uk-UA" sz="1200" smtClean="0"/>
            </a:br>
            <a:r>
              <a:rPr lang="uk-UA" sz="1200" smtClean="0"/>
              <a:t>С. Випромінювання. </a:t>
            </a:r>
            <a:br>
              <a:rPr lang="uk-UA" sz="1200" smtClean="0"/>
            </a:br>
            <a:r>
              <a:rPr lang="uk-UA" sz="1200" smtClean="0"/>
              <a:t>Г. Всі три види теплопередачі вносять однаковий внесок до нагрівання ложки. </a:t>
            </a:r>
            <a:br>
              <a:rPr lang="uk-UA" sz="1200" smtClean="0"/>
            </a:br>
            <a:r>
              <a:rPr lang="uk-UA" sz="1200" b="1" i="1" smtClean="0"/>
              <a:t>8. Який вид теплопередачі не супроводжується перенесенням речовини? </a:t>
            </a:r>
            <a:br>
              <a:rPr lang="uk-UA" sz="1200" b="1" i="1" smtClean="0"/>
            </a:br>
            <a:r>
              <a:rPr lang="uk-UA" sz="1200" smtClean="0"/>
              <a:t>А. Тільки випромінювання. </a:t>
            </a:r>
            <a:br>
              <a:rPr lang="uk-UA" sz="1200" smtClean="0"/>
            </a:br>
            <a:r>
              <a:rPr lang="uk-UA" sz="1200" smtClean="0"/>
              <a:t>Б. Тільки конвекція. </a:t>
            </a:r>
            <a:br>
              <a:rPr lang="uk-UA" sz="1200" smtClean="0"/>
            </a:br>
            <a:r>
              <a:rPr lang="uk-UA" sz="1200" smtClean="0"/>
              <a:t>В. Тільки теплопровідність. </a:t>
            </a:r>
            <a:br>
              <a:rPr lang="uk-UA" sz="1200" smtClean="0"/>
            </a:br>
            <a:r>
              <a:rPr lang="uk-UA" sz="1200" smtClean="0"/>
              <a:t>Г. випромінювання  і теплопровідність. </a:t>
            </a:r>
            <a:br>
              <a:rPr lang="uk-UA" sz="1200" smtClean="0"/>
            </a:br>
            <a:r>
              <a:rPr lang="uk-UA" sz="1200" b="1" i="1" smtClean="0"/>
              <a:t>9. Батареї водяного опалювання обігрівають кімнату. Який вид теплопередачі є основним в цьому випадку? </a:t>
            </a:r>
            <a:br>
              <a:rPr lang="uk-UA" sz="1200" b="1" i="1" smtClean="0"/>
            </a:br>
            <a:r>
              <a:rPr lang="uk-UA" sz="1200" smtClean="0"/>
              <a:t>А. Конвекція. </a:t>
            </a:r>
            <a:br>
              <a:rPr lang="uk-UA" sz="1200" smtClean="0"/>
            </a:br>
            <a:r>
              <a:rPr lang="uk-UA" sz="1200" smtClean="0"/>
              <a:t>Б. Теплопровідність. </a:t>
            </a:r>
            <a:br>
              <a:rPr lang="uk-UA" sz="1200" smtClean="0"/>
            </a:br>
            <a:r>
              <a:rPr lang="uk-UA" sz="1200" smtClean="0"/>
              <a:t>С. Випромінювання. </a:t>
            </a:r>
            <a:br>
              <a:rPr lang="uk-UA" sz="1200" smtClean="0"/>
            </a:br>
            <a:r>
              <a:rPr lang="uk-UA" sz="1200" smtClean="0"/>
              <a:t>Г. Всі три види теплопередачі вносять однаковий внесок до нагрівання кімнати.</a:t>
            </a:r>
            <a:br>
              <a:rPr lang="uk-UA" sz="1200" smtClean="0"/>
            </a:br>
            <a:r>
              <a:rPr lang="uk-UA" sz="1200" b="1" i="1" smtClean="0"/>
              <a:t>10. Які з тіл - тверді тіла, рідини або гази - володіють найбільшою теплопровідністю? </a:t>
            </a:r>
            <a:br>
              <a:rPr lang="uk-UA" sz="1200" b="1" i="1" smtClean="0"/>
            </a:br>
            <a:r>
              <a:rPr lang="uk-UA" sz="1200" smtClean="0"/>
              <a:t>А. Тверді тіла. </a:t>
            </a:r>
            <a:br>
              <a:rPr lang="uk-UA" sz="1200" smtClean="0"/>
            </a:br>
            <a:r>
              <a:rPr lang="uk-UA" sz="1200" smtClean="0"/>
              <a:t>Б. Рідини. </a:t>
            </a:r>
            <a:br>
              <a:rPr lang="uk-UA" sz="1200" smtClean="0"/>
            </a:br>
            <a:r>
              <a:rPr lang="uk-UA" sz="1200" smtClean="0"/>
              <a:t>С. Гази. </a:t>
            </a:r>
            <a:br>
              <a:rPr lang="uk-UA" sz="1200" smtClean="0"/>
            </a:br>
            <a:r>
              <a:rPr lang="uk-UA" sz="1200" smtClean="0"/>
              <a:t>Г. рідини  і гази. </a:t>
            </a:r>
            <a:br>
              <a:rPr lang="uk-UA" sz="1200" smtClean="0"/>
            </a:br>
            <a:endParaRPr lang="ru-RU"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81BE0B98-D80A-4BDD-96D5-0AE6C1F99985}" type="slidenum">
              <a:rPr lang="ru-RU"/>
              <a:pPr>
                <a:defRPr/>
              </a:pPr>
              <a:t>3</a:t>
            </a:fld>
            <a:endParaRPr lang="ru-RU" dirty="0"/>
          </a:p>
        </p:txBody>
      </p:sp>
      <p:sp>
        <p:nvSpPr>
          <p:cNvPr id="17" name="Скругленный прямоугольник 16"/>
          <p:cNvSpPr/>
          <p:nvPr/>
        </p:nvSpPr>
        <p:spPr>
          <a:xfrm>
            <a:off x="381000" y="4724400"/>
            <a:ext cx="4429125" cy="695325"/>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Теплопровідність</a:t>
            </a:r>
            <a:endParaRPr lang="ru-RU" sz="2800" b="1" dirty="0">
              <a:solidFill>
                <a:srgbClr val="002060"/>
              </a:solidFill>
            </a:endParaRPr>
          </a:p>
        </p:txBody>
      </p:sp>
      <p:cxnSp>
        <p:nvCxnSpPr>
          <p:cNvPr id="25" name="Прямая соединительная линия 24"/>
          <p:cNvCxnSpPr/>
          <p:nvPr/>
        </p:nvCxnSpPr>
        <p:spPr>
          <a:xfrm rot="10800000" flipV="1">
            <a:off x="2428875" y="2000250"/>
            <a:ext cx="4071938"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6287294" y="2213769"/>
            <a:ext cx="428625"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4322763" y="1820863"/>
            <a:ext cx="357187"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2143919" y="2285206"/>
            <a:ext cx="571500" cy="158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6200000" flipH="1">
            <a:off x="6655593" y="4012406"/>
            <a:ext cx="1214438" cy="4762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16200000" flipV="1">
            <a:off x="2037557" y="4463256"/>
            <a:ext cx="500062" cy="317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2286000" y="4214813"/>
            <a:ext cx="3429000"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flipH="1" flipV="1">
            <a:off x="5321301" y="3822700"/>
            <a:ext cx="787401" cy="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16200000" flipH="1">
            <a:off x="5238752" y="4667250"/>
            <a:ext cx="2500311" cy="23814"/>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Скругленный прямоугольник 60"/>
          <p:cNvSpPr/>
          <p:nvPr/>
        </p:nvSpPr>
        <p:spPr>
          <a:xfrm>
            <a:off x="5000625" y="4357689"/>
            <a:ext cx="3643313" cy="671512"/>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Конвекція</a:t>
            </a:r>
            <a:endParaRPr lang="ru-RU" sz="2800" b="1" dirty="0">
              <a:solidFill>
                <a:srgbClr val="002060"/>
              </a:solidFill>
            </a:endParaRPr>
          </a:p>
        </p:txBody>
      </p:sp>
      <p:sp>
        <p:nvSpPr>
          <p:cNvPr id="62" name="Скругленный прямоугольник 61"/>
          <p:cNvSpPr/>
          <p:nvPr/>
        </p:nvSpPr>
        <p:spPr>
          <a:xfrm>
            <a:off x="1285875" y="357188"/>
            <a:ext cx="6500813" cy="13573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uk-UA" sz="3200" b="1" smtClean="0">
                <a:solidFill>
                  <a:schemeClr val="tx1"/>
                </a:solidFill>
              </a:rPr>
              <a:t>Способи зміни </a:t>
            </a:r>
          </a:p>
          <a:p>
            <a:pPr algn="ctr"/>
            <a:r>
              <a:rPr lang="uk-UA" sz="3200" b="1" smtClean="0">
                <a:solidFill>
                  <a:schemeClr val="tx1"/>
                </a:solidFill>
              </a:rPr>
              <a:t>внутрішньої енергії тіла</a:t>
            </a:r>
          </a:p>
        </p:txBody>
      </p:sp>
      <p:sp>
        <p:nvSpPr>
          <p:cNvPr id="64" name="Скругленный прямоугольник 63"/>
          <p:cNvSpPr/>
          <p:nvPr/>
        </p:nvSpPr>
        <p:spPr>
          <a:xfrm>
            <a:off x="4419600" y="5715000"/>
            <a:ext cx="3929062" cy="609600"/>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Випромінювання </a:t>
            </a:r>
            <a:endParaRPr lang="ru-RU" sz="2800" b="1" dirty="0">
              <a:solidFill>
                <a:srgbClr val="002060"/>
              </a:solidFill>
            </a:endParaRPr>
          </a:p>
        </p:txBody>
      </p:sp>
      <p:sp>
        <p:nvSpPr>
          <p:cNvPr id="67" name="Скругленный прямоугольник 66"/>
          <p:cNvSpPr/>
          <p:nvPr/>
        </p:nvSpPr>
        <p:spPr>
          <a:xfrm>
            <a:off x="571500" y="2428875"/>
            <a:ext cx="4357688" cy="1152525"/>
          </a:xfrm>
          <a:prstGeom prst="roundRect">
            <a:avLst/>
          </a:prstGeom>
          <a:solidFill>
            <a:schemeClr val="bg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uk-UA" sz="2800" b="1" smtClean="0">
                <a:solidFill>
                  <a:schemeClr val="accent6">
                    <a:lumMod val="75000"/>
                  </a:schemeClr>
                </a:solidFill>
              </a:rPr>
              <a:t>Здійснення </a:t>
            </a:r>
          </a:p>
          <a:p>
            <a:pPr algn="ctr"/>
            <a:r>
              <a:rPr lang="uk-UA" sz="2800" b="1" smtClean="0">
                <a:solidFill>
                  <a:schemeClr val="accent6">
                    <a:lumMod val="75000"/>
                  </a:schemeClr>
                </a:solidFill>
              </a:rPr>
              <a:t>механічної роботи</a:t>
            </a:r>
          </a:p>
        </p:txBody>
      </p:sp>
      <p:sp>
        <p:nvSpPr>
          <p:cNvPr id="68" name="Скругленный прямоугольник 67"/>
          <p:cNvSpPr/>
          <p:nvPr/>
        </p:nvSpPr>
        <p:spPr>
          <a:xfrm>
            <a:off x="5143500" y="2428875"/>
            <a:ext cx="3429000" cy="1000125"/>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accent6">
                    <a:lumMod val="75000"/>
                  </a:schemeClr>
                </a:solidFill>
              </a:rPr>
              <a:t>Теплопередача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68">
                                            <p:bg/>
                                          </p:spTgt>
                                        </p:tgtEl>
                                        <p:attrNameLst>
                                          <p:attrName>style.visibility</p:attrName>
                                        </p:attrNameLst>
                                      </p:cBhvr>
                                      <p:to>
                                        <p:strVal val="visible"/>
                                      </p:to>
                                    </p:set>
                                    <p:anim calcmode="lin" valueType="num">
                                      <p:cBhvr>
                                        <p:cTn id="25" dur="500" fill="hold"/>
                                        <p:tgtEl>
                                          <p:spTgt spid="68">
                                            <p:bg/>
                                          </p:spTgt>
                                        </p:tgtEl>
                                        <p:attrNameLst>
                                          <p:attrName>ppt_w</p:attrName>
                                        </p:attrNameLst>
                                      </p:cBhvr>
                                      <p:tavLst>
                                        <p:tav tm="0">
                                          <p:val>
                                            <p:fltVal val="0"/>
                                          </p:val>
                                        </p:tav>
                                        <p:tav tm="100000">
                                          <p:val>
                                            <p:strVal val="#ppt_w"/>
                                          </p:val>
                                        </p:tav>
                                      </p:tavLst>
                                    </p:anim>
                                    <p:anim calcmode="lin" valueType="num">
                                      <p:cBhvr>
                                        <p:cTn id="26" dur="500" fill="hold"/>
                                        <p:tgtEl>
                                          <p:spTgt spid="68">
                                            <p:bg/>
                                          </p:spTgt>
                                        </p:tgtEl>
                                        <p:attrNameLst>
                                          <p:attrName>ppt_h</p:attrName>
                                        </p:attrNameLst>
                                      </p:cBhvr>
                                      <p:tavLst>
                                        <p:tav tm="0">
                                          <p:val>
                                            <p:fltVal val="0"/>
                                          </p:val>
                                        </p:tav>
                                        <p:tav tm="100000">
                                          <p:val>
                                            <p:strVal val="#ppt_h"/>
                                          </p:val>
                                        </p:tav>
                                      </p:tavLst>
                                    </p:anim>
                                    <p:animEffect transition="in" filter="fade">
                                      <p:cBhvr>
                                        <p:cTn id="27" dur="500"/>
                                        <p:tgtEl>
                                          <p:spTgt spid="68">
                                            <p:bg/>
                                          </p:spTgt>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68">
                                            <p:txEl>
                                              <p:pRg st="0" end="0"/>
                                            </p:txEl>
                                          </p:spTgt>
                                        </p:tgtEl>
                                        <p:attrNameLst>
                                          <p:attrName>style.visibility</p:attrName>
                                        </p:attrNameLst>
                                      </p:cBhvr>
                                      <p:to>
                                        <p:strVal val="visible"/>
                                      </p:to>
                                    </p:set>
                                    <p:anim calcmode="lin" valueType="num">
                                      <p:cBhvr>
                                        <p:cTn id="30"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68">
                                            <p:txEl>
                                              <p:pRg st="0" end="0"/>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1500"/>
                            </p:stCondLst>
                            <p:childTnLst>
                              <p:par>
                                <p:cTn id="44" presetID="53"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1" grpId="0" animBg="1"/>
      <p:bldP spid="64" grpId="0" animBg="1"/>
      <p:bldP spid="67" grpId="0" animBg="1"/>
      <p:bldP spid="68"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81BE0B98-D80A-4BDD-96D5-0AE6C1F99985}" type="slidenum">
              <a:rPr lang="ru-RU"/>
              <a:pPr>
                <a:defRPr/>
              </a:pPr>
              <a:t>4</a:t>
            </a:fld>
            <a:endParaRPr lang="ru-RU" dirty="0"/>
          </a:p>
        </p:txBody>
      </p:sp>
      <p:sp>
        <p:nvSpPr>
          <p:cNvPr id="17" name="Скругленный прямоугольник 16"/>
          <p:cNvSpPr/>
          <p:nvPr/>
        </p:nvSpPr>
        <p:spPr>
          <a:xfrm>
            <a:off x="381000" y="4724400"/>
            <a:ext cx="4429125" cy="695325"/>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Теплопровідність</a:t>
            </a:r>
            <a:endParaRPr lang="ru-RU" sz="2800" b="1" dirty="0">
              <a:solidFill>
                <a:srgbClr val="002060"/>
              </a:solidFill>
            </a:endParaRPr>
          </a:p>
        </p:txBody>
      </p:sp>
      <p:cxnSp>
        <p:nvCxnSpPr>
          <p:cNvPr id="25" name="Прямая соединительная линия 24"/>
          <p:cNvCxnSpPr/>
          <p:nvPr/>
        </p:nvCxnSpPr>
        <p:spPr>
          <a:xfrm rot="10800000" flipV="1">
            <a:off x="2428875" y="2000250"/>
            <a:ext cx="4071938"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6287294" y="2213769"/>
            <a:ext cx="428625"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4322763" y="1820863"/>
            <a:ext cx="357187"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2143919" y="2285206"/>
            <a:ext cx="571500" cy="1588"/>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6200000" flipH="1">
            <a:off x="6655593" y="4012406"/>
            <a:ext cx="1214438" cy="4762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rot="16200000" flipV="1">
            <a:off x="2037557" y="4463256"/>
            <a:ext cx="500062" cy="317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2286000" y="4214813"/>
            <a:ext cx="3429000" cy="15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5400000" flipH="1" flipV="1">
            <a:off x="5321301" y="3822700"/>
            <a:ext cx="787401" cy="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16200000" flipH="1">
            <a:off x="5238752" y="4667250"/>
            <a:ext cx="2500311" cy="23814"/>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Скругленный прямоугольник 60"/>
          <p:cNvSpPr/>
          <p:nvPr/>
        </p:nvSpPr>
        <p:spPr>
          <a:xfrm>
            <a:off x="5000625" y="4357689"/>
            <a:ext cx="3643313" cy="671512"/>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Конвекція</a:t>
            </a:r>
            <a:endParaRPr lang="ru-RU" sz="2800" b="1" dirty="0">
              <a:solidFill>
                <a:srgbClr val="002060"/>
              </a:solidFill>
            </a:endParaRPr>
          </a:p>
        </p:txBody>
      </p:sp>
      <p:sp>
        <p:nvSpPr>
          <p:cNvPr id="62" name="Скругленный прямоугольник 61"/>
          <p:cNvSpPr/>
          <p:nvPr/>
        </p:nvSpPr>
        <p:spPr>
          <a:xfrm>
            <a:off x="1371600" y="381000"/>
            <a:ext cx="6500813" cy="1357312"/>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200" b="1" smtClean="0">
                <a:solidFill>
                  <a:srgbClr val="FF0000"/>
                </a:solidFill>
              </a:rPr>
              <a:t>Способи зміни внутрішньої енергії </a:t>
            </a:r>
            <a:endParaRPr lang="ru-RU" sz="3600" b="1" dirty="0">
              <a:solidFill>
                <a:srgbClr val="FF0000"/>
              </a:solidFill>
            </a:endParaRPr>
          </a:p>
        </p:txBody>
      </p:sp>
      <p:sp>
        <p:nvSpPr>
          <p:cNvPr id="64" name="Скругленный прямоугольник 63"/>
          <p:cNvSpPr/>
          <p:nvPr/>
        </p:nvSpPr>
        <p:spPr>
          <a:xfrm>
            <a:off x="4419600" y="5715000"/>
            <a:ext cx="3929062" cy="609600"/>
          </a:xfrm>
          <a:prstGeom prst="round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smtClean="0">
                <a:solidFill>
                  <a:srgbClr val="002060"/>
                </a:solidFill>
              </a:rPr>
              <a:t>Випромінювання </a:t>
            </a:r>
            <a:endParaRPr lang="ru-RU" sz="2800" b="1" dirty="0">
              <a:solidFill>
                <a:srgbClr val="002060"/>
              </a:solidFill>
            </a:endParaRPr>
          </a:p>
        </p:txBody>
      </p:sp>
      <p:sp>
        <p:nvSpPr>
          <p:cNvPr id="67" name="Скругленный прямоугольник 66"/>
          <p:cNvSpPr/>
          <p:nvPr/>
        </p:nvSpPr>
        <p:spPr>
          <a:xfrm>
            <a:off x="571500" y="2428875"/>
            <a:ext cx="4357688" cy="1152525"/>
          </a:xfrm>
          <a:prstGeom prst="roundRect">
            <a:avLst/>
          </a:prstGeom>
          <a:solidFill>
            <a:schemeClr val="bg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r>
              <a:rPr lang="uk-UA" sz="2800" b="1" smtClean="0"/>
              <a:t>Здійснення </a:t>
            </a:r>
          </a:p>
          <a:p>
            <a:r>
              <a:rPr lang="uk-UA" sz="2800" b="1" smtClean="0"/>
              <a:t>механічною робіт</a:t>
            </a:r>
            <a:r>
              <a:rPr lang="ru-RU" sz="2800" b="1" smtClean="0">
                <a:solidFill>
                  <a:schemeClr val="bg1">
                    <a:lumMod val="85000"/>
                  </a:schemeClr>
                </a:solidFill>
              </a:rPr>
              <a:t>ы</a:t>
            </a:r>
            <a:endParaRPr lang="ru-RU" sz="2800" b="1" dirty="0">
              <a:solidFill>
                <a:schemeClr val="bg1">
                  <a:lumMod val="85000"/>
                </a:schemeClr>
              </a:solidFill>
            </a:endParaRPr>
          </a:p>
        </p:txBody>
      </p:sp>
      <p:sp>
        <p:nvSpPr>
          <p:cNvPr id="68" name="Скругленный прямоугольник 67"/>
          <p:cNvSpPr/>
          <p:nvPr/>
        </p:nvSpPr>
        <p:spPr>
          <a:xfrm>
            <a:off x="3276600" y="2438400"/>
            <a:ext cx="5372100" cy="1533525"/>
          </a:xfrm>
          <a:prstGeom prst="roundRect">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rPr>
              <a:t>Теплопередача</a:t>
            </a:r>
            <a:endParaRPr lang="ru-RU" sz="2800" b="1" dirty="0">
              <a:solidFill>
                <a:schemeClr val="tx1"/>
              </a:solidFill>
            </a:endParaRPr>
          </a:p>
        </p:txBody>
      </p:sp>
      <p:sp>
        <p:nvSpPr>
          <p:cNvPr id="19" name="Скругленный прямоугольник 18"/>
          <p:cNvSpPr/>
          <p:nvPr/>
        </p:nvSpPr>
        <p:spPr>
          <a:xfrm>
            <a:off x="1752600" y="3352800"/>
            <a:ext cx="5372100" cy="1533525"/>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uk-UA" sz="2400" b="1" smtClean="0">
                <a:solidFill>
                  <a:srgbClr val="FF0000"/>
                </a:solidFill>
              </a:rPr>
              <a:t>При теплопередачі</a:t>
            </a:r>
          </a:p>
          <a:p>
            <a:pPr algn="ctr" fontAlgn="auto">
              <a:spcBef>
                <a:spcPts val="0"/>
              </a:spcBef>
              <a:spcAft>
                <a:spcPts val="0"/>
              </a:spcAft>
              <a:defRPr/>
            </a:pPr>
            <a:r>
              <a:rPr lang="ru-RU" sz="2800" b="1" smtClean="0">
                <a:solidFill>
                  <a:srgbClr val="FF0000"/>
                </a:solidFill>
              </a:rPr>
              <a:t> </a:t>
            </a:r>
            <a:r>
              <a:rPr lang="el-GR" sz="2800" b="1" dirty="0" smtClean="0">
                <a:solidFill>
                  <a:srgbClr val="FF0000"/>
                </a:solidFill>
              </a:rPr>
              <a:t>Δ</a:t>
            </a:r>
            <a:r>
              <a:rPr lang="en-US" sz="2800" b="1" dirty="0" smtClean="0">
                <a:solidFill>
                  <a:srgbClr val="FF0000"/>
                </a:solidFill>
              </a:rPr>
              <a:t>U</a:t>
            </a:r>
            <a:r>
              <a:rPr lang="ru-RU" sz="2800" b="1" dirty="0" smtClean="0">
                <a:solidFill>
                  <a:srgbClr val="FF0000"/>
                </a:solidFill>
              </a:rPr>
              <a:t> = </a:t>
            </a:r>
            <a:r>
              <a:rPr lang="en-US" sz="2800" b="1" dirty="0" smtClean="0">
                <a:solidFill>
                  <a:srgbClr val="FF0000"/>
                </a:solidFill>
              </a:rPr>
              <a:t>Q</a:t>
            </a:r>
            <a:r>
              <a:rPr lang="ru-RU" sz="2800" b="1" dirty="0" smtClean="0">
                <a:solidFill>
                  <a:srgbClr val="FF0000"/>
                </a:solidFill>
              </a:rPr>
              <a:t> </a:t>
            </a:r>
            <a:r>
              <a:rPr lang="en-US" sz="2800" b="1" smtClean="0">
                <a:solidFill>
                  <a:srgbClr val="FF0000"/>
                </a:solidFill>
              </a:rPr>
              <a:t>– </a:t>
            </a:r>
            <a:r>
              <a:rPr lang="ru-RU" sz="2800" b="1" smtClean="0">
                <a:solidFill>
                  <a:srgbClr val="FF0000"/>
                </a:solidFill>
              </a:rPr>
              <a:t>кількість теплоти</a:t>
            </a:r>
            <a:endParaRPr lang="ru-RU" sz="2800" b="1" dirty="0">
              <a:solidFill>
                <a:srgbClr val="FF0000"/>
              </a:solidFill>
            </a:endParaRPr>
          </a:p>
        </p:txBody>
      </p:sp>
      <p:sp>
        <p:nvSpPr>
          <p:cNvPr id="20" name="Скругленный прямоугольник 19"/>
          <p:cNvSpPr/>
          <p:nvPr/>
        </p:nvSpPr>
        <p:spPr>
          <a:xfrm>
            <a:off x="1371600" y="457200"/>
            <a:ext cx="6500813" cy="135731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l-GR" sz="3200" b="1" dirty="0" smtClean="0">
                <a:solidFill>
                  <a:srgbClr val="FF0000"/>
                </a:solidFill>
              </a:rPr>
              <a:t>Δ</a:t>
            </a:r>
            <a:r>
              <a:rPr lang="en-US" sz="3200" b="1" smtClean="0">
                <a:solidFill>
                  <a:srgbClr val="FF0000"/>
                </a:solidFill>
              </a:rPr>
              <a:t>U – </a:t>
            </a:r>
            <a:r>
              <a:rPr lang="ru-RU" sz="3200" b="1" smtClean="0">
                <a:solidFill>
                  <a:srgbClr val="FF0000"/>
                </a:solidFill>
              </a:rPr>
              <a:t>зміна внутрішньої енергії </a:t>
            </a:r>
            <a:endParaRPr lang="ru-RU"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68">
                                            <p:txEl>
                                              <p:pRg st="0" end="0"/>
                                            </p:txEl>
                                          </p:spTgt>
                                        </p:tgtEl>
                                        <p:attrNameLst>
                                          <p:attrName>style.color</p:attrName>
                                        </p:attrNameLst>
                                      </p:cBhvr>
                                      <p:to>
                                        <p:clrVal>
                                          <a:schemeClr val="accent2"/>
                                        </p:clrVal>
                                      </p:to>
                                    </p:set>
                                    <p:set>
                                      <p:cBhvr>
                                        <p:cTn id="7" dur="500" fill="hold"/>
                                        <p:tgtEl>
                                          <p:spTgt spid="68">
                                            <p:txEl>
                                              <p:pRg st="0" end="0"/>
                                            </p:txEl>
                                          </p:spTgt>
                                        </p:tgtEl>
                                        <p:attrNameLst>
                                          <p:attrName>fillcolor</p:attrName>
                                        </p:attrNameLst>
                                      </p:cBhvr>
                                      <p:to>
                                        <p:clrVal>
                                          <a:schemeClr val="accent2"/>
                                        </p:clrVal>
                                      </p:to>
                                    </p:set>
                                    <p:set>
                                      <p:cBhvr>
                                        <p:cTn id="8" dur="500" fill="hold"/>
                                        <p:tgtEl>
                                          <p:spTgt spid="68">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57200" y="533400"/>
            <a:ext cx="8229600" cy="35052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400" b="1" dirty="0" smtClean="0">
                <a:solidFill>
                  <a:srgbClr val="FF0000"/>
                </a:solidFill>
              </a:rPr>
              <a:t>Q</a:t>
            </a:r>
            <a:r>
              <a:rPr lang="ru-RU" sz="4400" b="1" dirty="0" smtClean="0">
                <a:solidFill>
                  <a:srgbClr val="FF0000"/>
                </a:solidFill>
              </a:rPr>
              <a:t> </a:t>
            </a:r>
            <a:r>
              <a:rPr lang="en-US" sz="4400" b="1" smtClean="0">
                <a:solidFill>
                  <a:srgbClr val="FF0000"/>
                </a:solidFill>
              </a:rPr>
              <a:t>– </a:t>
            </a:r>
            <a:r>
              <a:rPr lang="uk-UA" sz="4400" b="1" smtClean="0">
                <a:solidFill>
                  <a:srgbClr val="FF0000"/>
                </a:solidFill>
              </a:rPr>
              <a:t>кількість теплоти -</a:t>
            </a:r>
          </a:p>
          <a:p>
            <a:r>
              <a:rPr lang="ru-RU" sz="4400" b="1" smtClean="0">
                <a:solidFill>
                  <a:srgbClr val="FF0000"/>
                </a:solidFill>
              </a:rPr>
              <a:t>енергія, яку тіло  отримує або втрачає при теплопередачі</a:t>
            </a:r>
          </a:p>
          <a:p>
            <a:pPr algn="ctr" fontAlgn="auto">
              <a:spcBef>
                <a:spcPts val="0"/>
              </a:spcBef>
              <a:spcAft>
                <a:spcPts val="0"/>
              </a:spcAft>
              <a:defRPr/>
            </a:pPr>
            <a:endParaRPr lang="ru-RU" sz="2800" b="1" dirty="0">
              <a:solidFill>
                <a:srgbClr val="FF0000"/>
              </a:solidFill>
            </a:endParaRPr>
          </a:p>
        </p:txBody>
      </p:sp>
      <p:sp>
        <p:nvSpPr>
          <p:cNvPr id="5" name="Скругленный прямоугольник 4"/>
          <p:cNvSpPr/>
          <p:nvPr/>
        </p:nvSpPr>
        <p:spPr>
          <a:xfrm>
            <a:off x="914400" y="4343400"/>
            <a:ext cx="7543800" cy="19050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7200" b="1" dirty="0" smtClean="0">
              <a:solidFill>
                <a:srgbClr val="FF0000"/>
              </a:solidFill>
            </a:endParaRPr>
          </a:p>
          <a:p>
            <a:pPr algn="ctr" fontAlgn="auto">
              <a:spcBef>
                <a:spcPts val="0"/>
              </a:spcBef>
              <a:spcAft>
                <a:spcPts val="0"/>
              </a:spcAft>
              <a:defRPr/>
            </a:pPr>
            <a:r>
              <a:rPr lang="en-US" sz="8800" b="1" dirty="0" smtClean="0">
                <a:solidFill>
                  <a:srgbClr val="FF0000"/>
                </a:solidFill>
              </a:rPr>
              <a:t>[Q]</a:t>
            </a:r>
            <a:r>
              <a:rPr lang="ru-RU" sz="8800" b="1" dirty="0" smtClean="0">
                <a:solidFill>
                  <a:srgbClr val="FF0000"/>
                </a:solidFill>
              </a:rPr>
              <a:t> = </a:t>
            </a:r>
            <a:r>
              <a:rPr lang="en-US" sz="8800" b="1" dirty="0" smtClean="0">
                <a:solidFill>
                  <a:srgbClr val="FF0000"/>
                </a:solidFill>
              </a:rPr>
              <a:t>[</a:t>
            </a:r>
            <a:r>
              <a:rPr lang="ru-RU" sz="8800" b="1" dirty="0" smtClean="0">
                <a:solidFill>
                  <a:srgbClr val="FF0000"/>
                </a:solidFill>
              </a:rPr>
              <a:t>Дж</a:t>
            </a:r>
            <a:r>
              <a:rPr lang="en-US" sz="8800" b="1" dirty="0" smtClean="0">
                <a:solidFill>
                  <a:srgbClr val="FF0000"/>
                </a:solidFill>
              </a:rPr>
              <a:t>]</a:t>
            </a:r>
            <a:endParaRPr lang="ru-RU" sz="8800" b="1" dirty="0" smtClean="0">
              <a:solidFill>
                <a:srgbClr val="FF0000"/>
              </a:solidFill>
            </a:endParaRPr>
          </a:p>
          <a:p>
            <a:pPr algn="ctr" fontAlgn="auto">
              <a:spcBef>
                <a:spcPts val="0"/>
              </a:spcBef>
              <a:spcAft>
                <a:spcPts val="0"/>
              </a:spcAft>
              <a:defRPr/>
            </a:pPr>
            <a:r>
              <a:rPr lang="ru-RU" sz="7200" b="1" dirty="0" smtClean="0">
                <a:solidFill>
                  <a:srgbClr val="FF0000"/>
                </a:solidFill>
              </a:rPr>
              <a:t> </a:t>
            </a:r>
            <a:endParaRPr lang="ru-RU" sz="7200" b="1" dirty="0" smtClean="0">
              <a:solidFill>
                <a:schemeClr val="tx1"/>
              </a:solidFill>
            </a:endParaRPr>
          </a:p>
          <a:p>
            <a:pPr algn="ctr" fontAlgn="auto">
              <a:spcBef>
                <a:spcPts val="0"/>
              </a:spcBef>
              <a:spcAft>
                <a:spcPts val="0"/>
              </a:spcAft>
              <a:defRPr/>
            </a:pPr>
            <a:endParaRPr lang="ru-RU"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47800" y="304800"/>
            <a:ext cx="6705600" cy="13716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uk-UA" sz="3200" b="1" smtClean="0">
                <a:solidFill>
                  <a:srgbClr val="FF0000"/>
                </a:solidFill>
              </a:rPr>
              <a:t>Від чого залежить </a:t>
            </a:r>
          </a:p>
          <a:p>
            <a:r>
              <a:rPr lang="uk-UA" sz="3200" b="1" smtClean="0">
                <a:solidFill>
                  <a:srgbClr val="FF0000"/>
                </a:solidFill>
              </a:rPr>
              <a:t>кількість теплоти</a:t>
            </a:r>
            <a:r>
              <a:rPr lang="uk-UA" sz="3200" b="1" smtClean="0"/>
              <a:t> </a:t>
            </a:r>
            <a:r>
              <a:rPr lang="en-US" sz="4400" b="1" smtClean="0">
                <a:solidFill>
                  <a:srgbClr val="FF0000"/>
                </a:solidFill>
              </a:rPr>
              <a:t>Q</a:t>
            </a:r>
            <a:r>
              <a:rPr lang="ru-RU" sz="4400" b="1" smtClean="0">
                <a:solidFill>
                  <a:srgbClr val="FF0000"/>
                </a:solidFill>
              </a:rPr>
              <a:t> </a:t>
            </a:r>
            <a:r>
              <a:rPr lang="ru-RU" sz="4400" b="1" dirty="0" smtClean="0">
                <a:solidFill>
                  <a:srgbClr val="FF0000"/>
                </a:solidFill>
              </a:rPr>
              <a:t>?</a:t>
            </a:r>
            <a:r>
              <a:rPr lang="ru-RU" sz="3200" b="1" dirty="0" smtClean="0">
                <a:solidFill>
                  <a:srgbClr val="FF0000"/>
                </a:solidFill>
              </a:rPr>
              <a:t> </a:t>
            </a:r>
          </a:p>
          <a:p>
            <a:pPr algn="ctr" fontAlgn="auto">
              <a:spcBef>
                <a:spcPts val="0"/>
              </a:spcBef>
              <a:spcAft>
                <a:spcPts val="0"/>
              </a:spcAft>
              <a:defRPr/>
            </a:pPr>
            <a:endParaRPr lang="ru-RU" sz="2800" b="1" dirty="0">
              <a:solidFill>
                <a:srgbClr val="FF0000"/>
              </a:solidFill>
            </a:endParaRPr>
          </a:p>
        </p:txBody>
      </p:sp>
      <p:pic>
        <p:nvPicPr>
          <p:cNvPr id="2051" name="Picture 3" descr="C:\Users\ИРИНА\Desktop\345.png"/>
          <p:cNvPicPr>
            <a:picLocks noChangeAspect="1" noChangeArrowheads="1"/>
          </p:cNvPicPr>
          <p:nvPr/>
        </p:nvPicPr>
        <p:blipFill>
          <a:blip r:embed="rId2"/>
          <a:srcRect/>
          <a:stretch>
            <a:fillRect/>
          </a:stretch>
        </p:blipFill>
        <p:spPr bwMode="auto">
          <a:xfrm>
            <a:off x="304799" y="2057400"/>
            <a:ext cx="4643821" cy="4343400"/>
          </a:xfrm>
          <a:prstGeom prst="rect">
            <a:avLst/>
          </a:prstGeom>
          <a:noFill/>
        </p:spPr>
      </p:pic>
      <p:sp>
        <p:nvSpPr>
          <p:cNvPr id="8" name="Скругленный прямоугольник 7"/>
          <p:cNvSpPr/>
          <p:nvPr/>
        </p:nvSpPr>
        <p:spPr>
          <a:xfrm>
            <a:off x="5105400" y="2133600"/>
            <a:ext cx="3657600" cy="42672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ru-RU" sz="2800" b="1" smtClean="0">
                <a:solidFill>
                  <a:schemeClr val="tx1"/>
                </a:solidFill>
              </a:rPr>
              <a:t>Чи однакова кількість теплоти </a:t>
            </a:r>
            <a:r>
              <a:rPr lang="en-US" sz="4000" b="1" smtClean="0">
                <a:solidFill>
                  <a:schemeClr val="tx1"/>
                </a:solidFill>
              </a:rPr>
              <a:t>Q</a:t>
            </a:r>
            <a:r>
              <a:rPr lang="ru-RU" sz="4000" b="1" smtClean="0">
                <a:solidFill>
                  <a:schemeClr val="tx1"/>
                </a:solidFill>
              </a:rPr>
              <a:t> </a:t>
            </a:r>
            <a:r>
              <a:rPr lang="uk-UA" sz="2800" b="1" smtClean="0">
                <a:solidFill>
                  <a:schemeClr val="tx1"/>
                </a:solidFill>
              </a:rPr>
              <a:t>потрібна  </a:t>
            </a:r>
          </a:p>
          <a:p>
            <a:r>
              <a:rPr lang="ru-RU" sz="2800" b="1" smtClean="0">
                <a:solidFill>
                  <a:schemeClr val="tx1"/>
                </a:solidFill>
              </a:rPr>
              <a:t>для нагрівання рівних мас води до різної  температури? </a:t>
            </a:r>
          </a:p>
          <a:p>
            <a:pPr algn="ctr" fontAlgn="auto">
              <a:spcBef>
                <a:spcPts val="0"/>
              </a:spcBef>
              <a:spcAft>
                <a:spcPts val="0"/>
              </a:spcAft>
              <a:defRPr/>
            </a:pPr>
            <a:endParaRPr lang="ru-RU" sz="2800" b="1" dirty="0" smtClean="0">
              <a:solidFill>
                <a:schemeClr val="tx1"/>
              </a:solidFill>
            </a:endParaRPr>
          </a:p>
          <a:p>
            <a:pPr algn="ctr" fontAlgn="auto">
              <a:spcBef>
                <a:spcPts val="0"/>
              </a:spcBef>
              <a:spcAft>
                <a:spcPts val="0"/>
              </a:spcAft>
              <a:defRPr/>
            </a:pPr>
            <a:endParaRPr lang="ru-RU" sz="2800" b="1" dirty="0">
              <a:solidFill>
                <a:srgbClr val="FF0000"/>
              </a:solidFill>
            </a:endParaRPr>
          </a:p>
        </p:txBody>
      </p:sp>
      <p:sp>
        <p:nvSpPr>
          <p:cNvPr id="9" name="Скругленный прямоугольник 8"/>
          <p:cNvSpPr/>
          <p:nvPr/>
        </p:nvSpPr>
        <p:spPr>
          <a:xfrm>
            <a:off x="5029200" y="2133600"/>
            <a:ext cx="3657600" cy="42672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pPr algn="ctr" fontAlgn="auto">
              <a:spcBef>
                <a:spcPts val="0"/>
              </a:spcBef>
              <a:spcAft>
                <a:spcPts val="0"/>
              </a:spcAft>
              <a:defRPr/>
            </a:pPr>
            <a:r>
              <a:rPr lang="uk-UA" sz="3200" b="1" smtClean="0">
                <a:solidFill>
                  <a:schemeClr val="tx1"/>
                </a:solidFill>
              </a:rPr>
              <a:t>Чим більша різниця температур</a:t>
            </a:r>
            <a:r>
              <a:rPr lang="uk-UA" sz="3200" b="1" smtClean="0"/>
              <a:t> </a:t>
            </a:r>
            <a:r>
              <a:rPr lang="el-GR" sz="3200" b="1" smtClean="0">
                <a:solidFill>
                  <a:schemeClr val="tx1"/>
                </a:solidFill>
              </a:rPr>
              <a:t>Δ</a:t>
            </a:r>
            <a:r>
              <a:rPr lang="en-US" sz="4800" b="1" dirty="0" smtClean="0">
                <a:solidFill>
                  <a:schemeClr val="tx1"/>
                </a:solidFill>
              </a:rPr>
              <a:t>t</a:t>
            </a:r>
            <a:r>
              <a:rPr lang="ru-RU" sz="3200" b="1" smtClean="0">
                <a:solidFill>
                  <a:schemeClr val="tx1"/>
                </a:solidFill>
              </a:rPr>
              <a:t>, </a:t>
            </a:r>
            <a:r>
              <a:rPr lang="uk-UA" sz="3200" b="1" smtClean="0">
                <a:solidFill>
                  <a:schemeClr val="tx1"/>
                </a:solidFill>
              </a:rPr>
              <a:t>тим більше потрібно </a:t>
            </a:r>
            <a:r>
              <a:rPr lang="en-US" sz="3200" b="1" smtClean="0">
                <a:solidFill>
                  <a:schemeClr val="tx1"/>
                </a:solidFill>
              </a:rPr>
              <a:t>Q</a:t>
            </a:r>
            <a:endParaRPr lang="ru-RU" sz="3600" b="1" dirty="0" smtClean="0">
              <a:solidFill>
                <a:schemeClr val="tx1"/>
              </a:solidFill>
            </a:endParaRPr>
          </a:p>
          <a:p>
            <a:pPr algn="ctr" fontAlgn="auto">
              <a:spcBef>
                <a:spcPts val="0"/>
              </a:spcBef>
              <a:spcAft>
                <a:spcPts val="0"/>
              </a:spcAft>
              <a:defRPr/>
            </a:pPr>
            <a:endParaRPr lang="ru-RU" sz="3600" b="1" dirty="0" smtClean="0">
              <a:solidFill>
                <a:schemeClr val="tx1"/>
              </a:solidFill>
            </a:endParaRPr>
          </a:p>
          <a:p>
            <a:pPr algn="ctr" fontAlgn="auto">
              <a:spcBef>
                <a:spcPts val="0"/>
              </a:spcBef>
              <a:spcAft>
                <a:spcPts val="0"/>
              </a:spcAft>
              <a:defRPr/>
            </a:pP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mtClean="0"/>
              <a:t>Висновки:</a:t>
            </a:r>
            <a:r>
              <a:rPr lang="ru-RU" smtClean="0"/>
              <a:t/>
            </a:r>
            <a:br>
              <a:rPr lang="ru-RU" smtClean="0"/>
            </a:br>
            <a:endParaRPr lang="ru-RU"/>
          </a:p>
        </p:txBody>
      </p:sp>
      <p:sp>
        <p:nvSpPr>
          <p:cNvPr id="3" name="Содержимое 2"/>
          <p:cNvSpPr>
            <a:spLocks noGrp="1"/>
          </p:cNvSpPr>
          <p:nvPr>
            <p:ph idx="1"/>
          </p:nvPr>
        </p:nvSpPr>
        <p:spPr/>
        <p:txBody>
          <a:bodyPr>
            <a:normAutofit lnSpcReduction="10000"/>
          </a:bodyPr>
          <a:lstStyle/>
          <a:p>
            <a:pPr lvl="0"/>
            <a:r>
              <a:rPr lang="uk-UA" smtClean="0"/>
              <a:t>Внутрішня енергія визначається швидкістю теплового руху частинок, з яких складається тіло, отже, кількість теплоти як міра зміни внутрішньої енергії пов’язана з температурою тіла.</a:t>
            </a:r>
            <a:endParaRPr lang="ru-RU" smtClean="0"/>
          </a:p>
          <a:p>
            <a:pPr lvl="0"/>
            <a:r>
              <a:rPr lang="uk-UA" smtClean="0"/>
              <a:t>Якщо температура тіла зросла, то тіло одержало деяку кількість теплоти, якщо понизилася — то віддало. </a:t>
            </a:r>
            <a:r>
              <a:rPr lang="uk-UA" smtClean="0">
                <a:solidFill>
                  <a:srgbClr val="FF0000"/>
                </a:solidFill>
              </a:rPr>
              <a:t>Таким чином, кількість теплоти залежить від зміни температури тіла:</a:t>
            </a:r>
            <a:endParaRPr lang="ru-RU" smtClean="0">
              <a:solidFill>
                <a:srgbClr val="FF0000"/>
              </a:solidFill>
            </a:endParaRPr>
          </a:p>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47800" y="381000"/>
            <a:ext cx="6553200" cy="13716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uk-UA" sz="3200" b="1" smtClean="0">
                <a:solidFill>
                  <a:srgbClr val="FF0000"/>
                </a:solidFill>
              </a:rPr>
              <a:t>Від чого залежить </a:t>
            </a:r>
          </a:p>
          <a:p>
            <a:r>
              <a:rPr lang="uk-UA" sz="3200" b="1" smtClean="0">
                <a:solidFill>
                  <a:srgbClr val="FF0000"/>
                </a:solidFill>
              </a:rPr>
              <a:t>кількість теплоти </a:t>
            </a:r>
            <a:r>
              <a:rPr lang="en-US" sz="4400" b="1" smtClean="0">
                <a:solidFill>
                  <a:srgbClr val="FF0000"/>
                </a:solidFill>
              </a:rPr>
              <a:t>Q</a:t>
            </a:r>
            <a:r>
              <a:rPr lang="ru-RU" sz="4400" b="1" smtClean="0">
                <a:solidFill>
                  <a:srgbClr val="FF0000"/>
                </a:solidFill>
              </a:rPr>
              <a:t> </a:t>
            </a:r>
            <a:r>
              <a:rPr lang="ru-RU" sz="4400" b="1" dirty="0" smtClean="0">
                <a:solidFill>
                  <a:srgbClr val="FF0000"/>
                </a:solidFill>
              </a:rPr>
              <a:t>?</a:t>
            </a:r>
            <a:r>
              <a:rPr lang="ru-RU" sz="3200" b="1" dirty="0" smtClean="0">
                <a:solidFill>
                  <a:srgbClr val="FF0000"/>
                </a:solidFill>
              </a:rPr>
              <a:t> </a:t>
            </a:r>
          </a:p>
          <a:p>
            <a:pPr algn="ctr" fontAlgn="auto">
              <a:spcBef>
                <a:spcPts val="0"/>
              </a:spcBef>
              <a:spcAft>
                <a:spcPts val="0"/>
              </a:spcAft>
              <a:defRPr/>
            </a:pPr>
            <a:endParaRPr lang="ru-RU" sz="2800" b="1" dirty="0">
              <a:solidFill>
                <a:srgbClr val="FF0000"/>
              </a:solidFill>
            </a:endParaRPr>
          </a:p>
        </p:txBody>
      </p:sp>
      <p:pic>
        <p:nvPicPr>
          <p:cNvPr id="1027" name="Picture 3" descr="C:\Users\ИРИНА\Desktop\123.png"/>
          <p:cNvPicPr>
            <a:picLocks noChangeAspect="1" noChangeArrowheads="1"/>
          </p:cNvPicPr>
          <p:nvPr/>
        </p:nvPicPr>
        <p:blipFill>
          <a:blip r:embed="rId2"/>
          <a:srcRect/>
          <a:stretch>
            <a:fillRect/>
          </a:stretch>
        </p:blipFill>
        <p:spPr bwMode="auto">
          <a:xfrm>
            <a:off x="304800" y="2133600"/>
            <a:ext cx="4562076" cy="4324350"/>
          </a:xfrm>
          <a:prstGeom prst="rect">
            <a:avLst/>
          </a:prstGeom>
          <a:noFill/>
        </p:spPr>
      </p:pic>
      <p:sp>
        <p:nvSpPr>
          <p:cNvPr id="8" name="Скругленный прямоугольник 7"/>
          <p:cNvSpPr/>
          <p:nvPr/>
        </p:nvSpPr>
        <p:spPr>
          <a:xfrm>
            <a:off x="4953000" y="1981200"/>
            <a:ext cx="3657600" cy="45720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ru-RU" sz="2800" b="1" smtClean="0">
                <a:solidFill>
                  <a:schemeClr val="tx1"/>
                </a:solidFill>
              </a:rPr>
              <a:t>Чи однакова кількість теплоти  </a:t>
            </a:r>
            <a:r>
              <a:rPr lang="en-US" sz="4000" b="1" smtClean="0">
                <a:solidFill>
                  <a:schemeClr val="tx1"/>
                </a:solidFill>
              </a:rPr>
              <a:t>Q</a:t>
            </a:r>
            <a:r>
              <a:rPr lang="ru-RU" sz="4000" b="1" smtClean="0">
                <a:solidFill>
                  <a:schemeClr val="tx1"/>
                </a:solidFill>
              </a:rPr>
              <a:t> </a:t>
            </a:r>
            <a:r>
              <a:rPr lang="uk-UA" sz="2800" b="1" smtClean="0">
                <a:solidFill>
                  <a:schemeClr val="tx1"/>
                </a:solidFill>
              </a:rPr>
              <a:t>потрібна </a:t>
            </a:r>
          </a:p>
          <a:p>
            <a:r>
              <a:rPr lang="ru-RU" sz="2800" b="1" smtClean="0">
                <a:solidFill>
                  <a:schemeClr val="tx1"/>
                </a:solidFill>
              </a:rPr>
              <a:t>для нагрівання різних мас води на однакову кількість градусів? </a:t>
            </a:r>
          </a:p>
          <a:p>
            <a:pPr algn="ctr" fontAlgn="auto">
              <a:spcBef>
                <a:spcPts val="0"/>
              </a:spcBef>
              <a:spcAft>
                <a:spcPts val="0"/>
              </a:spcAft>
              <a:defRPr/>
            </a:pPr>
            <a:endParaRPr lang="ru-RU" sz="2800" b="1" dirty="0">
              <a:solidFill>
                <a:srgbClr val="FF0000"/>
              </a:solidFill>
            </a:endParaRPr>
          </a:p>
        </p:txBody>
      </p:sp>
      <p:sp>
        <p:nvSpPr>
          <p:cNvPr id="9" name="Скругленный прямоугольник 8"/>
          <p:cNvSpPr/>
          <p:nvPr/>
        </p:nvSpPr>
        <p:spPr>
          <a:xfrm>
            <a:off x="4953000" y="1981200"/>
            <a:ext cx="3657600" cy="45720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pPr algn="ctr" fontAlgn="auto">
              <a:spcBef>
                <a:spcPts val="0"/>
              </a:spcBef>
              <a:spcAft>
                <a:spcPts val="0"/>
              </a:spcAft>
              <a:defRPr/>
            </a:pPr>
            <a:r>
              <a:rPr lang="uk-UA" sz="3600" b="1" smtClean="0">
                <a:solidFill>
                  <a:srgbClr val="FF0000"/>
                </a:solidFill>
              </a:rPr>
              <a:t>Чим більша маса речовини </a:t>
            </a:r>
            <a:r>
              <a:rPr lang="en-US" sz="3600" b="1" smtClean="0">
                <a:solidFill>
                  <a:schemeClr val="tx1"/>
                </a:solidFill>
              </a:rPr>
              <a:t>m</a:t>
            </a:r>
            <a:r>
              <a:rPr lang="ru-RU" sz="3600" b="1" smtClean="0">
                <a:solidFill>
                  <a:srgbClr val="FF0000"/>
                </a:solidFill>
              </a:rPr>
              <a:t>, </a:t>
            </a:r>
            <a:r>
              <a:rPr lang="uk-UA" sz="3600" b="1" smtClean="0">
                <a:solidFill>
                  <a:srgbClr val="FF0000"/>
                </a:solidFill>
              </a:rPr>
              <a:t>тим більше потрібно  </a:t>
            </a:r>
            <a:r>
              <a:rPr lang="en-US" sz="3600" b="1" smtClean="0">
                <a:solidFill>
                  <a:schemeClr val="tx1"/>
                </a:solidFill>
              </a:rPr>
              <a:t>Q</a:t>
            </a:r>
            <a:endParaRPr lang="ru-RU" sz="3600" b="1" dirty="0" smtClean="0">
              <a:solidFill>
                <a:schemeClr val="tx1"/>
              </a:solidFill>
            </a:endParaRPr>
          </a:p>
          <a:p>
            <a:pPr algn="ctr" fontAlgn="auto">
              <a:spcBef>
                <a:spcPts val="0"/>
              </a:spcBef>
              <a:spcAft>
                <a:spcPts val="0"/>
              </a:spcAft>
              <a:defRPr/>
            </a:pPr>
            <a:endParaRPr lang="ru-RU" sz="3600" b="1" dirty="0" smtClean="0">
              <a:solidFill>
                <a:schemeClr val="tx1"/>
              </a:solidFill>
            </a:endParaRPr>
          </a:p>
          <a:p>
            <a:pPr algn="ctr" fontAlgn="auto">
              <a:spcBef>
                <a:spcPts val="0"/>
              </a:spcBef>
              <a:spcAft>
                <a:spcPts val="0"/>
              </a:spcAft>
              <a:defRPr/>
            </a:pPr>
            <a:endParaRPr lang="ru-RU"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Effect transition="in" filter="fade">
                                      <p:cBhvr>
                                        <p:cTn id="9" dur="1000"/>
                                        <p:tgtEl>
                                          <p:spTgt spid="1027"/>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524000" y="304800"/>
            <a:ext cx="6629400" cy="14478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uk-UA" sz="3200" b="1" smtClean="0">
                <a:solidFill>
                  <a:srgbClr val="FF0000"/>
                </a:solidFill>
              </a:rPr>
              <a:t>Від чого залежить </a:t>
            </a:r>
          </a:p>
          <a:p>
            <a:r>
              <a:rPr lang="uk-UA" sz="3200" b="1" smtClean="0">
                <a:solidFill>
                  <a:srgbClr val="FF0000"/>
                </a:solidFill>
              </a:rPr>
              <a:t>кількість теплоти</a:t>
            </a:r>
            <a:r>
              <a:rPr lang="ru-RU" sz="3200" b="1" smtClean="0">
                <a:solidFill>
                  <a:srgbClr val="FF0000"/>
                </a:solidFill>
              </a:rPr>
              <a:t> </a:t>
            </a:r>
            <a:r>
              <a:rPr lang="en-US" sz="4400" b="1" dirty="0" smtClean="0">
                <a:solidFill>
                  <a:srgbClr val="FF0000"/>
                </a:solidFill>
              </a:rPr>
              <a:t>Q</a:t>
            </a:r>
            <a:r>
              <a:rPr lang="ru-RU" sz="4400" b="1" dirty="0" smtClean="0">
                <a:solidFill>
                  <a:srgbClr val="FF0000"/>
                </a:solidFill>
              </a:rPr>
              <a:t> ?</a:t>
            </a:r>
            <a:r>
              <a:rPr lang="ru-RU" sz="3200" b="1" dirty="0" smtClean="0">
                <a:solidFill>
                  <a:srgbClr val="FF0000"/>
                </a:solidFill>
              </a:rPr>
              <a:t> </a:t>
            </a:r>
          </a:p>
          <a:p>
            <a:pPr algn="ctr" fontAlgn="auto">
              <a:spcBef>
                <a:spcPts val="0"/>
              </a:spcBef>
              <a:spcAft>
                <a:spcPts val="0"/>
              </a:spcAft>
              <a:defRPr/>
            </a:pPr>
            <a:endParaRPr lang="ru-RU" sz="2800" b="1" dirty="0">
              <a:solidFill>
                <a:srgbClr val="FF0000"/>
              </a:solidFill>
            </a:endParaRPr>
          </a:p>
        </p:txBody>
      </p:sp>
      <p:sp>
        <p:nvSpPr>
          <p:cNvPr id="8" name="Скругленный прямоугольник 7"/>
          <p:cNvSpPr/>
          <p:nvPr/>
        </p:nvSpPr>
        <p:spPr>
          <a:xfrm>
            <a:off x="4953000" y="1828800"/>
            <a:ext cx="3657600" cy="47244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r>
              <a:rPr lang="uk-UA" sz="2800" b="1" smtClean="0">
                <a:solidFill>
                  <a:schemeClr val="tx1"/>
                </a:solidFill>
              </a:rPr>
              <a:t>Чи однакова кількість теплоти</a:t>
            </a:r>
            <a:r>
              <a:rPr lang="ru-RU" sz="2800" b="1" smtClean="0">
                <a:solidFill>
                  <a:schemeClr val="tx1"/>
                </a:solidFill>
              </a:rPr>
              <a:t> </a:t>
            </a:r>
            <a:r>
              <a:rPr lang="en-US" sz="4000" b="1" smtClean="0">
                <a:solidFill>
                  <a:schemeClr val="tx1"/>
                </a:solidFill>
              </a:rPr>
              <a:t>Q</a:t>
            </a:r>
            <a:r>
              <a:rPr lang="ru-RU" sz="4000" b="1" smtClean="0">
                <a:solidFill>
                  <a:schemeClr val="tx1"/>
                </a:solidFill>
              </a:rPr>
              <a:t> </a:t>
            </a:r>
            <a:r>
              <a:rPr lang="uk-UA" sz="2800" b="1" smtClean="0">
                <a:solidFill>
                  <a:schemeClr val="tx1"/>
                </a:solidFill>
              </a:rPr>
              <a:t>потрібна </a:t>
            </a:r>
          </a:p>
          <a:p>
            <a:r>
              <a:rPr lang="ru-RU" sz="2800" b="1" smtClean="0">
                <a:solidFill>
                  <a:schemeClr val="tx1"/>
                </a:solidFill>
              </a:rPr>
              <a:t>для нагрівання рівних мас води і олії на однакову кількість градусів? </a:t>
            </a:r>
          </a:p>
          <a:p>
            <a:pPr algn="ctr" fontAlgn="auto">
              <a:spcBef>
                <a:spcPts val="0"/>
              </a:spcBef>
              <a:spcAft>
                <a:spcPts val="0"/>
              </a:spcAft>
              <a:defRPr/>
            </a:pPr>
            <a:endParaRPr lang="ru-RU" sz="2800" b="1" dirty="0">
              <a:solidFill>
                <a:srgbClr val="FF0000"/>
              </a:solidFill>
            </a:endParaRPr>
          </a:p>
        </p:txBody>
      </p:sp>
      <p:sp>
        <p:nvSpPr>
          <p:cNvPr id="9" name="Скругленный прямоугольник 8"/>
          <p:cNvSpPr/>
          <p:nvPr/>
        </p:nvSpPr>
        <p:spPr>
          <a:xfrm>
            <a:off x="4800600" y="1828800"/>
            <a:ext cx="3657600" cy="4724400"/>
          </a:xfrm>
          <a:prstGeom prst="round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4400" b="1" dirty="0" smtClean="0">
              <a:solidFill>
                <a:srgbClr val="FF0000"/>
              </a:solidFill>
            </a:endParaRPr>
          </a:p>
          <a:p>
            <a:pPr algn="ctr" fontAlgn="auto">
              <a:spcBef>
                <a:spcPts val="0"/>
              </a:spcBef>
              <a:spcAft>
                <a:spcPts val="0"/>
              </a:spcAft>
              <a:defRPr/>
            </a:pPr>
            <a:r>
              <a:rPr lang="uk-UA" sz="3600" b="1" smtClean="0">
                <a:solidFill>
                  <a:schemeClr val="tx1"/>
                </a:solidFill>
              </a:rPr>
              <a:t>Кількість теплоти </a:t>
            </a:r>
            <a:r>
              <a:rPr lang="en-US" sz="3600" b="1" smtClean="0">
                <a:solidFill>
                  <a:schemeClr val="tx1"/>
                </a:solidFill>
              </a:rPr>
              <a:t>Q</a:t>
            </a:r>
            <a:r>
              <a:rPr lang="ru-RU" sz="3600" b="1" smtClean="0">
                <a:solidFill>
                  <a:schemeClr val="tx1"/>
                </a:solidFill>
              </a:rPr>
              <a:t> </a:t>
            </a:r>
            <a:r>
              <a:rPr lang="uk-UA" sz="3600" b="1" smtClean="0">
                <a:solidFill>
                  <a:schemeClr val="tx1"/>
                </a:solidFill>
              </a:rPr>
              <a:t>залежить від роду речовини</a:t>
            </a:r>
            <a:endParaRPr lang="ru-RU" sz="3600" b="1" dirty="0" smtClean="0">
              <a:solidFill>
                <a:schemeClr val="tx1"/>
              </a:solidFill>
            </a:endParaRPr>
          </a:p>
          <a:p>
            <a:pPr algn="ctr" fontAlgn="auto">
              <a:spcBef>
                <a:spcPts val="0"/>
              </a:spcBef>
              <a:spcAft>
                <a:spcPts val="0"/>
              </a:spcAft>
              <a:defRPr/>
            </a:pPr>
            <a:endParaRPr lang="ru-RU" sz="3600" b="1" dirty="0" smtClean="0">
              <a:solidFill>
                <a:schemeClr val="tx1"/>
              </a:solidFill>
            </a:endParaRPr>
          </a:p>
          <a:p>
            <a:pPr algn="ctr" fontAlgn="auto">
              <a:spcBef>
                <a:spcPts val="0"/>
              </a:spcBef>
              <a:spcAft>
                <a:spcPts val="0"/>
              </a:spcAft>
              <a:defRPr/>
            </a:pPr>
            <a:endParaRPr lang="ru-RU" sz="2400" b="1" dirty="0">
              <a:solidFill>
                <a:srgbClr val="FF0000"/>
              </a:solidFill>
            </a:endParaRPr>
          </a:p>
        </p:txBody>
      </p:sp>
      <p:pic>
        <p:nvPicPr>
          <p:cNvPr id="6145" name="Picture 1"/>
          <p:cNvPicPr>
            <a:picLocks noChangeAspect="1" noChangeArrowheads="1"/>
          </p:cNvPicPr>
          <p:nvPr/>
        </p:nvPicPr>
        <p:blipFill>
          <a:blip r:embed="rId2"/>
          <a:srcRect/>
          <a:stretch>
            <a:fillRect/>
          </a:stretch>
        </p:blipFill>
        <p:spPr bwMode="auto">
          <a:xfrm>
            <a:off x="152400" y="2057400"/>
            <a:ext cx="4381500" cy="3952875"/>
          </a:xfrm>
          <a:prstGeom prst="rect">
            <a:avLst/>
          </a:prstGeom>
          <a:noFill/>
          <a:ln w="9525">
            <a:noFill/>
            <a:miter lim="800000"/>
            <a:headEnd/>
            <a:tailEnd/>
          </a:ln>
          <a:effectLst/>
        </p:spPr>
      </p:pic>
      <p:sp>
        <p:nvSpPr>
          <p:cNvPr id="7" name="Скругленный прямоугольник 6"/>
          <p:cNvSpPr/>
          <p:nvPr/>
        </p:nvSpPr>
        <p:spPr>
          <a:xfrm>
            <a:off x="3200400" y="26670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mtClean="0"/>
              <a:t>Вода </a:t>
            </a:r>
            <a:endParaRPr lang="ru-RU"/>
          </a:p>
        </p:txBody>
      </p:sp>
      <p:sp>
        <p:nvSpPr>
          <p:cNvPr id="10" name="Скругленный прямоугольник 9"/>
          <p:cNvSpPr/>
          <p:nvPr/>
        </p:nvSpPr>
        <p:spPr>
          <a:xfrm>
            <a:off x="457200" y="5410200"/>
            <a:ext cx="1371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mtClean="0"/>
              <a:t>Масло </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146115717SlideId260"/>
</p:tagLst>
</file>

<file path=ppt/tags/tag10.xml><?xml version="1.0" encoding="utf-8"?>
<p:tagLst xmlns:a="http://schemas.openxmlformats.org/drawingml/2006/main" xmlns:r="http://schemas.openxmlformats.org/officeDocument/2006/relationships" xmlns:p="http://schemas.openxmlformats.org/presentationml/2006/main">
  <p:tag name="FULLVER_BOOKMARK" val="п201146115917SlideId264"/>
</p:tagLst>
</file>

<file path=ppt/tags/tag11.xml><?xml version="1.0" encoding="utf-8"?>
<p:tagLst xmlns:a="http://schemas.openxmlformats.org/drawingml/2006/main" xmlns:r="http://schemas.openxmlformats.org/officeDocument/2006/relationships" xmlns:p="http://schemas.openxmlformats.org/presentationml/2006/main">
  <p:tag name="FULLVER_BOOKMARK" val="п20114612019SlideId268"/>
</p:tagLst>
</file>

<file path=ppt/tags/tag12.xml><?xml version="1.0" encoding="utf-8"?>
<p:tagLst xmlns:a="http://schemas.openxmlformats.org/drawingml/2006/main" xmlns:r="http://schemas.openxmlformats.org/officeDocument/2006/relationships" xmlns:p="http://schemas.openxmlformats.org/presentationml/2006/main">
  <p:tag name="FULLVER_BOOKMARK" val="п20114612019SlideId26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146115743SlideId260"/>
</p:tagLst>
</file>

<file path=ppt/tags/tag3.xml><?xml version="1.0" encoding="utf-8"?>
<p:tagLst xmlns:a="http://schemas.openxmlformats.org/drawingml/2006/main" xmlns:r="http://schemas.openxmlformats.org/officeDocument/2006/relationships" xmlns:p="http://schemas.openxmlformats.org/presentationml/2006/main">
  <p:tag name="FULLVER_BOOKMARK" val="п201146115748SlideId260"/>
</p:tagLst>
</file>

<file path=ppt/tags/tag4.xml><?xml version="1.0" encoding="utf-8"?>
<p:tagLst xmlns:a="http://schemas.openxmlformats.org/drawingml/2006/main" xmlns:r="http://schemas.openxmlformats.org/officeDocument/2006/relationships" xmlns:p="http://schemas.openxmlformats.org/presentationml/2006/main">
  <p:tag name="FULLVER_BOOKMARK" val="п201146115748SlideId260"/>
</p:tagLst>
</file>

<file path=ppt/tags/tag5.xml><?xml version="1.0" encoding="utf-8"?>
<p:tagLst xmlns:a="http://schemas.openxmlformats.org/drawingml/2006/main" xmlns:r="http://schemas.openxmlformats.org/officeDocument/2006/relationships" xmlns:p="http://schemas.openxmlformats.org/presentationml/2006/main">
  <p:tag name="FULLVER_BOOKMARK" val="п201146115748SlideId260"/>
</p:tagLst>
</file>

<file path=ppt/tags/tag6.xml><?xml version="1.0" encoding="utf-8"?>
<p:tagLst xmlns:a="http://schemas.openxmlformats.org/drawingml/2006/main" xmlns:r="http://schemas.openxmlformats.org/officeDocument/2006/relationships" xmlns:p="http://schemas.openxmlformats.org/presentationml/2006/main">
  <p:tag name="FULLVER_BOOKMARK" val="п201146115847SlideId262"/>
</p:tagLst>
</file>

<file path=ppt/tags/tag7.xml><?xml version="1.0" encoding="utf-8"?>
<p:tagLst xmlns:a="http://schemas.openxmlformats.org/drawingml/2006/main" xmlns:r="http://schemas.openxmlformats.org/officeDocument/2006/relationships" xmlns:p="http://schemas.openxmlformats.org/presentationml/2006/main">
  <p:tag name="FULLVER_BOOKMARK" val="п201146115854SlideId263"/>
</p:tagLst>
</file>

<file path=ppt/tags/tag8.xml><?xml version="1.0" encoding="utf-8"?>
<p:tagLst xmlns:a="http://schemas.openxmlformats.org/drawingml/2006/main" xmlns:r="http://schemas.openxmlformats.org/officeDocument/2006/relationships" xmlns:p="http://schemas.openxmlformats.org/presentationml/2006/main">
  <p:tag name="FULLVER_BOOKMARK" val="п201146115859SlideId263"/>
</p:tagLst>
</file>

<file path=ppt/tags/tag9.xml><?xml version="1.0" encoding="utf-8"?>
<p:tagLst xmlns:a="http://schemas.openxmlformats.org/drawingml/2006/main" xmlns:r="http://schemas.openxmlformats.org/officeDocument/2006/relationships" xmlns:p="http://schemas.openxmlformats.org/presentationml/2006/main">
  <p:tag name="FULLVER_BOOKMARK" val="п201146115859SlideId2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639</Words>
  <Application>Microsoft Office PowerPoint</Application>
  <PresentationFormat>Екран (4:3)</PresentationFormat>
  <Paragraphs>119</Paragraphs>
  <Slides>19</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19</vt:i4>
      </vt:variant>
    </vt:vector>
  </HeadingPairs>
  <TitlesOfParts>
    <vt:vector size="29" baseType="lpstr">
      <vt:lpstr>Arial</vt:lpstr>
      <vt:lpstr>Arial Black</vt:lpstr>
      <vt:lpstr>Calibri</vt:lpstr>
      <vt:lpstr>Corbel</vt:lpstr>
      <vt:lpstr>Gill Sans MT</vt:lpstr>
      <vt:lpstr>Times New Roman</vt:lpstr>
      <vt:lpstr>Verdana</vt:lpstr>
      <vt:lpstr>Wingdings 2</vt:lpstr>
      <vt:lpstr>Wingdings 3</vt:lpstr>
      <vt:lpstr>Солнцестояние</vt:lpstr>
      <vt:lpstr> тема уроку: “Кількість теплоти”</vt:lpstr>
      <vt:lpstr>Презентація PowerPoint</vt:lpstr>
      <vt:lpstr>Презентація PowerPoint</vt:lpstr>
      <vt:lpstr>Презентація PowerPoint</vt:lpstr>
      <vt:lpstr>Презентація PowerPoint</vt:lpstr>
      <vt:lpstr>Презентація PowerPoint</vt:lpstr>
      <vt:lpstr>Висновки: </vt:lpstr>
      <vt:lpstr>Презентація PowerPoint</vt:lpstr>
      <vt:lpstr>Презентація PowerPoint</vt:lpstr>
      <vt:lpstr>Презентація PowerPoint</vt:lpstr>
      <vt:lpstr>Презентація PowerPoint</vt:lpstr>
      <vt:lpstr>Презентація PowerPoint</vt:lpstr>
      <vt:lpstr>Питома теплоємність — це характеристика речовини, й вона не залежить від маси тіла й зміни його температури.</vt:lpstr>
      <vt:lpstr>Презентація PowerPoint</vt:lpstr>
      <vt:lpstr>Презентація PowerPoint</vt:lpstr>
      <vt:lpstr>Одиниця вимірювання кількості теплоти в СІ: [Q]=1 Дж  Інші одиниці : 1 кДж=1000 Дж 1 МДж=1000000 Дж 1 калория – кількість теплоти, необхідна для нагрівання 1 г води на 1ºС. 1 кал=4,19 Дж 1 ккал=4190 Дж≈4,2 кДж</vt:lpstr>
      <vt:lpstr>1.Чому не можна тільки за зміною температури тіла судити про отриману ним кількість теплоти?  2. Від чого залежить кількість теплоти, яку необхідно передати тілу для нагрівання?  3. Питома теплоємність свинцю дорівнює 130 Дж/ (кг · °С). Що це означає?  4. Що ефективніше використати як грілку — 2 кг води чи 2 кг піску за тієї ж температурі?</vt:lpstr>
      <vt:lpstr>Задачі</vt:lpstr>
      <vt:lpstr>Домашнє завдання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Количество теплоты</dc:title>
  <dc:creator>ИРИНА</dc:creator>
  <cp:lastModifiedBy>RePack by Diakov</cp:lastModifiedBy>
  <cp:revision>44</cp:revision>
  <dcterms:created xsi:type="dcterms:W3CDTF">2011-09-19T16:49:10Z</dcterms:created>
  <dcterms:modified xsi:type="dcterms:W3CDTF">2015-01-19T11:29:27Z</dcterms:modified>
</cp:coreProperties>
</file>