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2.jpg" ContentType="image/gif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5C59CC-7E9E-49CA-AAB7-2AE32C71D1C1}" type="doc">
      <dgm:prSet loTypeId="urn:microsoft.com/office/officeart/2005/8/layout/vProcess5" loCatId="process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72846763-1E0B-4426-BF9D-3FA92C460AA3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Головний центр збору і аналізу інформації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B1EEAA-5DD0-4B85-9081-DB7C3AC2754E}" type="parTrans" cxnId="{D3C3ED33-5FD3-4E60-8E88-ABEF4879C744}">
      <dgm:prSet/>
      <dgm:spPr/>
      <dgm:t>
        <a:bodyPr/>
        <a:lstStyle/>
        <a:p>
          <a:endParaRPr lang="uk-UA"/>
        </a:p>
      </dgm:t>
    </dgm:pt>
    <dgm:pt modelId="{387FC4F6-86F8-46F6-960E-E47238B55B5A}" type="sibTrans" cxnId="{D3C3ED33-5FD3-4E60-8E88-ABEF4879C744}">
      <dgm:prSet/>
      <dgm:spPr/>
      <dgm:t>
        <a:bodyPr/>
        <a:lstStyle/>
        <a:p>
          <a:endParaRPr lang="uk-UA" dirty="0"/>
        </a:p>
      </dgm:t>
    </dgm:pt>
    <dgm:pt modelId="{0C25281B-481B-4A76-B586-07962330EFD5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Регіональні пункти спостереження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461089-5680-42BB-A033-F851420C3E5B}" type="parTrans" cxnId="{7034BDE3-7365-4505-941E-95BEA4C1372A}">
      <dgm:prSet/>
      <dgm:spPr/>
      <dgm:t>
        <a:bodyPr/>
        <a:lstStyle/>
        <a:p>
          <a:endParaRPr lang="uk-UA"/>
        </a:p>
      </dgm:t>
    </dgm:pt>
    <dgm:pt modelId="{B5D1C2DB-42B9-414B-8A00-4225524CD49F}" type="sibTrans" cxnId="{7034BDE3-7365-4505-941E-95BEA4C1372A}">
      <dgm:prSet/>
      <dgm:spPr/>
      <dgm:t>
        <a:bodyPr/>
        <a:lstStyle/>
        <a:p>
          <a:endParaRPr lang="uk-UA" dirty="0"/>
        </a:p>
      </dgm:t>
    </dgm:pt>
    <dgm:pt modelId="{8CB988E3-043D-43AF-920C-CE75401FB7E9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Первинні пункти спостереження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6BACB2-4B5A-45FE-81AA-024A0822FFB2}" type="parTrans" cxnId="{21C924FA-D9BC-4370-8F2F-EC98717AC082}">
      <dgm:prSet/>
      <dgm:spPr/>
      <dgm:t>
        <a:bodyPr/>
        <a:lstStyle/>
        <a:p>
          <a:endParaRPr lang="uk-UA"/>
        </a:p>
      </dgm:t>
    </dgm:pt>
    <dgm:pt modelId="{5AAD5D0D-83E8-46EF-9981-FC01878944B4}" type="sibTrans" cxnId="{21C924FA-D9BC-4370-8F2F-EC98717AC082}">
      <dgm:prSet/>
      <dgm:spPr/>
      <dgm:t>
        <a:bodyPr/>
        <a:lstStyle/>
        <a:p>
          <a:endParaRPr lang="uk-UA"/>
        </a:p>
      </dgm:t>
    </dgm:pt>
    <dgm:pt modelId="{95CCF29D-8D21-4A3A-9943-E405430E9A24}" type="pres">
      <dgm:prSet presAssocID="{7B5C59CC-7E9E-49CA-AAB7-2AE32C71D1C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3A729D1-7599-4F50-AE63-FE6C2A955820}" type="pres">
      <dgm:prSet presAssocID="{7B5C59CC-7E9E-49CA-AAB7-2AE32C71D1C1}" presName="dummyMaxCanvas" presStyleCnt="0">
        <dgm:presLayoutVars/>
      </dgm:prSet>
      <dgm:spPr/>
    </dgm:pt>
    <dgm:pt modelId="{4B3505FF-A574-4AB6-9734-E77DBF1B9AF9}" type="pres">
      <dgm:prSet presAssocID="{7B5C59CC-7E9E-49CA-AAB7-2AE32C71D1C1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3768E07-84BD-4D01-BC4E-4CA7015AB1F5}" type="pres">
      <dgm:prSet presAssocID="{7B5C59CC-7E9E-49CA-AAB7-2AE32C71D1C1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B3E243E-93B7-451F-BEDD-F58107263696}" type="pres">
      <dgm:prSet presAssocID="{7B5C59CC-7E9E-49CA-AAB7-2AE32C71D1C1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EA3ED0B-70C9-4819-9505-30F571BCC174}" type="pres">
      <dgm:prSet presAssocID="{7B5C59CC-7E9E-49CA-AAB7-2AE32C71D1C1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8DECA3E-7A2C-4927-814B-8F1D0B97AB10}" type="pres">
      <dgm:prSet presAssocID="{7B5C59CC-7E9E-49CA-AAB7-2AE32C71D1C1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D1E45C4-8D84-433C-937D-762606F6032D}" type="pres">
      <dgm:prSet presAssocID="{7B5C59CC-7E9E-49CA-AAB7-2AE32C71D1C1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3B2C798-AC08-4AAC-8DAB-E3006F9D9046}" type="pres">
      <dgm:prSet presAssocID="{7B5C59CC-7E9E-49CA-AAB7-2AE32C71D1C1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FE98394-7FA3-45AE-9081-A9C9CB750DC2}" type="pres">
      <dgm:prSet presAssocID="{7B5C59CC-7E9E-49CA-AAB7-2AE32C71D1C1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E6C73987-2CE2-42C6-AE61-C9D7A8E574BB}" type="presOf" srcId="{0C25281B-481B-4A76-B586-07962330EFD5}" destId="{B3768E07-84BD-4D01-BC4E-4CA7015AB1F5}" srcOrd="0" destOrd="0" presId="urn:microsoft.com/office/officeart/2005/8/layout/vProcess5"/>
    <dgm:cxn modelId="{0DDA67E9-6FE6-4441-8ABB-68B47B8306A2}" type="presOf" srcId="{387FC4F6-86F8-46F6-960E-E47238B55B5A}" destId="{3EA3ED0B-70C9-4819-9505-30F571BCC174}" srcOrd="0" destOrd="0" presId="urn:microsoft.com/office/officeart/2005/8/layout/vProcess5"/>
    <dgm:cxn modelId="{7034BDE3-7365-4505-941E-95BEA4C1372A}" srcId="{7B5C59CC-7E9E-49CA-AAB7-2AE32C71D1C1}" destId="{0C25281B-481B-4A76-B586-07962330EFD5}" srcOrd="1" destOrd="0" parTransId="{44461089-5680-42BB-A033-F851420C3E5B}" sibTransId="{B5D1C2DB-42B9-414B-8A00-4225524CD49F}"/>
    <dgm:cxn modelId="{F9926147-F7EE-4C33-A6CD-C4AA2433F60F}" type="presOf" srcId="{72846763-1E0B-4426-BF9D-3FA92C460AA3}" destId="{8D1E45C4-8D84-433C-937D-762606F6032D}" srcOrd="1" destOrd="0" presId="urn:microsoft.com/office/officeart/2005/8/layout/vProcess5"/>
    <dgm:cxn modelId="{21C924FA-D9BC-4370-8F2F-EC98717AC082}" srcId="{7B5C59CC-7E9E-49CA-AAB7-2AE32C71D1C1}" destId="{8CB988E3-043D-43AF-920C-CE75401FB7E9}" srcOrd="2" destOrd="0" parTransId="{3B6BACB2-4B5A-45FE-81AA-024A0822FFB2}" sibTransId="{5AAD5D0D-83E8-46EF-9981-FC01878944B4}"/>
    <dgm:cxn modelId="{683C6A99-5AA0-42FA-9D0F-50BF06AA501F}" type="presOf" srcId="{B5D1C2DB-42B9-414B-8A00-4225524CD49F}" destId="{E8DECA3E-7A2C-4927-814B-8F1D0B97AB10}" srcOrd="0" destOrd="0" presId="urn:microsoft.com/office/officeart/2005/8/layout/vProcess5"/>
    <dgm:cxn modelId="{FDC769DC-D75E-4EB3-8C9E-51A41028E22F}" type="presOf" srcId="{72846763-1E0B-4426-BF9D-3FA92C460AA3}" destId="{4B3505FF-A574-4AB6-9734-E77DBF1B9AF9}" srcOrd="0" destOrd="0" presId="urn:microsoft.com/office/officeart/2005/8/layout/vProcess5"/>
    <dgm:cxn modelId="{D3C3ED33-5FD3-4E60-8E88-ABEF4879C744}" srcId="{7B5C59CC-7E9E-49CA-AAB7-2AE32C71D1C1}" destId="{72846763-1E0B-4426-BF9D-3FA92C460AA3}" srcOrd="0" destOrd="0" parTransId="{58B1EEAA-5DD0-4B85-9081-DB7C3AC2754E}" sibTransId="{387FC4F6-86F8-46F6-960E-E47238B55B5A}"/>
    <dgm:cxn modelId="{DB9FED64-552E-42AD-90D9-524DDF3E3ABD}" type="presOf" srcId="{8CB988E3-043D-43AF-920C-CE75401FB7E9}" destId="{1B3E243E-93B7-451F-BEDD-F58107263696}" srcOrd="0" destOrd="0" presId="urn:microsoft.com/office/officeart/2005/8/layout/vProcess5"/>
    <dgm:cxn modelId="{EF25214D-564E-411C-9096-200AA3E63963}" type="presOf" srcId="{7B5C59CC-7E9E-49CA-AAB7-2AE32C71D1C1}" destId="{95CCF29D-8D21-4A3A-9943-E405430E9A24}" srcOrd="0" destOrd="0" presId="urn:microsoft.com/office/officeart/2005/8/layout/vProcess5"/>
    <dgm:cxn modelId="{E61D9104-864C-4A63-BF7F-040EEF21657F}" type="presOf" srcId="{0C25281B-481B-4A76-B586-07962330EFD5}" destId="{73B2C798-AC08-4AAC-8DAB-E3006F9D9046}" srcOrd="1" destOrd="0" presId="urn:microsoft.com/office/officeart/2005/8/layout/vProcess5"/>
    <dgm:cxn modelId="{8139F7B6-2485-4583-83D9-9BFF4B6401D8}" type="presOf" srcId="{8CB988E3-043D-43AF-920C-CE75401FB7E9}" destId="{7FE98394-7FA3-45AE-9081-A9C9CB750DC2}" srcOrd="1" destOrd="0" presId="urn:microsoft.com/office/officeart/2005/8/layout/vProcess5"/>
    <dgm:cxn modelId="{6E977CF5-DEF3-418D-9923-5AA18A259ED5}" type="presParOf" srcId="{95CCF29D-8D21-4A3A-9943-E405430E9A24}" destId="{43A729D1-7599-4F50-AE63-FE6C2A955820}" srcOrd="0" destOrd="0" presId="urn:microsoft.com/office/officeart/2005/8/layout/vProcess5"/>
    <dgm:cxn modelId="{3975DB2F-DD2A-4880-8A7B-0CCFEAEA1F56}" type="presParOf" srcId="{95CCF29D-8D21-4A3A-9943-E405430E9A24}" destId="{4B3505FF-A574-4AB6-9734-E77DBF1B9AF9}" srcOrd="1" destOrd="0" presId="urn:microsoft.com/office/officeart/2005/8/layout/vProcess5"/>
    <dgm:cxn modelId="{10AFB3F9-E89F-4B8F-AF9D-ECC4FE975703}" type="presParOf" srcId="{95CCF29D-8D21-4A3A-9943-E405430E9A24}" destId="{B3768E07-84BD-4D01-BC4E-4CA7015AB1F5}" srcOrd="2" destOrd="0" presId="urn:microsoft.com/office/officeart/2005/8/layout/vProcess5"/>
    <dgm:cxn modelId="{1673D9C7-ECD0-4C46-8816-07EDBDD69368}" type="presParOf" srcId="{95CCF29D-8D21-4A3A-9943-E405430E9A24}" destId="{1B3E243E-93B7-451F-BEDD-F58107263696}" srcOrd="3" destOrd="0" presId="urn:microsoft.com/office/officeart/2005/8/layout/vProcess5"/>
    <dgm:cxn modelId="{C786F0A1-C7D4-427A-95DE-139795DC94EB}" type="presParOf" srcId="{95CCF29D-8D21-4A3A-9943-E405430E9A24}" destId="{3EA3ED0B-70C9-4819-9505-30F571BCC174}" srcOrd="4" destOrd="0" presId="urn:microsoft.com/office/officeart/2005/8/layout/vProcess5"/>
    <dgm:cxn modelId="{BFFD0DB0-BFF3-40C2-9BF4-CC4E864E08B8}" type="presParOf" srcId="{95CCF29D-8D21-4A3A-9943-E405430E9A24}" destId="{E8DECA3E-7A2C-4927-814B-8F1D0B97AB10}" srcOrd="5" destOrd="0" presId="urn:microsoft.com/office/officeart/2005/8/layout/vProcess5"/>
    <dgm:cxn modelId="{AA9D3DFC-5370-4BFD-990F-BCC22BB93CA9}" type="presParOf" srcId="{95CCF29D-8D21-4A3A-9943-E405430E9A24}" destId="{8D1E45C4-8D84-433C-937D-762606F6032D}" srcOrd="6" destOrd="0" presId="urn:microsoft.com/office/officeart/2005/8/layout/vProcess5"/>
    <dgm:cxn modelId="{D51FD7BC-B249-4B16-A9BC-800729A1C6EB}" type="presParOf" srcId="{95CCF29D-8D21-4A3A-9943-E405430E9A24}" destId="{73B2C798-AC08-4AAC-8DAB-E3006F9D9046}" srcOrd="7" destOrd="0" presId="urn:microsoft.com/office/officeart/2005/8/layout/vProcess5"/>
    <dgm:cxn modelId="{761726A9-872C-411C-86C8-099BF7B1ABD6}" type="presParOf" srcId="{95CCF29D-8D21-4A3A-9943-E405430E9A24}" destId="{7FE98394-7FA3-45AE-9081-A9C9CB750DC2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3505FF-A574-4AB6-9734-E77DBF1B9AF9}">
      <dsp:nvSpPr>
        <dsp:cNvPr id="0" name=""/>
        <dsp:cNvSpPr/>
      </dsp:nvSpPr>
      <dsp:spPr>
        <a:xfrm>
          <a:off x="0" y="0"/>
          <a:ext cx="7306865" cy="11644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Головний центр збору і аналізу інформації</a:t>
          </a:r>
          <a:endParaRPr lang="uk-UA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105" y="34105"/>
        <a:ext cx="6050352" cy="1096221"/>
      </dsp:txXfrm>
    </dsp:sp>
    <dsp:sp modelId="{B3768E07-84BD-4D01-BC4E-4CA7015AB1F5}">
      <dsp:nvSpPr>
        <dsp:cNvPr id="0" name=""/>
        <dsp:cNvSpPr/>
      </dsp:nvSpPr>
      <dsp:spPr>
        <a:xfrm>
          <a:off x="644723" y="1358503"/>
          <a:ext cx="7306865" cy="11644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Регіональні пункти спостереження</a:t>
          </a:r>
          <a:endParaRPr lang="uk-UA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78828" y="1392608"/>
        <a:ext cx="5837051" cy="1096221"/>
      </dsp:txXfrm>
    </dsp:sp>
    <dsp:sp modelId="{1B3E243E-93B7-451F-BEDD-F58107263696}">
      <dsp:nvSpPr>
        <dsp:cNvPr id="0" name=""/>
        <dsp:cNvSpPr/>
      </dsp:nvSpPr>
      <dsp:spPr>
        <a:xfrm>
          <a:off x="1289446" y="2717006"/>
          <a:ext cx="7306865" cy="11644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Первинні пункти спостереження</a:t>
          </a:r>
          <a:endParaRPr lang="uk-UA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23551" y="2751111"/>
        <a:ext cx="5837051" cy="1096221"/>
      </dsp:txXfrm>
    </dsp:sp>
    <dsp:sp modelId="{3EA3ED0B-70C9-4819-9505-30F571BCC174}">
      <dsp:nvSpPr>
        <dsp:cNvPr id="0" name=""/>
        <dsp:cNvSpPr/>
      </dsp:nvSpPr>
      <dsp:spPr>
        <a:xfrm>
          <a:off x="6549984" y="883027"/>
          <a:ext cx="756880" cy="75688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3600" kern="1200" dirty="0"/>
        </a:p>
      </dsp:txBody>
      <dsp:txXfrm>
        <a:off x="6720282" y="883027"/>
        <a:ext cx="416284" cy="569552"/>
      </dsp:txXfrm>
    </dsp:sp>
    <dsp:sp modelId="{E8DECA3E-7A2C-4927-814B-8F1D0B97AB10}">
      <dsp:nvSpPr>
        <dsp:cNvPr id="0" name=""/>
        <dsp:cNvSpPr/>
      </dsp:nvSpPr>
      <dsp:spPr>
        <a:xfrm>
          <a:off x="7194708" y="2233767"/>
          <a:ext cx="756880" cy="75688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3600" kern="1200" dirty="0"/>
        </a:p>
      </dsp:txBody>
      <dsp:txXfrm>
        <a:off x="7365006" y="2233767"/>
        <a:ext cx="416284" cy="5695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8792BC-E0B0-4D16-939E-64DDA7EDB799}" type="datetimeFigureOut">
              <a:rPr lang="uk-UA" smtClean="0"/>
              <a:t>04.12.2015</a:t>
            </a:fld>
            <a:endParaRPr lang="uk-UA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4C6A87-AADC-44D7-8C34-9BB56AEB2B0C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99247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C6A87-AADC-44D7-8C34-9BB56AEB2B0C}" type="slidenum">
              <a:rPr lang="uk-UA" smtClean="0"/>
              <a:t>9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64762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054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251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5495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704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021322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1093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12/4/2015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1955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304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327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06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12/4/2015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816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838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799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96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12/4/2015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075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580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765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28600" y="436030"/>
            <a:ext cx="9321800" cy="3056469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r>
              <a:rPr lang="uk-UA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ЕКОЛОГІЧНИЙ МОНІТОРИНГ</a:t>
            </a:r>
            <a:endParaRPr lang="uk-UA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75300" y="4826000"/>
            <a:ext cx="490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Підготував студент 11 групи спеціальності « Початкова освіта. Інформатика»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18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134" y="101600"/>
            <a:ext cx="8596668" cy="1320800"/>
          </a:xfrm>
        </p:spPr>
        <p:txBody>
          <a:bodyPr>
            <a:normAutofit/>
          </a:bodyPr>
          <a:lstStyle/>
          <a:p>
            <a:r>
              <a:rPr lang="uk-UA" sz="4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Рівні моніторингу</a:t>
            </a:r>
            <a:endParaRPr lang="uk-UA" sz="4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4734" y="979489"/>
            <a:ext cx="4821766" cy="3880773"/>
          </a:xfrm>
        </p:spPr>
        <p:txBody>
          <a:bodyPr>
            <a:noAutofit/>
          </a:bodyPr>
          <a:lstStyle/>
          <a:p>
            <a:r>
              <a:rPr lang="uk-UA" sz="2400" dirty="0"/>
              <a:t>і</a:t>
            </a:r>
            <a:r>
              <a:rPr lang="uk-UA" sz="2400" dirty="0" smtClean="0"/>
              <a:t>мпактний </a:t>
            </a:r>
            <a:r>
              <a:rPr lang="uk-UA" sz="2400" dirty="0"/>
              <a:t>(вивчення сильних впливів у локальному масштабі -І);</a:t>
            </a:r>
          </a:p>
          <a:p>
            <a:r>
              <a:rPr lang="uk-UA" sz="2400" dirty="0"/>
              <a:t>регіональний (прояв проблем міграції й трансформації забруднюючих речовин, спільного впливу різних факторів, характерних для економіки регіону - Р); </a:t>
            </a:r>
          </a:p>
          <a:p>
            <a:r>
              <a:rPr lang="uk-UA" sz="2400" dirty="0"/>
              <a:t>фоновий (на базі біосферних заповідників, де виключена </a:t>
            </a:r>
            <a:r>
              <a:rPr lang="uk-UA" sz="2400" dirty="0" smtClean="0"/>
              <a:t>різна господарська </a:t>
            </a:r>
            <a:r>
              <a:rPr lang="uk-UA" sz="2400" dirty="0"/>
              <a:t>діяльність — Ф).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468314"/>
            <a:ext cx="5626099" cy="4219575"/>
          </a:xfrm>
          <a:prstGeom prst="rect">
            <a:avLst/>
          </a:prstGeom>
          <a:ln w="228600" cap="sq" cmpd="thickThin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60172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25412"/>
            <a:ext cx="8596668" cy="1320800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Класифікація забруднюючих речовин по класах пріоритетності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34" y="1169988"/>
            <a:ext cx="8568266" cy="5588474"/>
          </a:xfrm>
          <a:prstGeom prst="rect">
            <a:avLst/>
          </a:prstGeom>
          <a:ln w="190500" cap="sq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28621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834" y="-12700"/>
            <a:ext cx="8596668" cy="223520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Потік інформації у ієрархічній системі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загальнодержавній службі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спостережень і контролю стану навколишнього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 (ЗДССК)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5382989"/>
              </p:ext>
            </p:extLst>
          </p:nvPr>
        </p:nvGraphicFramePr>
        <p:xfrm>
          <a:off x="233363" y="2578100"/>
          <a:ext cx="8596312" cy="3881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330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134" y="101600"/>
            <a:ext cx="8596668" cy="1320800"/>
          </a:xfrm>
        </p:spPr>
        <p:txBody>
          <a:bodyPr/>
          <a:lstStyle/>
          <a:p>
            <a:r>
              <a:rPr lang="ru-RU" dirty="0"/>
              <a:t>Єдина </a:t>
            </a:r>
            <a:r>
              <a:rPr lang="uk-UA" dirty="0" smtClean="0"/>
              <a:t>державна</a:t>
            </a:r>
            <a:r>
              <a:rPr lang="ru-RU" dirty="0" smtClean="0"/>
              <a:t> </a:t>
            </a:r>
            <a:r>
              <a:rPr lang="ru-RU" dirty="0"/>
              <a:t>система екологічного </a:t>
            </a:r>
            <a:r>
              <a:rPr lang="ru-RU" dirty="0" smtClean="0"/>
              <a:t>моніторингу повинна забезпечувать: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0934" y="1422400"/>
            <a:ext cx="6155266" cy="5435600"/>
          </a:xfrm>
        </p:spPr>
        <p:txBody>
          <a:bodyPr>
            <a:normAutofit/>
          </a:bodyPr>
          <a:lstStyle/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координацію розробки і виконання програм спостережень за станом навколишнього середовища;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регламентацію і контроль збору і обробки достовірних і порівнянних даних;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зберігання інформації, ведення спеціальних банків даних та їх гармонізації (узгодження, телекомунікаційний зв'язок) з міжнародними еколого-інформаційними системами;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 з оцінки і прогнозу стану об'єктів навколишнього природного середовища, природних ресурсів, відгуків екосистем і здоров'я населення на антропогенний вплив;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доступність інтегрованої екологічної інформації широкому колу споживачів.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390" y="1422400"/>
            <a:ext cx="6064424" cy="48470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5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6188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06400"/>
            <a:ext cx="1219200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Висновок</a:t>
            </a:r>
          </a:p>
          <a:p>
            <a:endParaRPr lang="uk-UA" sz="2000" dirty="0"/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Отже,  моніторинг  довкілля  -  це  система  спостережень,   збирання, оброблення,  передавання,  збереження  та  аналізу   інформації   про   стан довкілля,  прогнозування  його  змін  і  розроблення   науково - обґрунтованих рекомендацій для прийняття рішень про запобігання  негативним  змінам  стану довкілля та дотримання вимог екологічної безпеки. </a:t>
            </a: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моніторингу спрямована на: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підвищення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рівня вивчення і знань про екологічний стан довкілля;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 оперативності та якості інформаційного обслуговування користувачів на всіх рівнях;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підвищення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якості обґрунтування природоохоронних заходів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ефективності їх здійснення;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сприяння розвитку міжнародного співробітництва у галузі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довкілля, раціонального використання природних  ресурсів та екологічної безпеки. </a:t>
            </a: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Інформація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що зберігається в  системі  моніторингу,  використовується для прийняття рішень у галузі охорони довкілля,  раціонального  використання природних ресурсів  та  екологічної  безпеки  органами  державної  влади  та органами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місцевого самоврядування.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23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600" y="2933700"/>
            <a:ext cx="111633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uk-UA" sz="8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 !!!</a:t>
            </a:r>
            <a:endParaRPr lang="uk-UA" sz="8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11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034" y="304800"/>
            <a:ext cx="8596668" cy="1320800"/>
          </a:xfrm>
        </p:spPr>
        <p:txBody>
          <a:bodyPr/>
          <a:lstStyle/>
          <a:p>
            <a:r>
              <a:rPr lang="uk-UA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 екологічного контролю:</a:t>
            </a:r>
            <a:endParaRPr lang="uk-UA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82034" y="965200"/>
            <a:ext cx="5482166" cy="430887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uk-UA" altLang="uk-UA" sz="2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перевірка виконання законів, норм, правил, режимів роботи контрольованих об'єктів</a:t>
            </a:r>
            <a:r>
              <a:rPr kumimoji="0" lang="uk-UA" altLang="uk-UA" sz="2800" b="0" i="0" u="none" strike="noStrike" cap="none" normalizeH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ц</a:t>
            </a:r>
            <a:r>
              <a:rPr kumimoji="0" lang="uk-UA" altLang="uk-UA" sz="2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 еколого-управлінський контроль – ЕУК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uk-UA" altLang="uk-UA" sz="2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вимірювання параметрів контрольованих об'єктів</a:t>
            </a:r>
            <a:r>
              <a:rPr kumimoji="0" lang="uk-UA" altLang="uk-UA" sz="2800" b="0" i="0" u="none" strike="noStrike" cap="none" normalizeH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ц</a:t>
            </a:r>
            <a:r>
              <a:rPr kumimoji="0" lang="uk-UA" altLang="uk-UA" sz="2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 еколого-аналітичний контроль - ЕАК і технолого-аналітичний контроль – ТАК</a:t>
            </a:r>
            <a:r>
              <a:rPr kumimoji="0" lang="uk-UA" alt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uk-UA" altLang="uk-UA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634" y="1136154"/>
            <a:ext cx="4627364" cy="4627364"/>
          </a:xfrm>
          <a:prstGeom prst="rect">
            <a:avLst/>
          </a:prstGeom>
          <a:ln w="190500" cap="sq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55739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734" y="203200"/>
            <a:ext cx="8596668" cy="1320800"/>
          </a:xfrm>
        </p:spPr>
        <p:txBody>
          <a:bodyPr/>
          <a:lstStyle/>
          <a:p>
            <a:r>
              <a:rPr lang="uk-UA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задачі ЕАК і ТАК</a:t>
            </a:r>
            <a:endParaRPr lang="uk-UA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94734" y="938923"/>
            <a:ext cx="6091766" cy="517064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джерел забруднення: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kumimoji="0" lang="uk-UA" altLang="uk-UA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uk-UA" altLang="uk-UA" sz="2400" b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екологічно значимих параметрів технологічних процесів, перш за все контроль організованих викидів і скидів;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kumimoji="0" lang="uk-UA" altLang="uk-UA" sz="2400" b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витоків з технологічного обладнання, газовиділень з хімічних речовин, матеріалів, виробів та інших неорганізованих викидів і скидів. </a:t>
            </a:r>
          </a:p>
          <a:p>
            <a:pPr marL="0" indent="0" algn="ctr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  Контроль повітряного середовища і безпеки людей: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kumimoji="0" lang="uk-UA" altLang="uk-UA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забруднюючих речовин у повітрі робочих і житлових зон;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kumimoji="0" lang="uk-UA" altLang="uk-UA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індивідуальний хімічний дозиметричний контроль.</a:t>
            </a:r>
            <a:r>
              <a:rPr kumimoji="0" lang="uk-UA" alt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uk-UA" altLang="uk-UA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763" y="545222"/>
            <a:ext cx="4117137" cy="532265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18422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535" y="66625"/>
            <a:ext cx="6206065" cy="6613575"/>
          </a:xfrm>
        </p:spPr>
        <p:txBody>
          <a:bodyPr>
            <a:normAutofit/>
          </a:bodyPr>
          <a:lstStyle/>
          <a:p>
            <a:r>
              <a:rPr lang="uk-UA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Екологічний моніторинг </a:t>
            </a:r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інформаційна система спостережень, оцінки і прогнозу змін у стані навколишнього середовища, створена з метою виділення антропогенної складової цих змін на 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фоні </a:t>
            </a:r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природних процесів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01"/>
          <a:stretch/>
        </p:blipFill>
        <p:spPr>
          <a:xfrm>
            <a:off x="6172200" y="928954"/>
            <a:ext cx="5496696" cy="38716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720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538" y="173761"/>
            <a:ext cx="8596668" cy="1320800"/>
          </a:xfrm>
        </p:spPr>
        <p:txBody>
          <a:bodyPr>
            <a:normAutofit/>
          </a:bodyPr>
          <a:lstStyle/>
          <a:p>
            <a:r>
              <a:rPr lang="uk-UA" sz="4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Блок-схема системи моніторингу</a:t>
            </a:r>
            <a:endParaRPr lang="uk-UA" sz="4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961" y="1409700"/>
            <a:ext cx="8266931" cy="3847503"/>
          </a:xfrm>
          <a:prstGeom prst="rect">
            <a:avLst/>
          </a:prstGeom>
          <a:ln w="190500" cap="sq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1143000" y="1358900"/>
            <a:ext cx="4991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оніторинг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29400" y="1420455"/>
            <a:ext cx="2582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98600" y="2743200"/>
            <a:ext cx="18932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Спостереження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58647" y="3942835"/>
            <a:ext cx="17731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стану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51301" y="3784301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Оцінка прогнозованого стану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51301" y="2588398"/>
            <a:ext cx="1943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Оцінка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фактичного стану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16085" y="3258185"/>
            <a:ext cx="2009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 якості середовища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42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034" y="127000"/>
            <a:ext cx="8596668" cy="1651000"/>
          </a:xfrm>
        </p:spPr>
        <p:txBody>
          <a:bodyPr>
            <a:no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екологічного моніторингу накопичує, систематизує та аналізує інформацію: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008189"/>
            <a:ext cx="7137400" cy="3880773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 стан навколишнього середовища;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 причини спостережуваних і ймовірних змін стану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(тобто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 джерела і фактори впливу);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 допустимість змін і навантажень на середовище в цілому;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 існуючі резерви біосфери.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560" y="1612899"/>
            <a:ext cx="5806440" cy="36290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5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7531352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134" y="165100"/>
            <a:ext cx="8596668" cy="1320800"/>
          </a:xfrm>
        </p:spPr>
        <p:txBody>
          <a:bodyPr>
            <a:normAutofit/>
          </a:bodyPr>
          <a:lstStyle/>
          <a:p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напрямки діяльності </a:t>
            </a:r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моніторингу:</a:t>
            </a:r>
            <a:endParaRPr lang="uk-U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134" y="1766889"/>
            <a:ext cx="5304366" cy="3880773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спостереження за факторами впливу і станом середовища;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оцінку фактичного стану середовища;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стану навколишнього природного середовища та оцінку прогнозованого стану.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793" y="1193800"/>
            <a:ext cx="5995912" cy="4013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915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334" y="750889"/>
            <a:ext cx="5228166" cy="3880773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Екологічний контроль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діяльність державних органів, підприємств і громадян щодо дотримання екологічних норм та правил. Розрізняють державний, виробничий і громадський екологічний контроль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499" y="546100"/>
            <a:ext cx="6105997" cy="55753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8683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034" y="177800"/>
            <a:ext cx="8596668" cy="1320800"/>
          </a:xfrm>
        </p:spPr>
        <p:txBody>
          <a:bodyPr/>
          <a:lstStyle/>
          <a:p>
            <a:r>
              <a:rPr lang="uk-UA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Класифікація екологічного моніторингу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71" y="1092200"/>
            <a:ext cx="8597100" cy="4595240"/>
          </a:xfrm>
          <a:prstGeom prst="rect">
            <a:avLst/>
          </a:prstGeom>
          <a:ln w="190500" cap="sq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TextBox 8"/>
          <p:cNvSpPr txBox="1"/>
          <p:nvPr/>
        </p:nvSpPr>
        <p:spPr>
          <a:xfrm>
            <a:off x="749301" y="1308100"/>
            <a:ext cx="149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Моніторинг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джерела впливу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4700" y="2303275"/>
            <a:ext cx="14478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Моніторинг факторів впливу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9301" y="3418020"/>
            <a:ext cx="15804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Моніторинг стану біосфери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22593" y="1452489"/>
            <a:ext cx="3556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Джерело впливу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58658" y="2254482"/>
            <a:ext cx="23092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актори впливу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18738" y="2925239"/>
            <a:ext cx="1034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Фізичне</a:t>
            </a:r>
            <a:endParaRPr lang="uk-UA" dirty="0"/>
          </a:p>
        </p:txBody>
      </p:sp>
      <p:sp>
        <p:nvSpPr>
          <p:cNvPr id="15" name="TextBox 14"/>
          <p:cNvSpPr txBox="1"/>
          <p:nvPr/>
        </p:nvSpPr>
        <p:spPr>
          <a:xfrm>
            <a:off x="4769618" y="2925239"/>
            <a:ext cx="1301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Біологічне</a:t>
            </a:r>
            <a:endParaRPr lang="uk-UA" dirty="0"/>
          </a:p>
        </p:txBody>
      </p:sp>
      <p:sp>
        <p:nvSpPr>
          <p:cNvPr id="16" name="TextBox 15"/>
          <p:cNvSpPr txBox="1"/>
          <p:nvPr/>
        </p:nvSpPr>
        <p:spPr>
          <a:xfrm>
            <a:off x="7188200" y="2893778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Хімічне</a:t>
            </a:r>
            <a:endParaRPr lang="uk-UA" dirty="0"/>
          </a:p>
        </p:txBody>
      </p:sp>
      <p:sp>
        <p:nvSpPr>
          <p:cNvPr id="17" name="TextBox 16"/>
          <p:cNvSpPr txBox="1"/>
          <p:nvPr/>
        </p:nvSpPr>
        <p:spPr>
          <a:xfrm>
            <a:off x="4120822" y="3399714"/>
            <a:ext cx="3067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риродні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83776" y="4121673"/>
            <a:ext cx="14061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Атмосфера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65842" y="4133238"/>
            <a:ext cx="8578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Океан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62191" y="3997983"/>
            <a:ext cx="2480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ість суші з річками й озерами, підводними водами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51500" y="297815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uk-UA" dirty="0"/>
          </a:p>
        </p:txBody>
      </p:sp>
      <p:sp>
        <p:nvSpPr>
          <p:cNvPr id="26" name="TextBox 25"/>
          <p:cNvSpPr txBox="1"/>
          <p:nvPr/>
        </p:nvSpPr>
        <p:spPr>
          <a:xfrm>
            <a:off x="3435016" y="4828980"/>
            <a:ext cx="28836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Геофізичний моніторинг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577501" y="4413481"/>
            <a:ext cx="7566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Біота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53525" y="4890590"/>
            <a:ext cx="1425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Біологічний моніторинг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989970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156</TotalTime>
  <Words>607</Words>
  <Application>Microsoft Office PowerPoint</Application>
  <PresentationFormat>Широкоэкранный</PresentationFormat>
  <Paragraphs>73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Times New Roman</vt:lpstr>
      <vt:lpstr>Trebuchet MS</vt:lpstr>
      <vt:lpstr>Wingdings</vt:lpstr>
      <vt:lpstr>Wingdings 3</vt:lpstr>
      <vt:lpstr>Грань</vt:lpstr>
      <vt:lpstr>ЕКОЛОГІЧНИЙ МОНІТОРИНГ</vt:lpstr>
      <vt:lpstr>Функції екологічного контролю:</vt:lpstr>
      <vt:lpstr>Основні задачі ЕАК і ТАК</vt:lpstr>
      <vt:lpstr>Екологічний моніторинг — інформаційна система спостережень, оцінки і прогнозу змін у стані навколишнього середовища, створена з метою виділення антропогенної складової цих змін на фоні природних процесів</vt:lpstr>
      <vt:lpstr>Блок-схема системи моніторингу</vt:lpstr>
      <vt:lpstr>Система екологічного моніторингу накопичує, систематизує та аналізує інформацію:</vt:lpstr>
      <vt:lpstr>Основні напрямки діяльності моніторингу:</vt:lpstr>
      <vt:lpstr>Презентация PowerPoint</vt:lpstr>
      <vt:lpstr>Класифікація екологічного моніторингу</vt:lpstr>
      <vt:lpstr>Рівні моніторингу</vt:lpstr>
      <vt:lpstr>Класифікація забруднюючих речовин по класах пріоритетності</vt:lpstr>
      <vt:lpstr>Потік інформації у ієрархічній системі  загальнодержавній службі спостережень і контролю стану навколишнього середовища (ЗДССК)</vt:lpstr>
      <vt:lpstr>Єдина державна система екологічного моніторингу повинна забезпечувать: 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ЕКОЛОГІЧНИЙ МОНІТОРИНГ</dc:title>
  <dc:creator>Nazar Kutsovol</dc:creator>
  <cp:lastModifiedBy>Nazar Kutsovol</cp:lastModifiedBy>
  <cp:revision>18</cp:revision>
  <dcterms:created xsi:type="dcterms:W3CDTF">2015-12-04T15:55:06Z</dcterms:created>
  <dcterms:modified xsi:type="dcterms:W3CDTF">2015-12-04T18:37:00Z</dcterms:modified>
</cp:coreProperties>
</file>