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276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47" autoAdjust="0"/>
  </p:normalViewPr>
  <p:slideViewPr>
    <p:cSldViewPr snapToGrid="0">
      <p:cViewPr>
        <p:scale>
          <a:sx n="50" d="100"/>
          <a:sy n="50" d="100"/>
        </p:scale>
        <p:origin x="1500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40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 задача, которую необходимо решить в ходе лабораторной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D81F1E7-4EFD-4BFF-B438-FCD52FD36B17}" type="slidenum">
              <a:rPr lang="en-US" sz="1200" b="0" i="0">
                <a:latin typeface="Arial"/>
                <a:ea typeface="+mn-ea"/>
                <a:cs typeface="+mn-cs"/>
              </a:rPr>
              <a:t>2</a:t>
            </a:fld>
            <a:endParaRPr lang="en-US" sz="1200" b="0" i="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Введите краткое описание исследования, выделив</a:t>
            </a:r>
            <a:r>
              <a:rPr lang="en-US" sz="1200" b="0" i="0" baseline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от трех до пяти главных пунктов.</a:t>
            </a:r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D81F1E7-4EFD-4BFF-B438-FCD52FD36B17}" type="slidenum">
              <a:rPr lang="en-US" sz="1200" b="0" i="0">
                <a:latin typeface="Arial"/>
                <a:ea typeface="+mn-ea"/>
                <a:cs typeface="+mn-cs"/>
              </a:rPr>
              <a:t>4</a:t>
            </a:fld>
            <a:endParaRPr lang="en-US" sz="1200" b="0" i="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19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2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44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02902D-A5F5-4D7D-AAA7-32469BA0BC4D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82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02902D-A5F5-4D7D-AAA7-32469BA0BC4D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71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02902D-A5F5-4D7D-AAA7-32469BA0BC4D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0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70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05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1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02902D-A5F5-4D7D-AAA7-32469BA0BC4D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6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7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0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ru-RU" smtClean="0"/>
              <a:t>12.11.2015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3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902D-A5F5-4D7D-AAA7-32469BA0BC4D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05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 у природі</a:t>
            </a:r>
            <a:endParaRPr lang="ru-RU" sz="5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Підготував Куцовол Назар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0" i="0" dirty="0" smtClean="0">
                <a:solidFill>
                  <a:schemeClr val="tx1">
                    <a:lumMod val="50000"/>
                  </a:schemeClr>
                </a:solidFill>
              </a:rPr>
              <a:t>11 група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, спеціальність « Початкова освіта. Інформатика» </a:t>
            </a:r>
            <a:endParaRPr lang="ru-RU" sz="18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77" y="3385038"/>
            <a:ext cx="4185138" cy="3138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431" y="1424354"/>
            <a:ext cx="4607169" cy="509953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Cambria" panose="02040503050406030204" pitchFamily="18" charset="0"/>
              </a:rPr>
              <a:t>Літій </a:t>
            </a:r>
            <a:r>
              <a:rPr lang="en-US" sz="3200" b="1" dirty="0" smtClean="0">
                <a:latin typeface="Cambria" panose="02040503050406030204" pitchFamily="18" charset="0"/>
              </a:rPr>
              <a:t>(Li)</a:t>
            </a:r>
          </a:p>
          <a:p>
            <a:r>
              <a:rPr lang="uk-UA" sz="3200" dirty="0">
                <a:latin typeface="Cambria" panose="02040503050406030204" pitchFamily="18" charset="0"/>
              </a:rPr>
              <a:t>М'який, сріблясто-білий, найлегший метал. Належить до лужних металів. Хімічно активний. Літій було відкрито 1817 року шведським хіміком і мінералогом Й. </a:t>
            </a:r>
            <a:r>
              <a:rPr lang="uk-UA" sz="3200" dirty="0" err="1">
                <a:latin typeface="Cambria" panose="02040503050406030204" pitchFamily="18" charset="0"/>
              </a:rPr>
              <a:t>Арфведсоном</a:t>
            </a:r>
            <a:r>
              <a:rPr lang="uk-UA" sz="32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3" y="492369"/>
            <a:ext cx="3490272" cy="2620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059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1987061"/>
            <a:ext cx="1688123" cy="256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92369" y="1421900"/>
            <a:ext cx="66997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ambria" panose="02040503050406030204" pitchFamily="18" charset="0"/>
              </a:rPr>
              <a:t>ВМІСТ ЛІТІЮ У ЗЕМНІЙ КОРІ СТАНОВИТЬ УСЬОГО 3% (МАС). ЛІТІЙ УТВОРЮЄ ВЛАСНІ РІДКІ МІНЕРАЛИ, АЛЕ НАЙЧАСТІШЕ ВІН ЗУСТРІЧАЄТЬСЯ У ПРИРОДІ ЯК ДОМІШКА ДО СПОЛУК НАТРІЮ ТА КАЛІЮ. НАЙБІЛЬШІ СВІТОВІ ЗАПАСИ ЛІТІЮ МАЄ США, ЧИЛІ (ЛІТІЄНОСНА РОПА), КАНАДА, АВСТРАЛІЯ.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89" y="597877"/>
            <a:ext cx="4287108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1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3984" y="296027"/>
            <a:ext cx="348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НАТРІЙ </a:t>
            </a:r>
            <a:r>
              <a:rPr lang="en-US" sz="4000" dirty="0" smtClean="0"/>
              <a:t>(Na)</a:t>
            </a:r>
            <a:endParaRPr lang="uk-U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67173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ambria" panose="02040503050406030204" pitchFamily="18" charset="0"/>
              </a:rPr>
              <a:t>Лужний сріблясто-білий м'який метал, дуже активний, на повітрі швидко </a:t>
            </a:r>
            <a:r>
              <a:rPr lang="uk-UA" sz="3200" dirty="0" err="1">
                <a:latin typeface="Cambria" panose="02040503050406030204" pitchFamily="18" charset="0"/>
              </a:rPr>
              <a:t>окиснюється</a:t>
            </a:r>
            <a:r>
              <a:rPr lang="uk-UA" sz="3200" dirty="0">
                <a:latin typeface="Cambria" panose="02040503050406030204" pitchFamily="18" charset="0"/>
              </a:rPr>
              <a:t>. Вперше був отриманий англійським хіміком Г. Деві в 1807 році. Натрій становить 2,6% від маси земної кори і знаходиться у вигляді </a:t>
            </a:r>
            <a:r>
              <a:rPr lang="en-US" sz="3200" dirty="0" err="1">
                <a:latin typeface="Cambria" panose="02040503050406030204" pitchFamily="18" charset="0"/>
              </a:rPr>
              <a:t>NaCl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uk-UA" sz="3200" dirty="0">
                <a:latin typeface="Cambria" panose="02040503050406030204" pitchFamily="18" charset="0"/>
              </a:rPr>
              <a:t>у твердому мінералі - кам’яній солі - і в морській воді, а також у мінералах(чилійська </a:t>
            </a:r>
            <a:r>
              <a:rPr lang="uk-UA" sz="3200" dirty="0" err="1">
                <a:latin typeface="Cambria" panose="02040503050406030204" pitchFamily="18" charset="0"/>
              </a:rPr>
              <a:t>селитра</a:t>
            </a:r>
            <a:r>
              <a:rPr lang="uk-UA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NaNO3; </a:t>
            </a:r>
            <a:r>
              <a:rPr lang="uk-UA" sz="3200" dirty="0">
                <a:latin typeface="Cambria" panose="02040503050406030204" pitchFamily="18" charset="0"/>
              </a:rPr>
              <a:t>сода </a:t>
            </a:r>
            <a:r>
              <a:rPr lang="en-US" sz="3200" dirty="0">
                <a:latin typeface="Cambria" panose="02040503050406030204" pitchFamily="18" charset="0"/>
              </a:rPr>
              <a:t>Na2CO3</a:t>
            </a:r>
            <a:r>
              <a:rPr lang="en-US" sz="3200" dirty="0" smtClean="0">
                <a:latin typeface="Cambria" panose="02040503050406030204" pitchFamily="18" charset="0"/>
              </a:rPr>
              <a:t>)</a:t>
            </a:r>
            <a:r>
              <a:rPr lang="uk-UA" sz="3200" dirty="0" smtClean="0">
                <a:latin typeface="Cambria" panose="02040503050406030204" pitchFamily="18" charset="0"/>
              </a:rPr>
              <a:t>.</a:t>
            </a:r>
            <a:endParaRPr lang="uk-UA" sz="32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92" y="3438757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38" y="649970"/>
            <a:ext cx="2922954" cy="243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80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477106"/>
            <a:ext cx="6471138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uk-UA" sz="2800" dirty="0" smtClean="0">
                <a:latin typeface="Cambria" panose="02040503050406030204" pitchFamily="18" charset="0"/>
              </a:rPr>
              <a:t>Найбільші поклади хлориду натрію </a:t>
            </a:r>
            <a:r>
              <a:rPr lang="en-US" sz="2800" dirty="0" err="1" smtClean="0">
                <a:latin typeface="Cambria" panose="02040503050406030204" pitchFamily="18" charset="0"/>
              </a:rPr>
              <a:t>NaCi</a:t>
            </a:r>
            <a:r>
              <a:rPr lang="en-US" sz="2800" dirty="0" smtClean="0">
                <a:latin typeface="Cambria" panose="02040503050406030204" pitchFamily="18" charset="0"/>
              </a:rPr>
              <a:t> (</a:t>
            </a:r>
            <a:r>
              <a:rPr lang="uk-UA" sz="2800" dirty="0" smtClean="0">
                <a:latin typeface="Cambria" panose="02040503050406030204" pitchFamily="18" charset="0"/>
              </a:rPr>
              <a:t>кам’яна сіль) є на Уралі, Донбасі та в ін. Значна кількість хлориду натрію</a:t>
            </a:r>
          </a:p>
          <a:p>
            <a:r>
              <a:rPr lang="uk-UA" sz="2800" dirty="0">
                <a:latin typeface="Cambria" panose="02040503050406030204" pitchFamily="18" charset="0"/>
              </a:rPr>
              <a:t>д</a:t>
            </a:r>
            <a:r>
              <a:rPr lang="uk-UA" sz="2800" dirty="0" smtClean="0">
                <a:latin typeface="Cambria" panose="02040503050406030204" pitchFamily="18" charset="0"/>
              </a:rPr>
              <a:t>обувається у вигляді самосадної з соляних озер Ельтон і Баскунчак у західному Казахстані. Величезні запаси </a:t>
            </a:r>
          </a:p>
          <a:p>
            <a:r>
              <a:rPr lang="uk-UA" sz="2800" dirty="0" smtClean="0">
                <a:latin typeface="Cambria" panose="02040503050406030204" pitchFamily="18" charset="0"/>
              </a:rPr>
              <a:t>Сульфату натрію ( мірабіліт) нагромаджені в затокі Кара-Богаз-Гол у східній частині Каспійського моря.</a:t>
            </a:r>
            <a:endParaRPr lang="uk-UA" sz="2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38" y="3323492"/>
            <a:ext cx="4807307" cy="2884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92" y="369276"/>
            <a:ext cx="3329353" cy="2497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95337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85" y="386862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Калій (К)</a:t>
            </a:r>
            <a:endParaRPr lang="uk-U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494692"/>
            <a:ext cx="615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mbria" panose="02040503050406030204" pitchFamily="18" charset="0"/>
              </a:rPr>
              <a:t>М'який сріблясто-білий метал. Хімічно дуже активний, сильний відновник, на повітрі легко </a:t>
            </a:r>
            <a:r>
              <a:rPr lang="uk-UA" sz="2800" dirty="0" err="1">
                <a:latin typeface="Cambria" panose="02040503050406030204" pitchFamily="18" charset="0"/>
              </a:rPr>
              <a:t>окиснюється</a:t>
            </a:r>
            <a:r>
              <a:rPr lang="uk-UA" sz="2800" dirty="0">
                <a:latin typeface="Cambria" panose="02040503050406030204" pitchFamily="18" charset="0"/>
              </a:rPr>
              <a:t>. Відкритий англійським хіміком Г. Деві в 1807р. Належить до групи лужних металів. На нього припадає 2,6% маси земної кори. Зустрічається тільки у вигляді різних </a:t>
            </a:r>
            <a:r>
              <a:rPr lang="uk-UA" sz="2800" dirty="0" err="1">
                <a:latin typeface="Cambria" panose="02040503050406030204" pitchFamily="18" charset="0"/>
              </a:rPr>
              <a:t>сполук</a:t>
            </a:r>
            <a:r>
              <a:rPr lang="uk-UA" sz="2800" dirty="0">
                <a:latin typeface="Cambria" panose="02040503050406030204" pitchFamily="18" charset="0"/>
              </a:rPr>
              <a:t>. Поклади </a:t>
            </a:r>
            <a:r>
              <a:rPr lang="uk-UA" sz="2800" dirty="0" err="1">
                <a:latin typeface="Cambria" panose="02040503050406030204" pitchFamily="18" charset="0"/>
              </a:rPr>
              <a:t>сполук</a:t>
            </a:r>
            <a:r>
              <a:rPr lang="uk-UA" sz="2800" dirty="0">
                <a:latin typeface="Cambria" panose="02040503050406030204" pitchFamily="18" charset="0"/>
              </a:rPr>
              <a:t> калію знайдені в Білорусі (м. </a:t>
            </a:r>
            <a:r>
              <a:rPr lang="uk-UA" sz="2800" dirty="0" err="1">
                <a:latin typeface="Cambria" panose="02040503050406030204" pitchFamily="18" charset="0"/>
              </a:rPr>
              <a:t>Солігорськ</a:t>
            </a:r>
            <a:r>
              <a:rPr lang="uk-UA" sz="2800" dirty="0">
                <a:latin typeface="Cambria" panose="02040503050406030204" pitchFamily="18" charset="0"/>
              </a:rPr>
              <a:t>) і в Україні (м. Калуш і м. Стебник у Прикарпатті).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84" y="518745"/>
            <a:ext cx="2848708" cy="2373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42" y="3112477"/>
            <a:ext cx="4676943" cy="3507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3336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475" y="140678"/>
            <a:ext cx="3055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Цезій (</a:t>
            </a:r>
            <a:r>
              <a:rPr lang="en-US" sz="4400" dirty="0" smtClean="0"/>
              <a:t>Cs)</a:t>
            </a:r>
            <a:r>
              <a:rPr lang="uk-UA" sz="4400" dirty="0" smtClean="0"/>
              <a:t> </a:t>
            </a:r>
            <a:endParaRPr lang="uk-UA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67" y="1160584"/>
            <a:ext cx="2659833" cy="2215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74" y="3626711"/>
            <a:ext cx="4308385" cy="3231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1521420"/>
            <a:ext cx="6066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Cambria" panose="02040503050406030204" pitchFamily="18" charset="0"/>
              </a:rPr>
              <a:t>Цезій дуже м'який, в'язкий сіруватий метал. Хімічно дуже активний, вибухає від контакту з водою, енергійно реагує з галогенами, сіркою та ін. Відкритий у 1860 р. Належить до лужних металів.</a:t>
            </a:r>
          </a:p>
        </p:txBody>
      </p:sp>
    </p:spTree>
    <p:extLst>
      <p:ext uri="{BB962C8B-B14F-4D97-AF65-F5344CB8AC3E}">
        <p14:creationId xmlns:p14="http://schemas.microsoft.com/office/powerpoint/2010/main" val="6332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5292" y="22859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Рубідій</a:t>
            </a:r>
            <a:r>
              <a:rPr lang="en-US" sz="4000" dirty="0" smtClean="0"/>
              <a:t> (</a:t>
            </a:r>
            <a:r>
              <a:rPr lang="en-US" sz="4000" dirty="0" err="1" smtClean="0"/>
              <a:t>Rb</a:t>
            </a:r>
            <a:r>
              <a:rPr lang="en-US" sz="4000" dirty="0" smtClean="0"/>
              <a:t>)</a:t>
            </a:r>
            <a:r>
              <a:rPr lang="uk-UA" sz="4000" dirty="0" smtClean="0"/>
              <a:t> </a:t>
            </a:r>
            <a:endParaRPr lang="uk-UA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70" y="1170110"/>
            <a:ext cx="2357803" cy="1964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7" y="3368571"/>
            <a:ext cx="4003158" cy="3216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1383412"/>
            <a:ext cx="3868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mbria" panose="02040503050406030204" pitchFamily="18" charset="0"/>
              </a:rPr>
              <a:t>Рубідій сріблясто-білий, легкоплавкий, хімічно дуже активний, на повітрі самозаймається, з водою реаґує з вибухом. Відкритий німецькими вченими у </a:t>
            </a:r>
            <a:r>
              <a:rPr lang="uk-UA" sz="2800" dirty="0" smtClean="0">
                <a:latin typeface="Cambria" panose="02040503050406030204" pitchFamily="18" charset="0"/>
              </a:rPr>
              <a:t>1861р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  <a:endParaRPr lang="uk-UA" sz="2800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1295974"/>
            <a:ext cx="3210693" cy="3210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42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Cambria" panose="02040503050406030204" pitchFamily="18" charset="0"/>
              </a:rPr>
              <a:t>Вплив металів на живу природу </a:t>
            </a:r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6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" y="733246"/>
            <a:ext cx="116234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ambria" panose="02040503050406030204" pitchFamily="18" charset="0"/>
              </a:rPr>
              <a:t>Одним </a:t>
            </a:r>
            <a:r>
              <a:rPr lang="uk-UA" sz="2800" dirty="0">
                <a:latin typeface="Cambria" panose="02040503050406030204" pitchFamily="18" charset="0"/>
              </a:rPr>
              <a:t>з найсильніших за дією і найбільш поширеним хімічним забрудненням є забруднення важкими металами. </a:t>
            </a:r>
          </a:p>
          <a:p>
            <a:r>
              <a:rPr lang="uk-UA" sz="2800" dirty="0">
                <a:latin typeface="Cambria" panose="02040503050406030204" pitchFamily="18" charset="0"/>
              </a:rPr>
              <a:t>До важких металів ставляться більше 40 хімічних елементів періодичної системи Д.І. Менделєєва, маса атомів яких становить понад 50 атомних одиниць. </a:t>
            </a:r>
          </a:p>
          <a:p>
            <a:r>
              <a:rPr lang="uk-UA" sz="2800" dirty="0">
                <a:latin typeface="Cambria" panose="02040503050406030204" pitchFamily="18" charset="0"/>
              </a:rPr>
              <a:t>Ця група елементів бере активну участь у біологічних процесах, входячи до складу багатьох </a:t>
            </a:r>
            <a:r>
              <a:rPr lang="uk-UA" sz="2800" dirty="0" smtClean="0">
                <a:latin typeface="Cambria" panose="02040503050406030204" pitchFamily="18" charset="0"/>
              </a:rPr>
              <a:t>ферментів. Свинець</a:t>
            </a:r>
            <a:r>
              <a:rPr lang="uk-UA" sz="2800" dirty="0">
                <a:latin typeface="Cambria" panose="02040503050406030204" pitchFamily="18" charset="0"/>
              </a:rPr>
              <a:t>, цинк, кадмій, ртуть, молібден, хром, марганець, нікель, олово, кобальт, титан, мідь, ванадій є важкими металами. </a:t>
            </a:r>
          </a:p>
          <a:p>
            <a:r>
              <a:rPr lang="uk-UA" sz="2800" dirty="0">
                <a:latin typeface="Cambria" panose="02040503050406030204" pitchFamily="18" charset="0"/>
              </a:rPr>
              <a:t>Важкі метали, потрапляючи в наш організм, залишаються там назавжди, вивести їх можна тільки за допомогою білків молока і білих грибів. Досягаючи певної концентрації в організмі, вони починають своє згубний вплив - викликають отруєння, мутації. Крім того, що самі вони отруюють організм </a:t>
            </a:r>
            <a:r>
              <a:rPr lang="uk-UA" sz="2800" dirty="0" smtClean="0">
                <a:latin typeface="Cambria" panose="02040503050406030204" pitchFamily="18" charset="0"/>
              </a:rPr>
              <a:t>людини. </a:t>
            </a:r>
            <a:endParaRPr lang="uk-UA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2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1266092"/>
            <a:ext cx="5908431" cy="4431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0" y="1477108"/>
            <a:ext cx="58908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ambria" panose="02040503050406030204" pitchFamily="18" charset="0"/>
              </a:rPr>
              <a:t>Одним з найсильніших за дією і найбільш поширеним хімічним забрудненням є забруднення важкими металами. </a:t>
            </a:r>
          </a:p>
          <a:p>
            <a:r>
              <a:rPr lang="uk-UA" sz="2400" dirty="0">
                <a:latin typeface="Cambria" panose="02040503050406030204" pitchFamily="18" charset="0"/>
              </a:rPr>
              <a:t>До важких металів ставляться більше 40 хімічних елементів періодичної системи Д.І. Менделєєва, маса атомів яких становить понад 50 атомних одиниць. </a:t>
            </a:r>
          </a:p>
          <a:p>
            <a:r>
              <a:rPr lang="uk-UA" sz="2400" dirty="0">
                <a:latin typeface="Cambria" panose="02040503050406030204" pitchFamily="18" charset="0"/>
              </a:rPr>
              <a:t>Ця група елементів бере активну участь у біологічних процесах, входячи до складу багатьох ферментів. Свинець, цинк, кадмій, ртуть, молібден, хром, марганець, нікель, олово, кобальт, титан, мідь, ванадій є важкими металами. </a:t>
            </a:r>
          </a:p>
        </p:txBody>
      </p:sp>
    </p:spTree>
    <p:extLst>
      <p:ext uri="{BB962C8B-B14F-4D97-AF65-F5344CB8AC3E}">
        <p14:creationId xmlns:p14="http://schemas.microsoft.com/office/powerpoint/2010/main" val="327753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092852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Метали складають понад 80% усіх хімічних елементі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>
              <a:spcBef>
                <a:spcPts val="2200"/>
              </a:spcBef>
              <a:buNone/>
            </a:pPr>
            <a:endParaRPr lang="ru-RU" sz="2000" b="0" i="0" dirty="0">
              <a:solidFill>
                <a:schemeClr val="tx1">
                  <a:lumMod val="50000"/>
                </a:scheme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35" y="2697555"/>
            <a:ext cx="3811184" cy="2561116"/>
          </a:xfrm>
          <a:prstGeom prst="rect">
            <a:avLst/>
          </a:prstGeom>
          <a:ln w="76200">
            <a:solidFill>
              <a:schemeClr val="tx1"/>
            </a:solidFill>
            <a:prstDash val="lg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0" y="2697555"/>
            <a:ext cx="3265826" cy="2561116"/>
          </a:xfrm>
          <a:prstGeom prst="rect">
            <a:avLst/>
          </a:prstGeom>
          <a:ln w="76200">
            <a:solidFill>
              <a:schemeClr val="tx1"/>
            </a:solidFill>
            <a:prstDash val="lgDash"/>
          </a:ln>
          <a:scene3d>
            <a:camera prst="perspective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9" y="2658287"/>
            <a:ext cx="4482836" cy="2600384"/>
          </a:xfrm>
          <a:prstGeom prst="rect">
            <a:avLst/>
          </a:prstGeom>
          <a:ln w="76200"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427285"/>
            <a:ext cx="5848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</a:rPr>
              <a:t>Джерела надходження важких металів поділяються на природні (вивітрювання гірських порід та мінералів, ерозійні процеси, вулканічна діяльність) і техногенні (видобуток і переробка корисних копалин, спалювання палива, рух транспорту, діяльність сільського господарства).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Інша частина надходить в безстічні водойми, де важкі метали накопичуються і стають джерелом вторинного забруднення, тобто утворення небезпечних забруднень у ході фізико-хімічних процесів, що йдуть безпосередньо в середовищі. Важкі метали накопичуються в </a:t>
            </a:r>
            <a:r>
              <a:rPr lang="uk-UA" sz="2000" dirty="0" err="1">
                <a:latin typeface="Cambria" panose="02040503050406030204" pitchFamily="18" charset="0"/>
              </a:rPr>
              <a:t>грунті</a:t>
            </a:r>
            <a:r>
              <a:rPr lang="uk-UA" sz="2000" dirty="0">
                <a:latin typeface="Cambria" panose="02040503050406030204" pitchFamily="18" charset="0"/>
              </a:rPr>
              <a:t>, особливо у верхніх гумусових горизонтах, і повільно видаляються при вилуговуванні, споживанні рослинами, ерозії і дефляції - видуванні </a:t>
            </a:r>
            <a:r>
              <a:rPr lang="uk-UA" sz="2000" dirty="0" err="1">
                <a:latin typeface="Cambria" panose="02040503050406030204" pitchFamily="18" charset="0"/>
              </a:rPr>
              <a:t>грунтів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1" y="704849"/>
            <a:ext cx="6188765" cy="3336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9421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53546"/>
            <a:ext cx="5962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mbria" panose="02040503050406030204" pitchFamily="18" charset="0"/>
              </a:rPr>
              <a:t>Період </a:t>
            </a:r>
            <a:r>
              <a:rPr lang="uk-UA" sz="2400" dirty="0" err="1">
                <a:latin typeface="Cambria" panose="02040503050406030204" pitchFamily="18" charset="0"/>
              </a:rPr>
              <a:t>напіввидалення</a:t>
            </a:r>
            <a:r>
              <a:rPr lang="uk-UA" sz="2400" dirty="0">
                <a:latin typeface="Cambria" panose="02040503050406030204" pitchFamily="18" charset="0"/>
              </a:rPr>
              <a:t> або видалення половини від початкової концентрації становить тривалий час: для цинку - від 70 до 510 років, для кадмію - від 13 до 110 років, для міді - від 310 до 1500 років і для свинцю - від 740 до 5900 років. У гумусової частини </a:t>
            </a:r>
            <a:r>
              <a:rPr lang="uk-UA" sz="2400" dirty="0" err="1">
                <a:latin typeface="Cambria" panose="02040503050406030204" pitchFamily="18" charset="0"/>
              </a:rPr>
              <a:t>грунту</a:t>
            </a:r>
            <a:r>
              <a:rPr lang="uk-UA" sz="2400" dirty="0">
                <a:latin typeface="Cambria" panose="02040503050406030204" pitchFamily="18" charset="0"/>
              </a:rPr>
              <a:t> відбувається первинна трансформація потрапили в неї </a:t>
            </a:r>
            <a:r>
              <a:rPr lang="uk-UA" sz="2400" dirty="0" err="1">
                <a:latin typeface="Cambria" panose="02040503050406030204" pitchFamily="18" charset="0"/>
              </a:rPr>
              <a:t>сполук</a:t>
            </a:r>
            <a:r>
              <a:rPr lang="uk-UA" sz="2400" dirty="0">
                <a:latin typeface="Cambria" panose="02040503050406030204" pitchFamily="18" charset="0"/>
              </a:rPr>
              <a:t>. </a:t>
            </a:r>
          </a:p>
          <a:p>
            <a:r>
              <a:rPr lang="uk-UA" sz="2400" dirty="0">
                <a:latin typeface="Cambria" panose="02040503050406030204" pitchFamily="18" charset="0"/>
              </a:rPr>
              <a:t>Ртуть, свинець, кадмій входять до загального переліку найбільш важливих забруднюючих речовин навколишнього середовища, узгоджений країнами, що входять в ООН.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823912"/>
            <a:ext cx="6096000" cy="4067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962651" y="5223849"/>
            <a:ext cx="622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Темно-</a:t>
            </a:r>
            <a:r>
              <a:rPr lang="ru-RU" sz="2400" dirty="0" err="1"/>
              <a:t>червоний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води </a:t>
            </a:r>
            <a:r>
              <a:rPr lang="ru-RU" sz="2400" dirty="0" err="1"/>
              <a:t>пояснюється</a:t>
            </a:r>
            <a:r>
              <a:rPr lang="ru-RU" sz="2400" dirty="0"/>
              <a:t> </a:t>
            </a:r>
            <a:r>
              <a:rPr lang="ru-RU" sz="2400" dirty="0" err="1"/>
              <a:t>наявністю</a:t>
            </a:r>
            <a:r>
              <a:rPr lang="ru-RU" sz="2400" dirty="0"/>
              <a:t> в </a:t>
            </a:r>
            <a:r>
              <a:rPr lang="ru-RU" sz="2400" dirty="0" err="1"/>
              <a:t>річці</a:t>
            </a:r>
            <a:r>
              <a:rPr lang="ru-RU" sz="2400" dirty="0"/>
              <a:t> </a:t>
            </a:r>
            <a:r>
              <a:rPr lang="ru-RU" sz="2400" dirty="0" err="1"/>
              <a:t>безлічі</a:t>
            </a:r>
            <a:r>
              <a:rPr lang="ru-RU" sz="2400" dirty="0"/>
              <a:t> </a:t>
            </a:r>
            <a:r>
              <a:rPr lang="ru-RU" sz="2400" dirty="0" err="1" smtClean="0"/>
              <a:t>важких</a:t>
            </a:r>
            <a:r>
              <a:rPr lang="ru-RU" sz="2400" dirty="0"/>
              <a:t> </a:t>
            </a:r>
            <a:r>
              <a:rPr lang="ru-RU" sz="2400" dirty="0" err="1" smtClean="0"/>
              <a:t>металів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83738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6222" y="284806"/>
            <a:ext cx="10820400" cy="20960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</a:schemeClr>
              </a:buClr>
              <a:buNone/>
            </a:pPr>
            <a:r>
              <a:rPr lang="ru-RU" sz="2400" dirty="0" err="1" smtClean="0">
                <a:latin typeface="Cambria" panose="02040503050406030204" pitchFamily="18" charset="0"/>
              </a:rPr>
              <a:t>Переважна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більшість металів </a:t>
            </a:r>
            <a:r>
              <a:rPr lang="ru-RU" sz="2400" dirty="0" smtClean="0">
                <a:latin typeface="Cambria" panose="02040503050406030204" pitchFamily="18" charset="0"/>
              </a:rPr>
              <a:t>зустрічається </a:t>
            </a:r>
            <a:endParaRPr lang="ru-RU" sz="2400" dirty="0">
              <a:latin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</a:schemeClr>
              </a:buClr>
              <a:buNone/>
            </a:pPr>
            <a:r>
              <a:rPr lang="ru-RU" sz="2400" dirty="0">
                <a:latin typeface="Cambria" panose="02040503050406030204" pitchFamily="18" charset="0"/>
              </a:rPr>
              <a:t>природі у вигляді різних </a:t>
            </a:r>
            <a:r>
              <a:rPr lang="ru-RU" sz="2400" dirty="0" smtClean="0">
                <a:latin typeface="Cambria" panose="02040503050406030204" pitchFamily="18" charset="0"/>
              </a:rPr>
              <a:t>сполук </a:t>
            </a:r>
            <a:r>
              <a:rPr lang="ru-RU" sz="2400" dirty="0">
                <a:latin typeface="Cambria" panose="02040503050406030204" pitchFamily="18" charset="0"/>
              </a:rPr>
              <a:t>і лише деякі </a:t>
            </a:r>
            <a:r>
              <a:rPr lang="ru-RU" sz="2400" dirty="0" smtClean="0">
                <a:latin typeface="Cambria" panose="02040503050406030204" pitchFamily="18" charset="0"/>
              </a:rPr>
              <a:t>з</a:t>
            </a:r>
            <a:endParaRPr lang="ru-RU" sz="2400" dirty="0">
              <a:latin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</a:schemeClr>
              </a:buClr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них </a:t>
            </a:r>
            <a:r>
              <a:rPr lang="ru-RU" sz="2400" dirty="0">
                <a:latin typeface="Cambria" panose="02040503050406030204" pitchFamily="18" charset="0"/>
              </a:rPr>
              <a:t>у вільному </a:t>
            </a:r>
            <a:r>
              <a:rPr lang="ru-RU" sz="2400" dirty="0" smtClean="0">
                <a:latin typeface="Cambria" panose="02040503050406030204" pitchFamily="18" charset="0"/>
              </a:rPr>
              <a:t>стані</a:t>
            </a:r>
            <a:r>
              <a:rPr lang="ru-RU" sz="2400" dirty="0">
                <a:latin typeface="Cambria" panose="02040503050406030204" pitchFamily="18" charset="0"/>
              </a:rPr>
              <a:t>. Це так звані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</a:schemeClr>
              </a:buClr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Самородні </a:t>
            </a:r>
            <a:r>
              <a:rPr lang="ru-RU" sz="2400" dirty="0">
                <a:latin typeface="Cambria" panose="02040503050406030204" pitchFamily="18" charset="0"/>
              </a:rPr>
              <a:t>метали (</a:t>
            </a:r>
            <a:r>
              <a:rPr lang="ru-RU" sz="2400" dirty="0" smtClean="0">
                <a:latin typeface="Cambria" panose="02040503050406030204" pitchFamily="18" charset="0"/>
              </a:rPr>
              <a:t>золото </a:t>
            </a:r>
            <a:r>
              <a:rPr lang="ru-RU" sz="2400" dirty="0">
                <a:latin typeface="Cambria" panose="02040503050406030204" pitchFamily="18" charset="0"/>
              </a:rPr>
              <a:t>і платина), а також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</a:schemeClr>
              </a:buClr>
              <a:buNone/>
            </a:pPr>
            <a:r>
              <a:rPr lang="ru-RU" sz="2400" dirty="0" err="1">
                <a:latin typeface="Cambria" panose="02040503050406030204" pitchFamily="18" charset="0"/>
              </a:rPr>
              <a:t>інколи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срібло</a:t>
            </a:r>
            <a:r>
              <a:rPr lang="ru-RU" sz="2400" dirty="0" smtClean="0">
                <a:latin typeface="Cambria" panose="02040503050406030204" pitchFamily="18" charset="0"/>
              </a:rPr>
              <a:t>, ртуть, мідь </a:t>
            </a:r>
            <a:r>
              <a:rPr lang="ru-RU" sz="2400" dirty="0">
                <a:latin typeface="Cambria" panose="02040503050406030204" pitchFamily="18" charset="0"/>
              </a:rPr>
              <a:t>та інші </a:t>
            </a:r>
            <a:r>
              <a:rPr lang="ru-RU" sz="2400" dirty="0" smtClean="0">
                <a:latin typeface="Cambria" panose="02040503050406030204" pitchFamily="18" charset="0"/>
              </a:rPr>
              <a:t>метали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200"/>
              </a:spcBef>
              <a:buClr>
                <a:schemeClr val="tx1">
                  <a:lumMod val="65000"/>
                </a:schemeClr>
              </a:buClr>
              <a:buNone/>
            </a:pPr>
            <a:endParaRPr lang="ru-RU" dirty="0">
              <a:latin typeface="Arial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Clr>
                <a:schemeClr val="tx1">
                  <a:lumMod val="65000"/>
                </a:schemeClr>
              </a:buClr>
              <a:buNone/>
            </a:pPr>
            <a:endParaRPr lang="ru-RU" dirty="0"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2" y="2225472"/>
            <a:ext cx="3480396" cy="2610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7" y="2225472"/>
            <a:ext cx="3511174" cy="2610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51" y="2198117"/>
            <a:ext cx="3997508" cy="2665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877" y="5090719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Золото</a:t>
            </a:r>
            <a:endParaRPr lang="uk-UA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71780" y="5152274"/>
            <a:ext cx="2295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платина</a:t>
            </a:r>
            <a:endParaRPr lang="uk-UA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93159" y="5152274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мідь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77108"/>
            <a:ext cx="6418384" cy="6312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B3835"/>
                </a:solidFill>
              </a:rPr>
              <a:t>A</a:t>
            </a:r>
            <a:r>
              <a:rPr lang="ru-RU" sz="2400" b="1" dirty="0" smtClean="0">
                <a:solidFill>
                  <a:srgbClr val="3B3835"/>
                </a:solidFill>
              </a:rPr>
              <a:t>урум (А</a:t>
            </a:r>
            <a:r>
              <a:rPr lang="en-US" sz="2400" b="1" dirty="0" smtClean="0">
                <a:solidFill>
                  <a:srgbClr val="3B3835"/>
                </a:solidFill>
              </a:rPr>
              <a:t>u)</a:t>
            </a:r>
            <a:endParaRPr lang="uk-UA" sz="2400" b="1" dirty="0" smtClean="0">
              <a:solidFill>
                <a:srgbClr val="3B3835"/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2400" dirty="0" smtClean="0">
                <a:solidFill>
                  <a:srgbClr val="3B3835"/>
                </a:solidFill>
                <a:latin typeface="Cambria" panose="02040503050406030204" pitchFamily="18" charset="0"/>
              </a:rPr>
              <a:t>ЗОЛОТО </a:t>
            </a:r>
            <a:r>
              <a:rPr lang="uk-UA" sz="2400" dirty="0">
                <a:solidFill>
                  <a:srgbClr val="3B3835"/>
                </a:solidFill>
                <a:latin typeface="Cambria" panose="02040503050406030204" pitchFamily="18" charset="0"/>
              </a:rPr>
              <a:t>- ЦЕ М'ЯКИЙ ЯСКРАВО-ЖОВТИЙ ВАЖКИЙ МЕТАЛ, НАЛЕЖИТЬ ДО БЛАГОРОДНИХ МЕТАЛІВ. КІЛЬКІСТЬ ЗОЛОТА В ГІДРОСФЕРІ ВЕЛИЧЕЗНА І СТАНОВИТЬ БЛИЗЬКО 5-6 МЛН Т. ВМІСТ ЗОЛОТА В ОСАДОВИХ ПОРОДАХ ВІДНОСНО НИЗЬКИЙ. У ПРИРОДІ ЗОЛОТО, ГОЛОВНИМ ЧИНОМ, ТРАПЛЯЄТЬСЯ У ВИГЛЯДІ ЗОЛОТА САМОРОДНОГО, А ТАКОЖ У ВИГЛЯДІ ТВЕРДИХ РОЗЧИНІВ ЗІ СРІБЛОМ, МІДДЮ, БІСМУТОМ, РОДІЄМ, ІРИДІЄМ І ПЛАТИНОЮ (ПЛАТИНИСТЕ ЗОЛОТО</a:t>
            </a:r>
            <a:r>
              <a:rPr lang="uk-UA" sz="2400" dirty="0" smtClean="0">
                <a:solidFill>
                  <a:srgbClr val="3B3835"/>
                </a:solidFill>
                <a:latin typeface="Cambria" panose="02040503050406030204" pitchFamily="18" charset="0"/>
              </a:rPr>
              <a:t>).</a:t>
            </a:r>
            <a:endParaRPr lang="uk-UA" sz="2400" dirty="0">
              <a:solidFill>
                <a:srgbClr val="3B3835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6" y="3270739"/>
            <a:ext cx="3393830" cy="3393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241446"/>
            <a:ext cx="3446584" cy="28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6" y="1424354"/>
            <a:ext cx="4167555" cy="4958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Cambria" panose="02040503050406030204" pitchFamily="18" charset="0"/>
              </a:rPr>
              <a:t>Аргентум (</a:t>
            </a:r>
            <a:r>
              <a:rPr lang="en-US" sz="2400" b="1" dirty="0" smtClean="0">
                <a:latin typeface="Cambria" panose="02040503050406030204" pitchFamily="18" charset="0"/>
              </a:rPr>
              <a:t>Ag)</a:t>
            </a:r>
            <a:endParaRPr lang="uk-UA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Cambria" panose="02040503050406030204" pitchFamily="18" charset="0"/>
              </a:rPr>
              <a:t>СРІБЛО Є МАЛОАКТИВНИМ МЕТАЛОМ, ВНАСЛІДОК ХІМІЧНОЇ СТІЙКОСТІ ЙОГО ВІДНОСЯТЬ ДО БЛАГОРОДНИХ МЕТАЛІВ. ЧИСТЕ СРІБЛО БІЛОГО КОЛЬОРУ. ГРЕЦЬКІ ХРОНІКИ ПРИПИСУЮТЬ ВІДКРИТТЯ СРІБЛА ГРЕКУ ЕАКУ БЛИЗЬКО 1300 ДО </a:t>
            </a:r>
            <a:r>
              <a:rPr lang="uk-UA" sz="2400" dirty="0" smtClean="0">
                <a:latin typeface="Cambria" panose="02040503050406030204" pitchFamily="18" charset="0"/>
              </a:rPr>
              <a:t>Н</a:t>
            </a:r>
            <a:r>
              <a:rPr lang="uk-UA" sz="2400" dirty="0">
                <a:latin typeface="Cambria" panose="02040503050406030204" pitchFamily="18" charset="0"/>
              </a:rPr>
              <a:t>. 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85" y="265722"/>
            <a:ext cx="2528277" cy="2528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4" y="3030415"/>
            <a:ext cx="50800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2" y="1595186"/>
            <a:ext cx="4360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ambria" panose="02040503050406030204" pitchFamily="18" charset="0"/>
              </a:rPr>
              <a:t>З благородних металів срібло найбільш широко розповсюджене у природі. Зустрічається у вигляді самородного срібла у вигляді сполук із сіркою, арсеном, стибієм та хлором. Найбільші рудники з видобування срібла у світі: у Мексиці, Росії, Перу, США</a:t>
            </a:r>
            <a:endParaRPr lang="uk-UA" sz="2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29" y="927923"/>
            <a:ext cx="6748216" cy="4822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197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607" y="1072662"/>
            <a:ext cx="4114800" cy="715108"/>
          </a:xfrm>
        </p:spPr>
        <p:txBody>
          <a:bodyPr/>
          <a:lstStyle/>
          <a:p>
            <a:r>
              <a:rPr lang="uk-UA" b="1" dirty="0" smtClean="0">
                <a:latin typeface="Cambria" panose="02040503050406030204" pitchFamily="18" charset="0"/>
              </a:rPr>
              <a:t>Купрум (</a:t>
            </a:r>
            <a:r>
              <a:rPr lang="en-US" b="1" dirty="0" smtClean="0">
                <a:latin typeface="Cambria" panose="02040503050406030204" pitchFamily="18" charset="0"/>
              </a:rPr>
              <a:t>C</a:t>
            </a:r>
            <a:r>
              <a:rPr lang="en-US" sz="2400" b="1" dirty="0" smtClean="0">
                <a:latin typeface="Cambria" panose="02040503050406030204" pitchFamily="18" charset="0"/>
              </a:rPr>
              <a:t>u</a:t>
            </a:r>
            <a:r>
              <a:rPr lang="en-US" b="1" dirty="0" smtClean="0">
                <a:latin typeface="Cambria" panose="02040503050406030204" pitchFamily="18" charset="0"/>
              </a:rPr>
              <a:t>)</a:t>
            </a:r>
            <a:endParaRPr lang="uk-UA" b="1" dirty="0"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67" y="3143495"/>
            <a:ext cx="4271510" cy="3506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87770"/>
            <a:ext cx="4853354" cy="5026505"/>
          </a:xfrm>
        </p:spPr>
        <p:txBody>
          <a:bodyPr>
            <a:noAutofit/>
          </a:bodyPr>
          <a:lstStyle/>
          <a:p>
            <a:r>
              <a:rPr lang="uk-UA" sz="2800" dirty="0">
                <a:latin typeface="Cambria" panose="02040503050406030204" pitchFamily="18" charset="0"/>
              </a:rPr>
              <a:t>МІДЬ - ЦЕ В’ЯЗКИЙ, ЧЕРВОНУВАТО-КОРИЧНЕВИЙ МЕТАЛ. ХІМІЧНО МАЛОАКТИВНИЙ, МІСТИТЬСЯ В ОСНОВНИХ ГІРСЬКИХ ПОРОДАХ. ВІДОМО 170-200 МІНЕРАЛІВ МІДІ. ДО НИХ НАЛЕЖАТЬ: САМОРОДНА МІДЬ </a:t>
            </a:r>
            <a:r>
              <a:rPr lang="ru-RU" sz="2800" dirty="0" smtClean="0">
                <a:latin typeface="Cambria" panose="02040503050406030204" pitchFamily="18" charset="0"/>
              </a:rPr>
              <a:t>С</a:t>
            </a:r>
            <a:r>
              <a:rPr lang="en-US" sz="2800" dirty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(92%), </a:t>
            </a:r>
            <a:r>
              <a:rPr lang="uk-UA" sz="2800" dirty="0">
                <a:latin typeface="Cambria" panose="02040503050406030204" pitchFamily="18" charset="0"/>
              </a:rPr>
              <a:t>ХАЛЬКОПІРИТ (34,6%), БОРНІТ, КУБАНІТ, ХАЛЬКОЗИН, КОВЕЛІН.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35" y="401586"/>
            <a:ext cx="2864742" cy="2444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88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39" y="3201324"/>
            <a:ext cx="4700583" cy="35009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262" y="1477108"/>
            <a:ext cx="4519245" cy="502802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Cambria" panose="02040503050406030204" pitchFamily="18" charset="0"/>
              </a:rPr>
              <a:t>Платина (</a:t>
            </a:r>
            <a:r>
              <a:rPr lang="en-US" sz="2400" b="1" dirty="0" err="1" smtClean="0">
                <a:latin typeface="Cambria" panose="02040503050406030204" pitchFamily="18" charset="0"/>
              </a:rPr>
              <a:t>Pt</a:t>
            </a:r>
            <a:r>
              <a:rPr lang="en-US" sz="2400" b="1" dirty="0" smtClean="0">
                <a:latin typeface="Cambria" panose="02040503050406030204" pitchFamily="18" charset="0"/>
              </a:rPr>
              <a:t>)</a:t>
            </a:r>
          </a:p>
          <a:p>
            <a:r>
              <a:rPr lang="uk-UA" sz="2400" dirty="0" smtClean="0">
                <a:latin typeface="Cambria" panose="02040503050406030204" pitchFamily="18" charset="0"/>
              </a:rPr>
              <a:t>ПЛАТИНА </a:t>
            </a:r>
            <a:r>
              <a:rPr lang="uk-UA" sz="2400" dirty="0">
                <a:latin typeface="Cambria" panose="02040503050406030204" pitchFamily="18" charset="0"/>
              </a:rPr>
              <a:t>- ВАЖКИЙ, М'ЯКИЙ, БЛИСКУЧИЙ, СІРУВАТО- БІЛИЙ ПЛАСТИЧНИЙ МЕТАЛ, ХІМІЧНО МАЛОАКТИВНИЙ. ПЛАТИНА — ДУЖЕ РІДКІСНИЙ ЕЛЕМЕНТ. ЗУСТРІЧАЄТЬСЯ У ВИГЛЯДІ САМОРОДНОГО МЕТАЛУ ТА ЙОГО СПЛАВІВ, А ТАКОЖ У ВИГЛЯДІ МІНЕРАЛІВ СУЛЬФІДІВ, НАЙВАЖЛИВІШІ З ЯКИХ – ПОЛІКСЕН, ФЕРОПЛАТИНА, СПЕРИЛІТ</a:t>
            </a:r>
            <a:r>
              <a:rPr lang="uk-UA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30" y="97897"/>
            <a:ext cx="3311399" cy="2758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58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9330"/>
            <a:ext cx="6559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Cambria" panose="02040503050406030204" pitchFamily="18" charset="0"/>
              </a:rPr>
              <a:t>Ферум</a:t>
            </a:r>
            <a:r>
              <a:rPr lang="uk-UA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(Fe)</a:t>
            </a:r>
          </a:p>
          <a:p>
            <a:r>
              <a:rPr lang="uk-UA" sz="2400" dirty="0">
                <a:latin typeface="Cambria" panose="02040503050406030204" pitchFamily="18" charset="0"/>
              </a:rPr>
              <a:t>ЗАЛІЗО - ЦЕ СРІБЛЯСТО-СІРИЙ, ПЛАСТИЧНИЙ І КОВКИЙ МЕТАЛ, ЯКИЙ ЛЕГКО ОКИСНЮЄТЬСЯ. ЗА ПОШИРЕНІСТЮ У ПРИРОДІ ФЕРУМ ПОСІДАЄ ДРУГЕ МІСЦЕ СЕРЕД МЕТАЛІВ. ЗА ВМІСТОМ У ЗЕМНІЙ КОРІ ФЕРУМ ПОСІДАЄ 4-Е МІСЦЕ. ЗУСТРІЧАЄТЬСЯ ВІН ВИКЛЮЧНО У ВИГЛЯДІ СПОЛУК. ВІЛЬНЕ ЗАЛІЗО ЗНАХОДЯТЬ ЛИШЕ В МЕТЕОРИТАХ. НАЙВАЖЛИВІШІ МІНЕРАЛИ ФЕРУМУ: ГЕМАТИТ (70% </a:t>
            </a:r>
            <a:r>
              <a:rPr lang="en-US" sz="2400" dirty="0">
                <a:latin typeface="Cambria" panose="02040503050406030204" pitchFamily="18" charset="0"/>
              </a:rPr>
              <a:t>FE), </a:t>
            </a:r>
            <a:r>
              <a:rPr lang="uk-UA" sz="2400" dirty="0">
                <a:latin typeface="Cambria" panose="02040503050406030204" pitchFamily="18" charset="0"/>
              </a:rPr>
              <a:t>МАГНЕТИТ (72,4% </a:t>
            </a:r>
            <a:r>
              <a:rPr lang="en-US" sz="2400" dirty="0">
                <a:latin typeface="Cambria" panose="02040503050406030204" pitchFamily="18" charset="0"/>
              </a:rPr>
              <a:t>FE), </a:t>
            </a:r>
            <a:r>
              <a:rPr lang="uk-UA" sz="2400" dirty="0">
                <a:latin typeface="Cambria" panose="02040503050406030204" pitchFamily="18" charset="0"/>
              </a:rPr>
              <a:t>ҐЕТИТ (62,9% </a:t>
            </a:r>
            <a:r>
              <a:rPr lang="en-US" sz="2400" dirty="0">
                <a:latin typeface="Cambria" panose="02040503050406030204" pitchFamily="18" charset="0"/>
              </a:rPr>
              <a:t>FE) </a:t>
            </a:r>
            <a:r>
              <a:rPr lang="uk-UA" sz="2400" dirty="0">
                <a:latin typeface="Cambria" panose="02040503050406030204" pitchFamily="18" charset="0"/>
              </a:rPr>
              <a:t>ТА ІН.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86" y="3285501"/>
            <a:ext cx="4556614" cy="3408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1194"/>
            <a:ext cx="3834034" cy="2396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24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0</TotalTime>
  <Words>1187</Words>
  <Application>Microsoft Office PowerPoint</Application>
  <PresentationFormat>Широкоэкранный</PresentationFormat>
  <Paragraphs>56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Cambria</vt:lpstr>
      <vt:lpstr>Century Gothic</vt:lpstr>
      <vt:lpstr>Times New Roman</vt:lpstr>
      <vt:lpstr>След самолета</vt:lpstr>
      <vt:lpstr>Поширення металів у природі</vt:lpstr>
      <vt:lpstr>Метали складають понад 80% усіх хімічних елементів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Купрум (Cu)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Вплив металів на живу природу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2015-11-07T05:31:47Z</dcterms:created>
  <dcterms:modified xsi:type="dcterms:W3CDTF">2015-11-13T08:35:10Z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