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1" r:id="rId9"/>
    <p:sldId id="265" r:id="rId10"/>
    <p:sldId id="260" r:id="rId11"/>
    <p:sldId id="266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77890" autoAdjust="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E033-C8C1-4016-9384-9372C2B83432}" type="datetimeFigureOut">
              <a:rPr lang="uk-UA" smtClean="0"/>
              <a:t>19.11.2015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BE2A-C27F-4DE1-94F1-2457B64B807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876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E033-C8C1-4016-9384-9372C2B83432}" type="datetimeFigureOut">
              <a:rPr lang="uk-UA" smtClean="0"/>
              <a:t>19.11.2015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BE2A-C27F-4DE1-94F1-2457B64B807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2869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E033-C8C1-4016-9384-9372C2B83432}" type="datetimeFigureOut">
              <a:rPr lang="uk-UA" smtClean="0"/>
              <a:t>19.11.2015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BE2A-C27F-4DE1-94F1-2457B64B807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4240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E033-C8C1-4016-9384-9372C2B83432}" type="datetimeFigureOut">
              <a:rPr lang="uk-UA" smtClean="0"/>
              <a:t>19.11.2015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BE2A-C27F-4DE1-94F1-2457B64B807E}" type="slidenum">
              <a:rPr lang="uk-UA" smtClean="0"/>
              <a:t>‹#›</a:t>
            </a:fld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7826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E033-C8C1-4016-9384-9372C2B83432}" type="datetimeFigureOut">
              <a:rPr lang="uk-UA" smtClean="0"/>
              <a:t>19.11.2015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BE2A-C27F-4DE1-94F1-2457B64B807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4270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E033-C8C1-4016-9384-9372C2B83432}" type="datetimeFigureOut">
              <a:rPr lang="uk-UA" smtClean="0"/>
              <a:t>19.11.2015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BE2A-C27F-4DE1-94F1-2457B64B807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5299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E033-C8C1-4016-9384-9372C2B83432}" type="datetimeFigureOut">
              <a:rPr lang="uk-UA" smtClean="0"/>
              <a:t>19.11.2015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BE2A-C27F-4DE1-94F1-2457B64B807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3080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E033-C8C1-4016-9384-9372C2B83432}" type="datetimeFigureOut">
              <a:rPr lang="uk-UA" smtClean="0"/>
              <a:t>19.11.2015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BE2A-C27F-4DE1-94F1-2457B64B807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3759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E033-C8C1-4016-9384-9372C2B83432}" type="datetimeFigureOut">
              <a:rPr lang="uk-UA" smtClean="0"/>
              <a:t>19.11.2015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BE2A-C27F-4DE1-94F1-2457B64B807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442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E033-C8C1-4016-9384-9372C2B83432}" type="datetimeFigureOut">
              <a:rPr lang="uk-UA" smtClean="0"/>
              <a:t>19.11.2015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BE2A-C27F-4DE1-94F1-2457B64B807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646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E033-C8C1-4016-9384-9372C2B83432}" type="datetimeFigureOut">
              <a:rPr lang="uk-UA" smtClean="0"/>
              <a:t>19.11.2015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BE2A-C27F-4DE1-94F1-2457B64B807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4684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E033-C8C1-4016-9384-9372C2B83432}" type="datetimeFigureOut">
              <a:rPr lang="uk-UA" smtClean="0"/>
              <a:t>19.11.2015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BE2A-C27F-4DE1-94F1-2457B64B807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491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E033-C8C1-4016-9384-9372C2B83432}" type="datetimeFigureOut">
              <a:rPr lang="uk-UA" smtClean="0"/>
              <a:t>19.11.2015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BE2A-C27F-4DE1-94F1-2457B64B807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44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E033-C8C1-4016-9384-9372C2B83432}" type="datetimeFigureOut">
              <a:rPr lang="uk-UA" smtClean="0"/>
              <a:t>19.11.2015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BE2A-C27F-4DE1-94F1-2457B64B807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080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E033-C8C1-4016-9384-9372C2B83432}" type="datetimeFigureOut">
              <a:rPr lang="uk-UA" smtClean="0"/>
              <a:t>19.11.2015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BE2A-C27F-4DE1-94F1-2457B64B807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758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E033-C8C1-4016-9384-9372C2B83432}" type="datetimeFigureOut">
              <a:rPr lang="uk-UA" smtClean="0"/>
              <a:t>19.11.2015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BE2A-C27F-4DE1-94F1-2457B64B807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564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E033-C8C1-4016-9384-9372C2B83432}" type="datetimeFigureOut">
              <a:rPr lang="uk-UA" smtClean="0"/>
              <a:t>19.11.2015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BE2A-C27F-4DE1-94F1-2457B64B807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812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1AAE033-C8C1-4016-9384-9372C2B83432}" type="datetimeFigureOut">
              <a:rPr lang="uk-UA" smtClean="0"/>
              <a:t>19.11.2015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2BE2A-C27F-4DE1-94F1-2457B64B807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9043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228601"/>
            <a:ext cx="8825658" cy="2804886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 металів з кислотами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Підготував студент 11 групи спеціальності                « Початкова освіта. Інформатика»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Куцовол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Назар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10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 міді з кислотами</a:t>
            </a:r>
            <a:endParaRPr lang="uk-UA" sz="5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919" y="1399495"/>
            <a:ext cx="4489994" cy="4195762"/>
          </a:xfrm>
        </p:spPr>
      </p:pic>
      <p:sp>
        <p:nvSpPr>
          <p:cNvPr id="5" name="TextBox 4"/>
          <p:cNvSpPr txBox="1"/>
          <p:nvPr/>
        </p:nvSpPr>
        <p:spPr>
          <a:xfrm>
            <a:off x="229017" y="1399495"/>
            <a:ext cx="698458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Перебуваючи в ряді </a:t>
            </a:r>
            <a:r>
              <a:rPr lang="uk-U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напруг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після водню, мідь не витісняє його з кислот. Тому соляна і розбавлена сірчана кислота на мідь не діють. Однак у присутності кисню мідь розчиняється в цих кислотах з утворенням відповідних солей</a:t>
            </a: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24920" y="5733143"/>
            <a:ext cx="4489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Реакція міді з концентрованою азотною кислотою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24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1486" y="2104571"/>
            <a:ext cx="10087313" cy="144655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1Right"/>
            <a:lightRig rig="glow" dir="t">
              <a:rot lat="0" lon="0" rev="4800000"/>
            </a:lightRig>
          </a:scene3d>
          <a:sp3d prstMaterial="matte">
            <a:bevelT w="127000" h="63500" prst="slope"/>
          </a:sp3d>
        </p:spPr>
        <p:txBody>
          <a:bodyPr wrap="none" rtlCol="0">
            <a:spAutoFit/>
          </a:bodyPr>
          <a:lstStyle/>
          <a:p>
            <a:r>
              <a:rPr lang="uk-UA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</a:t>
            </a:r>
            <a:endParaRPr lang="uk-UA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05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Короткі теоретичні відомості</a:t>
            </a:r>
            <a:endParaRPr lang="uk-U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172" y="1422400"/>
            <a:ext cx="11916228" cy="5225143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Майже всі метали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окиснюються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кислотами. Характер взаємодії з кислотою залежить від активності металу, від його властивостей, а також від концентрації кислоти.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безоксигенної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кислоти з металом роль окисника відіграє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йон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Н+. Якщо ж з металом реагує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оксигеновмісна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кислота, то в ролі окиснювача виступає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йон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Гідрогену або аніон кислотного залишку. Як розбавлена так і концентрована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хлоридна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кислота взаємодіє з металами, які стоять у ряді активності до водню, при цьому виділяється водень та утворюється сіль відповідного металу: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 + HCl = MgCl2 + H2.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29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62519"/>
            <a:ext cx="8946541" cy="4195481"/>
          </a:xfrm>
        </p:spPr>
        <p:txBody>
          <a:bodyPr>
            <a:norm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 сульфатної кислоти з металами проходить в залежності від її концентрації. Розбавлена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окиснює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своїм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йоном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Н+, тому вона взаємодіє тільки з металами, які стоять в ряді активності до водню. В концентрованій сульфатній кислоті окисником є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йон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S+6.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Вона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окиснює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метали до срібла включно. Залежно від активності металу та концентрації кислоти продукти відновлення змінюються від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 +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(к)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SO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O,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3Zn +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4H2SO4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(к)=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ZnSO4 + S +4H2O,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4Mg +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5H2SO4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(к)=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MgSO4 + H2S + 4H2O.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080" y="124277"/>
            <a:ext cx="5739720" cy="239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44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2518"/>
            <a:ext cx="7794171" cy="6456082"/>
          </a:xfrm>
        </p:spPr>
        <p:txBody>
          <a:bodyPr>
            <a:no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дії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HNO3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метал окисником є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N+5.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і у випадку сульфатної кислоти продукт реакції залежить від концентрації кислоти та активності металу. Метали, які стоять в ряді активності після водню, а також метали середньої активності відновлюють її до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цілому розбавлена нітратна кислота може відновлюватися до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NO, N2O, N2, NH4NO3.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правило амоній нітрат виділяється, коли беруть сильно розведену кислоту та активний метал (наприклад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Концентрована (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димляча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нітратна кислота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окиснює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метали з утворенням солі та виділенням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NO2: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4Ca + 10HNO3 (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р) = 4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(NO3)2 + NH4NO3 + 3H2O,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10Al + 36HNO3 (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р) = 10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Al(NO3)3 + 3N2 + 18H2O,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 + 4HNO3 (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р) 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Fe(NO3)3 + NO + 2H2O,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 + 6HNO3 (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к) 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Fe(NO3)3 + NO2 + 3H2O.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11" t="-60" r="22894"/>
          <a:stretch/>
        </p:blipFill>
        <p:spPr>
          <a:xfrm>
            <a:off x="7916908" y="1291772"/>
            <a:ext cx="3854178" cy="545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12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56357"/>
            <a:ext cx="1195977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взаємодії кислот з металом повинні виконуватися певні умови (на відміну від реакцій кислот з основами та основними оксидами, які йдуть практично завжди). </a:t>
            </a:r>
          </a:p>
          <a:p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По-перше, метал повинен бути досить активним по відношенню до кислот. Наприклад, золото, срібло, ртуть і деякі інші метали з кислотами не реагують. Такі метали як натрій, кальцій, цинк, навпаки, дуже активно реагують з виділенням газоподібного водню і великої кількості тепла.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 метали витісняють водень з кислот. У цьому легко переконатися. Візьмемо для випробувань цинк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мідь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Cu.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Додамо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соляну кислоту в пробірку з цинком – починається реакція з виділенням водню. </a:t>
            </a:r>
          </a:p>
          <a:p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 + 2HCl = ZnCl2 + H2 ↑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Мідь не реагує з соляною кислотою: в ряді напруги мідь - правіше водню.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Чим лівіше знаходиться метал в ряду активності, тим інтенсивніше він взаємодіє з кислотами.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2172" y="145143"/>
            <a:ext cx="67395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 металів з кислотою</a:t>
            </a:r>
            <a:endParaRPr lang="uk-UA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77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5142"/>
            <a:ext cx="1053374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По-друге, кислота повинна бути достатньо сильною, щоб реагувати з металом. Під силою кислоти розуміють її здатність віддавати іони водню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H+.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кислоти рослин (яблучна, лимонна, щавлева тощо) є слабкими кислотами і дуже повільно реагують з такими металами, як цинк, хром, залізо, нікель, олово, свинець (хоча з підставами і оксидами металів вони здатні реагувати).</a:t>
            </a:r>
          </a:p>
          <a:p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іншого боку, такі сильні кислоти сірчана або соляна здатні реагувати з усіма металами, що стоять у ряду активності металів до водню. </a:t>
            </a:r>
          </a:p>
          <a:p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зв'язку з цим існує ще одна класифікація кислот - за силою.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кислот на сильні і слабкі кислоти. У таблиці до кожної з колонок сила кислот зменшується зверху вниз.</a:t>
            </a:r>
          </a:p>
          <a:p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21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401217"/>
              </p:ext>
            </p:extLst>
          </p:nvPr>
        </p:nvGraphicFramePr>
        <p:xfrm>
          <a:off x="290285" y="211658"/>
          <a:ext cx="9608458" cy="64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229"/>
                <a:gridCol w="4804229"/>
              </a:tblGrid>
              <a:tr h="848914"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Сильні кислоти </a:t>
                      </a:r>
                      <a:endParaRPr lang="uk-UA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Слабкі кислоти</a:t>
                      </a:r>
                      <a:endParaRPr lang="uk-UA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4891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 - </a:t>
                      </a:r>
                      <a:r>
                        <a:rPr lang="uk-UA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иодоводородная</a:t>
                      </a:r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H3PO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фосфорна</a:t>
                      </a:r>
                    </a:p>
                    <a:p>
                      <a:endParaRPr lang="uk-UA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48914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HBr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uk-UA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бромоводородная</a:t>
                      </a:r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HCl</a:t>
                      </a:r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хлороводнева</a:t>
                      </a:r>
                      <a:endParaRPr lang="uk-UA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4891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HCl - </a:t>
                      </a:r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хлороводородная </a:t>
                      </a:r>
                      <a:endParaRPr lang="uk-UA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H2S - </a:t>
                      </a:r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сірководнева</a:t>
                      </a:r>
                    </a:p>
                    <a:p>
                      <a:endParaRPr lang="uk-UA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4891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H2SO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сульфатна</a:t>
                      </a:r>
                      <a:endParaRPr lang="uk-UA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H2CO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угольна</a:t>
                      </a:r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uk-UA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4891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HNO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азотна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H2SiO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кремнева</a:t>
                      </a:r>
                      <a:endParaRPr lang="uk-UA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48914">
                <a:tc>
                  <a:txBody>
                    <a:bodyPr/>
                    <a:lstStyle/>
                    <a:p>
                      <a:endParaRPr lang="uk-UA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HF</a:t>
                      </a:r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фтороводородна</a:t>
                      </a:r>
                      <a:endParaRPr lang="uk-UA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07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54632"/>
            <a:ext cx="11640457" cy="5363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електрохімічному ряді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напруг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металів мідь розташована після водню, тому вона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взаємодіє з розчинами розбавленої соляної і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сульфатною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 і лугів.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Розчиняється у розбавленій азотній кислоті з утворенням нітрату міді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II)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оксиду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азоту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3Cu+ 8HNO3=3Cu(NO3)2+ 2NO+4H2O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Реагує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концентрованими розчинами сірчаної та азотної кислот з утворенням солей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міді (ІІ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продуктів відновлення кислот:</a:t>
            </a:r>
          </a:p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2Н2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О4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2Н2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3)2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2Н2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концентрованою соляною кислотою мідь реагує з утворенням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трихлорокупрата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II)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водню:</a:t>
            </a:r>
          </a:p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Н[С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+ Н2</a:t>
            </a:r>
          </a:p>
        </p:txBody>
      </p:sp>
    </p:spTree>
    <p:extLst>
      <p:ext uri="{BB962C8B-B14F-4D97-AF65-F5344CB8AC3E}">
        <p14:creationId xmlns:p14="http://schemas.microsoft.com/office/powerpoint/2010/main" val="242724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96690"/>
            <a:ext cx="10929031" cy="6162167"/>
          </a:xfrm>
        </p:spPr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метали, які реагують з розведеними кислотами, але не реагує з концентрованими (тобто безводними) кислот - сірчаної кислотою і азотною кислотою.</a:t>
            </a:r>
          </a:p>
          <a:p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 метали 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Al, Fe, Cr, Ni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деякі інші - при контакті з безводними кислотами відразу ж покриваються продуктами окислення (пасивуються). Продукти окислення, що утворюють міцні плівки, можуть розчинятися у водних розчинах кислот, але нерозчинні у концентрованих кислотах.</a:t>
            </a:r>
          </a:p>
        </p:txBody>
      </p:sp>
    </p:spTree>
    <p:extLst>
      <p:ext uri="{BB962C8B-B14F-4D97-AF65-F5344CB8AC3E}">
        <p14:creationId xmlns:p14="http://schemas.microsoft.com/office/powerpoint/2010/main" val="420506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291</TotalTime>
  <Words>940</Words>
  <Application>Microsoft Office PowerPoint</Application>
  <PresentationFormat>Широкоэкранный</PresentationFormat>
  <Paragraphs>62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Ион</vt:lpstr>
      <vt:lpstr>Взаємодія металів з кислотами</vt:lpstr>
      <vt:lpstr>Короткі теоретичні відомості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Взаємодія міді з кислотами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Взаємодія металів з кислотами</dc:title>
  <dc:creator>Nazar Kutsovol</dc:creator>
  <cp:lastModifiedBy>Nazar Kutsovol</cp:lastModifiedBy>
  <cp:revision>21</cp:revision>
  <dcterms:created xsi:type="dcterms:W3CDTF">2015-11-20T04:45:40Z</dcterms:created>
  <dcterms:modified xsi:type="dcterms:W3CDTF">2015-11-20T09:37:12Z</dcterms:modified>
</cp:coreProperties>
</file>