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65" autoAdjust="0"/>
  </p:normalViewPr>
  <p:slideViewPr>
    <p:cSldViewPr>
      <p:cViewPr varScale="1">
        <p:scale>
          <a:sx n="63" d="100"/>
          <a:sy n="63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14355-421D-4F06-933B-5B9A466D084A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B65AB-8659-466A-9D84-73F595D32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16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Виконання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творів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монументального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живопису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неможливим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соціальним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замовленням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наперед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поставленими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чіткими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програмними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вимогами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майже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виключало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довільне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трактування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сюжетів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Основними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замовниками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стародавній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Русі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київські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князі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тільки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повноту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влади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й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величезні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матеріальні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ресурси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Але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офіційна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лінія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монументальному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живописі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Київської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Русі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перебувала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завжди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певним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впливом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народного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мистецтва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поглиблювався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освоєння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принесених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ззовні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форм,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сильніше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виступала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самобутні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місцеві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мотиви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65AB-8659-466A-9D84-73F595D32BF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911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65AB-8659-466A-9D84-73F595D32BF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444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65AB-8659-466A-9D84-73F595D32BF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955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81A6A7C-9E4A-4CDD-B2F0-85F1850C27C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B89E41-7E4C-4144-B00B-A6A4FB334862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A6A7C-9E4A-4CDD-B2F0-85F1850C27C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89E41-7E4C-4144-B00B-A6A4FB3348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A6A7C-9E4A-4CDD-B2F0-85F1850C27C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89E41-7E4C-4144-B00B-A6A4FB33486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1A6A7C-9E4A-4CDD-B2F0-85F1850C27C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B89E41-7E4C-4144-B00B-A6A4FB33486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A6A7C-9E4A-4CDD-B2F0-85F1850C27C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B89E41-7E4C-4144-B00B-A6A4FB33486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81A6A7C-9E4A-4CDD-B2F0-85F1850C27C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B89E41-7E4C-4144-B00B-A6A4FB33486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81A6A7C-9E4A-4CDD-B2F0-85F1850C27C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B89E41-7E4C-4144-B00B-A6A4FB33486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A6A7C-9E4A-4CDD-B2F0-85F1850C27C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B89E41-7E4C-4144-B00B-A6A4FB33486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A6A7C-9E4A-4CDD-B2F0-85F1850C27C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B89E41-7E4C-4144-B00B-A6A4FB33486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81A6A7C-9E4A-4CDD-B2F0-85F1850C27C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B89E41-7E4C-4144-B00B-A6A4FB33486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381A6A7C-9E4A-4CDD-B2F0-85F1850C27C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49B89E41-7E4C-4144-B00B-A6A4FB33486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81A6A7C-9E4A-4CDD-B2F0-85F1850C27C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49B89E41-7E4C-4144-B00B-A6A4FB33486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kievpromenad.com/wp-content/uploads/2013/03/sofijskij_sobor_mozai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/>
        </p:blipFill>
        <p:spPr bwMode="auto">
          <a:xfrm>
            <a:off x="-468560" y="0"/>
            <a:ext cx="100920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332656"/>
            <a:ext cx="8784976" cy="172819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uk-UA" sz="4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онументальний живопис Київської </a:t>
            </a:r>
            <a:r>
              <a:rPr lang="uk-UA" sz="4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усі </a:t>
            </a:r>
            <a:endParaRPr lang="ru-RU" sz="4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17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7841" y="116632"/>
            <a:ext cx="6984776" cy="1200329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ru-RU" i="1" dirty="0" err="1"/>
              <a:t>Історія</a:t>
            </a:r>
            <a:r>
              <a:rPr lang="ru-RU" i="1" dirty="0"/>
              <a:t> </a:t>
            </a:r>
            <a:r>
              <a:rPr lang="ru-RU" i="1" dirty="0" err="1"/>
              <a:t>художньої</a:t>
            </a:r>
            <a:r>
              <a:rPr lang="ru-RU" i="1" dirty="0"/>
              <a:t> </a:t>
            </a:r>
            <a:r>
              <a:rPr lang="ru-RU" i="1" dirty="0" err="1"/>
              <a:t>культури</a:t>
            </a:r>
            <a:r>
              <a:rPr lang="ru-RU" i="1" dirty="0"/>
              <a:t> </a:t>
            </a:r>
            <a:r>
              <a:rPr lang="ru-RU" i="1" dirty="0" err="1"/>
              <a:t>України</a:t>
            </a:r>
            <a:r>
              <a:rPr lang="ru-RU" i="1" dirty="0"/>
              <a:t> </a:t>
            </a:r>
            <a:r>
              <a:rPr lang="ru-RU" i="1" dirty="0" err="1"/>
              <a:t>неможлива</a:t>
            </a:r>
            <a:r>
              <a:rPr lang="ru-RU" i="1" dirty="0"/>
              <a:t> без </a:t>
            </a:r>
            <a:r>
              <a:rPr lang="ru-RU" i="1" dirty="0" err="1"/>
              <a:t>такої</a:t>
            </a:r>
            <a:r>
              <a:rPr lang="ru-RU" i="1" dirty="0"/>
              <a:t> </a:t>
            </a:r>
            <a:r>
              <a:rPr lang="ru-RU" i="1" dirty="0" err="1"/>
              <a:t>яскравої</a:t>
            </a:r>
            <a:r>
              <a:rPr lang="ru-RU" i="1" dirty="0"/>
              <a:t> </a:t>
            </a:r>
            <a:r>
              <a:rPr lang="ru-RU" i="1" dirty="0" err="1"/>
              <a:t>сторінки</a:t>
            </a:r>
            <a:r>
              <a:rPr lang="ru-RU" i="1" dirty="0"/>
              <a:t> як </a:t>
            </a:r>
            <a:r>
              <a:rPr lang="ru-RU" i="1" dirty="0" err="1"/>
              <a:t>доба</a:t>
            </a:r>
            <a:r>
              <a:rPr lang="ru-RU" i="1" dirty="0"/>
              <a:t> </a:t>
            </a:r>
            <a:r>
              <a:rPr lang="ru-RU" i="1" dirty="0" err="1"/>
              <a:t>Київської</a:t>
            </a:r>
            <a:r>
              <a:rPr lang="ru-RU" i="1" dirty="0"/>
              <a:t> </a:t>
            </a:r>
            <a:r>
              <a:rPr lang="ru-RU" i="1" dirty="0" err="1"/>
              <a:t>Русі</a:t>
            </a:r>
            <a:r>
              <a:rPr lang="ru-RU" i="1" dirty="0"/>
              <a:t>. Вона </a:t>
            </a:r>
            <a:r>
              <a:rPr lang="ru-RU" i="1" dirty="0" err="1"/>
              <a:t>має</a:t>
            </a:r>
            <a:r>
              <a:rPr lang="ru-RU" i="1" dirty="0"/>
              <a:t> </a:t>
            </a:r>
            <a:r>
              <a:rPr lang="ru-RU" i="1" dirty="0" err="1"/>
              <a:t>велике</a:t>
            </a:r>
            <a:r>
              <a:rPr lang="ru-RU" i="1" dirty="0"/>
              <a:t> </a:t>
            </a:r>
            <a:r>
              <a:rPr lang="ru-RU" i="1" dirty="0" err="1"/>
              <a:t>значення</a:t>
            </a:r>
            <a:r>
              <a:rPr lang="ru-RU" i="1" dirty="0"/>
              <a:t>, </a:t>
            </a:r>
            <a:r>
              <a:rPr lang="ru-RU" i="1" dirty="0" err="1"/>
              <a:t>адже</a:t>
            </a:r>
            <a:r>
              <a:rPr lang="ru-RU" i="1" dirty="0"/>
              <a:t> </a:t>
            </a:r>
            <a:r>
              <a:rPr lang="ru-RU" i="1" dirty="0" err="1"/>
              <a:t>впродовж</a:t>
            </a:r>
            <a:r>
              <a:rPr lang="ru-RU" i="1" dirty="0"/>
              <a:t> </a:t>
            </a:r>
            <a:r>
              <a:rPr lang="ru-RU" i="1" dirty="0" err="1"/>
              <a:t>існування</a:t>
            </a:r>
            <a:r>
              <a:rPr lang="ru-RU" i="1" dirty="0"/>
              <a:t> </a:t>
            </a:r>
            <a:r>
              <a:rPr lang="ru-RU" i="1" dirty="0" err="1"/>
              <a:t>цієї</a:t>
            </a:r>
            <a:r>
              <a:rPr lang="ru-RU" i="1" dirty="0"/>
              <a:t> </a:t>
            </a:r>
            <a:r>
              <a:rPr lang="ru-RU" i="1" dirty="0" err="1"/>
              <a:t>держави</a:t>
            </a:r>
            <a:r>
              <a:rPr lang="ru-RU" i="1" dirty="0"/>
              <a:t> </a:t>
            </a:r>
            <a:r>
              <a:rPr lang="ru-RU" i="1" dirty="0" err="1"/>
              <a:t>було</a:t>
            </a:r>
            <a:r>
              <a:rPr lang="ru-RU" i="1" dirty="0"/>
              <a:t> </a:t>
            </a:r>
            <a:r>
              <a:rPr lang="ru-RU" i="1" dirty="0" err="1"/>
              <a:t>закладено</a:t>
            </a:r>
            <a:r>
              <a:rPr lang="ru-RU" i="1" dirty="0"/>
              <a:t> основу </a:t>
            </a:r>
            <a:r>
              <a:rPr lang="ru-RU" i="1" dirty="0" err="1"/>
              <a:t>української</a:t>
            </a:r>
            <a:r>
              <a:rPr lang="ru-RU" i="1" dirty="0"/>
              <a:t> </a:t>
            </a:r>
            <a:r>
              <a:rPr lang="ru-RU" i="1" dirty="0" err="1"/>
              <a:t>культури</a:t>
            </a:r>
            <a:r>
              <a:rPr lang="ru-RU" i="1" dirty="0"/>
              <a:t>.</a:t>
            </a:r>
          </a:p>
        </p:txBody>
      </p:sp>
      <p:pic>
        <p:nvPicPr>
          <p:cNvPr id="2050" name="Picture 2" descr="http://konesh.ru/imgs/referat-na-temu--hudojnya-kuletura-kiyivsekoyi-rusi/9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" r="5970"/>
          <a:stretch/>
        </p:blipFill>
        <p:spPr bwMode="auto">
          <a:xfrm>
            <a:off x="0" y="1793776"/>
            <a:ext cx="8922328" cy="456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ayload.cargocollective.com/1/0/16565/931845/church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49" y="3501008"/>
            <a:ext cx="2304253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49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88641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/>
              <a:t>Наступний</a:t>
            </a:r>
            <a:r>
              <a:rPr lang="ru-RU" i="1" dirty="0"/>
              <a:t> </a:t>
            </a:r>
            <a:r>
              <a:rPr lang="ru-RU" i="1" dirty="0" err="1"/>
              <a:t>етап</a:t>
            </a:r>
            <a:r>
              <a:rPr lang="ru-RU" i="1" dirty="0"/>
              <a:t> зодчества </a:t>
            </a:r>
            <a:r>
              <a:rPr lang="ru-RU" i="1" dirty="0" err="1"/>
              <a:t>Київської</a:t>
            </a:r>
            <a:r>
              <a:rPr lang="ru-RU" i="1" dirty="0"/>
              <a:t> </a:t>
            </a:r>
            <a:r>
              <a:rPr lang="ru-RU" i="1" dirty="0" err="1"/>
              <a:t>Русі</a:t>
            </a:r>
            <a:r>
              <a:rPr lang="ru-RU" i="1" dirty="0"/>
              <a:t> </a:t>
            </a:r>
            <a:r>
              <a:rPr lang="ru-RU" i="1" dirty="0" err="1"/>
              <a:t>відзначений</a:t>
            </a:r>
            <a:r>
              <a:rPr lang="ru-RU" i="1" dirty="0"/>
              <a:t> другою половиною </a:t>
            </a:r>
            <a:r>
              <a:rPr lang="en-US" i="1" dirty="0"/>
              <a:t>X</a:t>
            </a:r>
            <a:r>
              <a:rPr lang="ru-RU" i="1" dirty="0"/>
              <a:t>і — </a:t>
            </a:r>
            <a:r>
              <a:rPr lang="ru-RU" i="1" dirty="0" err="1"/>
              <a:t>першою</a:t>
            </a:r>
            <a:r>
              <a:rPr lang="ru-RU" i="1" dirty="0"/>
              <a:t> половиною </a:t>
            </a:r>
            <a:r>
              <a:rPr lang="en-US" i="1" dirty="0"/>
              <a:t>X</a:t>
            </a:r>
            <a:r>
              <a:rPr lang="ru-RU" i="1" dirty="0" err="1"/>
              <a:t>іі</a:t>
            </a:r>
            <a:r>
              <a:rPr lang="ru-RU" i="1" dirty="0"/>
              <a:t> ст., коли </a:t>
            </a:r>
            <a:r>
              <a:rPr lang="ru-RU" i="1" dirty="0" err="1"/>
              <a:t>архітектура</a:t>
            </a:r>
            <a:r>
              <a:rPr lang="ru-RU" i="1" dirty="0"/>
              <a:t> </a:t>
            </a:r>
            <a:r>
              <a:rPr lang="ru-RU" i="1" dirty="0" err="1"/>
              <a:t>набуває</a:t>
            </a:r>
            <a:r>
              <a:rPr lang="ru-RU" i="1" dirty="0"/>
              <a:t> </a:t>
            </a:r>
            <a:r>
              <a:rPr lang="ru-RU" i="1" dirty="0" err="1"/>
              <a:t>більшої</a:t>
            </a:r>
            <a:r>
              <a:rPr lang="ru-RU" i="1" dirty="0"/>
              <a:t> </a:t>
            </a:r>
            <a:r>
              <a:rPr lang="ru-RU" i="1" dirty="0" err="1"/>
              <a:t>самобутності</a:t>
            </a:r>
            <a:r>
              <a:rPr lang="ru-RU" i="1" dirty="0"/>
              <a:t>. </a:t>
            </a:r>
            <a:r>
              <a:rPr lang="ru-RU" i="1" dirty="0" err="1"/>
              <a:t>Виділяються</a:t>
            </a:r>
            <a:r>
              <a:rPr lang="ru-RU" i="1" dirty="0"/>
              <a:t> </a:t>
            </a:r>
            <a:r>
              <a:rPr lang="ru-RU" i="1" dirty="0" err="1"/>
              <a:t>навіть</a:t>
            </a:r>
            <a:r>
              <a:rPr lang="ru-RU" i="1" dirty="0"/>
              <a:t> </a:t>
            </a:r>
            <a:r>
              <a:rPr lang="ru-RU" i="1" dirty="0" err="1"/>
              <a:t>окремі</a:t>
            </a:r>
            <a:r>
              <a:rPr lang="ru-RU" i="1" dirty="0"/>
              <a:t> </a:t>
            </a:r>
            <a:r>
              <a:rPr lang="ru-RU" i="1" dirty="0" err="1"/>
              <a:t>школи</a:t>
            </a:r>
            <a:r>
              <a:rPr lang="ru-RU" i="1" dirty="0"/>
              <a:t>: </a:t>
            </a:r>
            <a:r>
              <a:rPr lang="ru-RU" i="1" dirty="0" err="1"/>
              <a:t>київська</a:t>
            </a:r>
            <a:r>
              <a:rPr lang="ru-RU" i="1" dirty="0"/>
              <a:t>, </a:t>
            </a:r>
            <a:r>
              <a:rPr lang="ru-RU" i="1" dirty="0" err="1"/>
              <a:t>переяславська</a:t>
            </a:r>
            <a:r>
              <a:rPr lang="ru-RU" i="1" dirty="0"/>
              <a:t>, </a:t>
            </a:r>
            <a:r>
              <a:rPr lang="ru-RU" i="1" dirty="0" err="1"/>
              <a:t>галицька</a:t>
            </a:r>
            <a:r>
              <a:rPr lang="ru-RU" i="1" dirty="0"/>
              <a:t>. </a:t>
            </a:r>
            <a:r>
              <a:rPr lang="ru-RU" i="1" dirty="0" err="1"/>
              <a:t>зодчі</a:t>
            </a:r>
            <a:r>
              <a:rPr lang="ru-RU" i="1" dirty="0"/>
              <a:t> </a:t>
            </a:r>
            <a:r>
              <a:rPr lang="ru-RU" i="1" dirty="0" err="1"/>
              <a:t>перейшли</a:t>
            </a:r>
            <a:r>
              <a:rPr lang="ru-RU" i="1" dirty="0"/>
              <a:t> на </a:t>
            </a:r>
            <a:r>
              <a:rPr lang="ru-RU" i="1" dirty="0" err="1"/>
              <a:t>місцеві</a:t>
            </a:r>
            <a:r>
              <a:rPr lang="ru-RU" i="1" dirty="0"/>
              <a:t> </a:t>
            </a:r>
            <a:r>
              <a:rPr lang="ru-RU" i="1" dirty="0" err="1"/>
              <a:t>будівельні</a:t>
            </a:r>
            <a:r>
              <a:rPr lang="ru-RU" i="1" dirty="0"/>
              <a:t> </a:t>
            </a:r>
            <a:r>
              <a:rPr lang="ru-RU" i="1" dirty="0" err="1"/>
              <a:t>матеріали</a:t>
            </a:r>
            <a:r>
              <a:rPr lang="ru-RU" i="1" dirty="0"/>
              <a:t> й </a:t>
            </a:r>
            <a:r>
              <a:rPr lang="ru-RU" i="1" dirty="0" err="1"/>
              <a:t>розробили</a:t>
            </a:r>
            <a:r>
              <a:rPr lang="ru-RU" i="1" dirty="0"/>
              <a:t> </a:t>
            </a:r>
            <a:r>
              <a:rPr lang="ru-RU" i="1" dirty="0" err="1"/>
              <a:t>нові</a:t>
            </a:r>
            <a:r>
              <a:rPr lang="ru-RU" i="1" dirty="0"/>
              <a:t> </a:t>
            </a:r>
            <a:r>
              <a:rPr lang="ru-RU" i="1" dirty="0" err="1"/>
              <a:t>технологічні</a:t>
            </a:r>
            <a:r>
              <a:rPr lang="ru-RU" i="1" dirty="0"/>
              <a:t> </a:t>
            </a:r>
            <a:r>
              <a:rPr lang="ru-RU" i="1" dirty="0" err="1"/>
              <a:t>прийоми</a:t>
            </a:r>
            <a:r>
              <a:rPr lang="ru-RU" i="1" dirty="0"/>
              <a:t>, </a:t>
            </a:r>
            <a:r>
              <a:rPr lang="ru-RU" i="1" dirty="0" err="1"/>
              <a:t>відмінні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візантійських</a:t>
            </a:r>
            <a:r>
              <a:rPr lang="ru-RU" i="1" dirty="0"/>
              <a:t>. </a:t>
            </a:r>
            <a:r>
              <a:rPr lang="ru-RU" i="1" dirty="0" err="1"/>
              <a:t>Архітектурі</a:t>
            </a:r>
            <a:r>
              <a:rPr lang="ru-RU" i="1" dirty="0"/>
              <a:t> </a:t>
            </a:r>
            <a:r>
              <a:rPr lang="ru-RU" i="1" dirty="0" err="1"/>
              <a:t>цього</a:t>
            </a:r>
            <a:r>
              <a:rPr lang="ru-RU" i="1" dirty="0"/>
              <a:t> </a:t>
            </a:r>
            <a:r>
              <a:rPr lang="ru-RU" i="1" dirty="0" err="1"/>
              <a:t>періоду</a:t>
            </a:r>
            <a:r>
              <a:rPr lang="ru-RU" i="1" dirty="0"/>
              <a:t> </a:t>
            </a:r>
            <a:r>
              <a:rPr lang="ru-RU" i="1" dirty="0" err="1"/>
              <a:t>притаманні</a:t>
            </a:r>
            <a:r>
              <a:rPr lang="ru-RU" i="1" dirty="0"/>
              <a:t> й </a:t>
            </a:r>
            <a:r>
              <a:rPr lang="ru-RU" i="1" dirty="0" err="1"/>
              <a:t>риси</a:t>
            </a:r>
            <a:r>
              <a:rPr lang="ru-RU" i="1" dirty="0"/>
              <a:t> </a:t>
            </a:r>
            <a:r>
              <a:rPr lang="ru-RU" i="1" dirty="0" err="1"/>
              <a:t>романського</a:t>
            </a:r>
            <a:r>
              <a:rPr lang="ru-RU" i="1" dirty="0"/>
              <a:t> стилю,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проявляється</a:t>
            </a:r>
            <a:r>
              <a:rPr lang="ru-RU" i="1" dirty="0"/>
              <a:t> в </a:t>
            </a:r>
            <a:r>
              <a:rPr lang="ru-RU" i="1" dirty="0" err="1"/>
              <a:t>зовнішньому</a:t>
            </a:r>
            <a:r>
              <a:rPr lang="ru-RU" i="1" dirty="0"/>
              <a:t> </a:t>
            </a:r>
            <a:r>
              <a:rPr lang="ru-RU" i="1" dirty="0" err="1"/>
              <a:t>оформленні</a:t>
            </a:r>
            <a:r>
              <a:rPr lang="ru-RU" i="1" dirty="0"/>
              <a:t> </a:t>
            </a:r>
            <a:r>
              <a:rPr lang="ru-RU" i="1" dirty="0" err="1"/>
              <a:t>будівель</a:t>
            </a:r>
            <a:r>
              <a:rPr lang="ru-RU" i="1" dirty="0"/>
              <a:t>.</a:t>
            </a:r>
          </a:p>
          <a:p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5122" name="Picture 2" descr="http://konesh.ru/imgs/referat-na-temu--hudojnya-kuletura-kiyivsekoyi-rusi/9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r="1229" b="5055"/>
          <a:stretch/>
        </p:blipFill>
        <p:spPr bwMode="auto">
          <a:xfrm>
            <a:off x="611560" y="2564904"/>
            <a:ext cx="8050622" cy="3904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47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9275" y="-11329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err="1" smtClean="0"/>
              <a:t>І</a:t>
            </a:r>
            <a:r>
              <a:rPr lang="ru-RU" i="1" dirty="0" err="1" smtClean="0"/>
              <a:t>сторія</a:t>
            </a:r>
            <a:r>
              <a:rPr lang="ru-RU" i="1" dirty="0" smtClean="0"/>
              <a:t> </a:t>
            </a:r>
            <a:r>
              <a:rPr lang="ru-RU" i="1" dirty="0" err="1"/>
              <a:t>розвитку</a:t>
            </a:r>
            <a:r>
              <a:rPr lang="ru-RU" i="1" dirty="0"/>
              <a:t> </a:t>
            </a:r>
            <a:r>
              <a:rPr lang="ru-RU" i="1" dirty="0" err="1"/>
              <a:t>давньоруського</a:t>
            </a:r>
            <a:r>
              <a:rPr lang="ru-RU" i="1" dirty="0"/>
              <a:t> </a:t>
            </a:r>
            <a:r>
              <a:rPr lang="ru-RU" i="1" dirty="0" err="1"/>
              <a:t>архітектурного</a:t>
            </a:r>
            <a:r>
              <a:rPr lang="ru-RU" i="1" dirty="0"/>
              <a:t> </a:t>
            </a:r>
            <a:r>
              <a:rPr lang="ru-RU" i="1" dirty="0" err="1"/>
              <a:t>мистецтва</a:t>
            </a:r>
            <a:r>
              <a:rPr lang="ru-RU" i="1" dirty="0"/>
              <a:t> </a:t>
            </a:r>
            <a:r>
              <a:rPr lang="ru-RU" i="1" dirty="0" err="1"/>
              <a:t>бере</a:t>
            </a:r>
            <a:r>
              <a:rPr lang="ru-RU" i="1" dirty="0"/>
              <a:t> початок з </a:t>
            </a:r>
            <a:r>
              <a:rPr lang="ru-RU" i="1" dirty="0" err="1"/>
              <a:t>кінця</a:t>
            </a:r>
            <a:r>
              <a:rPr lang="ru-RU" i="1" dirty="0"/>
              <a:t> </a:t>
            </a:r>
            <a:r>
              <a:rPr lang="en-US" i="1" dirty="0"/>
              <a:t>X </a:t>
            </a:r>
            <a:r>
              <a:rPr lang="ru-RU" i="1" dirty="0"/>
              <a:t>ст. Уже </a:t>
            </a:r>
            <a:r>
              <a:rPr lang="ru-RU" i="1" dirty="0" err="1"/>
              <a:t>тоді</a:t>
            </a:r>
            <a:r>
              <a:rPr lang="ru-RU" i="1" dirty="0"/>
              <a:t> в </a:t>
            </a:r>
            <a:r>
              <a:rPr lang="ru-RU" i="1" dirty="0" err="1"/>
              <a:t>Київській</a:t>
            </a:r>
            <a:r>
              <a:rPr lang="ru-RU" i="1" dirty="0"/>
              <a:t> </a:t>
            </a:r>
            <a:r>
              <a:rPr lang="ru-RU" i="1" dirty="0" err="1"/>
              <a:t>Русі</a:t>
            </a:r>
            <a:r>
              <a:rPr lang="ru-RU" i="1" dirty="0"/>
              <a:t> </a:t>
            </a:r>
            <a:r>
              <a:rPr lang="ru-RU" i="1" dirty="0" err="1"/>
              <a:t>існували</a:t>
            </a:r>
            <a:r>
              <a:rPr lang="ru-RU" i="1" dirty="0"/>
              <a:t> </a:t>
            </a:r>
            <a:r>
              <a:rPr lang="ru-RU" i="1" dirty="0" err="1"/>
              <a:t>багаті</a:t>
            </a:r>
            <a:r>
              <a:rPr lang="ru-RU" i="1" dirty="0"/>
              <a:t> </a:t>
            </a:r>
            <a:r>
              <a:rPr lang="ru-RU" i="1" dirty="0" err="1"/>
              <a:t>традиції</a:t>
            </a:r>
            <a:r>
              <a:rPr lang="ru-RU" i="1" dirty="0"/>
              <a:t> </a:t>
            </a:r>
            <a:r>
              <a:rPr lang="ru-RU" i="1" dirty="0" err="1"/>
              <a:t>дерев’яного</a:t>
            </a:r>
            <a:r>
              <a:rPr lang="ru-RU" i="1" dirty="0"/>
              <a:t> зодчества,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пізніше</a:t>
            </a:r>
            <a:r>
              <a:rPr lang="ru-RU" i="1" dirty="0"/>
              <a:t> </a:t>
            </a:r>
            <a:r>
              <a:rPr lang="ru-RU" i="1" dirty="0" err="1"/>
              <a:t>позначилися</a:t>
            </a:r>
            <a:r>
              <a:rPr lang="ru-RU" i="1" dirty="0"/>
              <a:t> на </a:t>
            </a:r>
            <a:r>
              <a:rPr lang="ru-RU" i="1" dirty="0" err="1"/>
              <a:t>кам’яній</a:t>
            </a:r>
            <a:r>
              <a:rPr lang="ru-RU" i="1" dirty="0"/>
              <a:t> </a:t>
            </a:r>
            <a:r>
              <a:rPr lang="ru-RU" i="1" dirty="0" err="1"/>
              <a:t>архітектурі</a:t>
            </a:r>
            <a:r>
              <a:rPr lang="ru-RU" i="1" dirty="0"/>
              <a:t>, </a:t>
            </a:r>
            <a:r>
              <a:rPr lang="ru-RU" i="1" dirty="0" err="1"/>
              <a:t>зокрема</a:t>
            </a:r>
            <a:r>
              <a:rPr lang="ru-RU" i="1" dirty="0"/>
              <a:t> </a:t>
            </a:r>
            <a:r>
              <a:rPr lang="ru-RU" i="1" dirty="0" err="1"/>
              <a:t>храмових</a:t>
            </a:r>
            <a:r>
              <a:rPr lang="ru-RU" i="1" dirty="0"/>
              <a:t> </a:t>
            </a:r>
            <a:r>
              <a:rPr lang="ru-RU" i="1" dirty="0" err="1"/>
              <a:t>споруд</a:t>
            </a:r>
            <a:r>
              <a:rPr lang="ru-RU" i="1" dirty="0"/>
              <a:t>. і </a:t>
            </a:r>
            <a:r>
              <a:rPr lang="ru-RU" i="1" dirty="0" err="1"/>
              <a:t>хоча</a:t>
            </a:r>
            <a:r>
              <a:rPr lang="ru-RU" i="1" dirty="0"/>
              <a:t> </a:t>
            </a:r>
            <a:r>
              <a:rPr lang="ru-RU" i="1" dirty="0" err="1"/>
              <a:t>спочатку</a:t>
            </a:r>
            <a:r>
              <a:rPr lang="ru-RU" i="1" dirty="0"/>
              <a:t> </a:t>
            </a:r>
            <a:r>
              <a:rPr lang="ru-RU" i="1" dirty="0" err="1"/>
              <a:t>вплив</a:t>
            </a:r>
            <a:r>
              <a:rPr lang="ru-RU" i="1" dirty="0"/>
              <a:t> </a:t>
            </a:r>
            <a:r>
              <a:rPr lang="ru-RU" i="1" dirty="0" err="1"/>
              <a:t>візантійського</a:t>
            </a:r>
            <a:r>
              <a:rPr lang="ru-RU" i="1" dirty="0"/>
              <a:t> </a:t>
            </a:r>
            <a:r>
              <a:rPr lang="ru-RU" i="1" dirty="0" err="1"/>
              <a:t>мистецтва</a:t>
            </a:r>
            <a:r>
              <a:rPr lang="ru-RU" i="1" dirty="0"/>
              <a:t> </a:t>
            </a:r>
            <a:r>
              <a:rPr lang="ru-RU" i="1" dirty="0" err="1"/>
              <a:t>був</a:t>
            </a:r>
            <a:r>
              <a:rPr lang="ru-RU" i="1" dirty="0"/>
              <a:t> </a:t>
            </a:r>
            <a:r>
              <a:rPr lang="ru-RU" i="1" dirty="0" err="1"/>
              <a:t>дуже</a:t>
            </a:r>
            <a:r>
              <a:rPr lang="ru-RU" i="1" dirty="0"/>
              <a:t> </a:t>
            </a:r>
            <a:r>
              <a:rPr lang="ru-RU" i="1" dirty="0" err="1"/>
              <a:t>відчутний</a:t>
            </a:r>
            <a:r>
              <a:rPr lang="ru-RU" i="1" dirty="0"/>
              <a:t>, </a:t>
            </a:r>
            <a:r>
              <a:rPr lang="ru-RU" i="1" dirty="0" err="1"/>
              <a:t>згодом</a:t>
            </a:r>
            <a:r>
              <a:rPr lang="ru-RU" i="1" dirty="0"/>
              <a:t> у </a:t>
            </a:r>
            <a:r>
              <a:rPr lang="ru-RU" i="1" dirty="0" err="1"/>
              <a:t>давньоруській</a:t>
            </a:r>
            <a:r>
              <a:rPr lang="ru-RU" i="1" dirty="0"/>
              <a:t> </a:t>
            </a:r>
            <a:r>
              <a:rPr lang="ru-RU" i="1" dirty="0" err="1"/>
              <a:t>архітектурі</a:t>
            </a:r>
            <a:r>
              <a:rPr lang="ru-RU" i="1" dirty="0"/>
              <a:t> </a:t>
            </a:r>
            <a:r>
              <a:rPr lang="ru-RU" i="1" dirty="0" err="1"/>
              <a:t>проявився</a:t>
            </a:r>
            <a:r>
              <a:rPr lang="ru-RU" i="1" dirty="0"/>
              <a:t> </a:t>
            </a:r>
            <a:r>
              <a:rPr lang="ru-RU" i="1" dirty="0" err="1"/>
              <a:t>власний</a:t>
            </a:r>
            <a:r>
              <a:rPr lang="ru-RU" i="1" dirty="0"/>
              <a:t> стиль. </a:t>
            </a:r>
          </a:p>
        </p:txBody>
      </p:sp>
      <p:pic>
        <p:nvPicPr>
          <p:cNvPr id="3076" name="Picture 4" descr="http://konesh.ru/imgs/referat-na-temu--hudojnya-kuletura-kiyivsekoyi-rusi/9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t="4636" r="1789"/>
          <a:stretch/>
        </p:blipFill>
        <p:spPr bwMode="auto">
          <a:xfrm>
            <a:off x="-9275" y="1419540"/>
            <a:ext cx="5508104" cy="2948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92080" y="4509119"/>
            <a:ext cx="30747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err="1"/>
              <a:t>Зразками</a:t>
            </a:r>
            <a:r>
              <a:rPr lang="ru-RU" sz="1400" i="1" dirty="0"/>
              <a:t> </a:t>
            </a:r>
            <a:r>
              <a:rPr lang="ru-RU" sz="1400" i="1" dirty="0" err="1"/>
              <a:t>архітектури</a:t>
            </a:r>
            <a:r>
              <a:rPr lang="ru-RU" sz="1400" i="1" dirty="0"/>
              <a:t>, в </a:t>
            </a:r>
            <a:r>
              <a:rPr lang="ru-RU" sz="1400" i="1" dirty="0" err="1"/>
              <a:t>якій</a:t>
            </a:r>
            <a:r>
              <a:rPr lang="ru-RU" sz="1400" i="1" dirty="0"/>
              <a:t> </a:t>
            </a:r>
            <a:r>
              <a:rPr lang="ru-RU" sz="1400" i="1" dirty="0" err="1"/>
              <a:t>найбільше</a:t>
            </a:r>
            <a:r>
              <a:rPr lang="ru-RU" sz="1400" i="1" dirty="0"/>
              <a:t> </a:t>
            </a:r>
            <a:r>
              <a:rPr lang="ru-RU" sz="1400" i="1" dirty="0" err="1"/>
              <a:t>простежується</a:t>
            </a:r>
            <a:r>
              <a:rPr lang="ru-RU" sz="1400" i="1" dirty="0"/>
              <a:t> </a:t>
            </a:r>
            <a:r>
              <a:rPr lang="ru-RU" sz="1400" i="1" dirty="0" err="1"/>
              <a:t>візантійський</a:t>
            </a:r>
            <a:r>
              <a:rPr lang="ru-RU" sz="1400" i="1" dirty="0"/>
              <a:t> </a:t>
            </a:r>
            <a:r>
              <a:rPr lang="ru-RU" sz="1400" i="1" dirty="0" err="1"/>
              <a:t>вплив</a:t>
            </a:r>
            <a:r>
              <a:rPr lang="ru-RU" sz="1400" i="1" dirty="0"/>
              <a:t>, </a:t>
            </a:r>
            <a:r>
              <a:rPr lang="ru-RU" sz="1400" i="1" dirty="0" err="1"/>
              <a:t>були</a:t>
            </a:r>
            <a:r>
              <a:rPr lang="ru-RU" sz="1400" i="1" dirty="0"/>
              <a:t> </a:t>
            </a:r>
            <a:r>
              <a:rPr lang="ru-RU" sz="1400" i="1" dirty="0" err="1"/>
              <a:t>Десятинна</a:t>
            </a:r>
            <a:r>
              <a:rPr lang="ru-RU" sz="1400" i="1" dirty="0"/>
              <a:t> </a:t>
            </a:r>
            <a:r>
              <a:rPr lang="ru-RU" sz="1400" i="1" dirty="0" err="1"/>
              <a:t>церква</a:t>
            </a:r>
            <a:r>
              <a:rPr lang="ru-RU" sz="1400" i="1" dirty="0"/>
              <a:t> в </a:t>
            </a:r>
            <a:r>
              <a:rPr lang="ru-RU" sz="1400" i="1" dirty="0" err="1"/>
              <a:t>Києві</a:t>
            </a:r>
            <a:r>
              <a:rPr lang="ru-RU" sz="1400" i="1" dirty="0"/>
              <a:t> і </a:t>
            </a:r>
            <a:r>
              <a:rPr lang="ru-RU" sz="1400" i="1" dirty="0" err="1"/>
              <a:t>Спасо-Преображенський</a:t>
            </a:r>
            <a:r>
              <a:rPr lang="ru-RU" sz="1400" i="1" dirty="0"/>
              <a:t> собор у </a:t>
            </a:r>
            <a:r>
              <a:rPr lang="ru-RU" sz="1400" i="1" dirty="0" err="1"/>
              <a:t>чернігові</a:t>
            </a:r>
            <a:r>
              <a:rPr lang="ru-RU" sz="1400" i="1" dirty="0"/>
              <a:t>. </a:t>
            </a:r>
          </a:p>
        </p:txBody>
      </p:sp>
      <p:pic>
        <p:nvPicPr>
          <p:cNvPr id="3080" name="Picture 8" descr="http://konesh.ru/imgs/referat-na-temu--hudojnya-kuletura-kiyivsekoyi-rusi/9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4079" r="1323"/>
          <a:stretch/>
        </p:blipFill>
        <p:spPr bwMode="auto">
          <a:xfrm>
            <a:off x="391981" y="3994607"/>
            <a:ext cx="4705592" cy="2737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80112" y="1099561"/>
            <a:ext cx="3238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Тож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висновок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майстри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 не </a:t>
            </a:r>
            <a:r>
              <a:rPr lang="ru-RU" dirty="0" err="1"/>
              <a:t>копіювали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</a:t>
            </a:r>
            <a:r>
              <a:rPr lang="ru-RU" dirty="0" err="1"/>
              <a:t>Візантії</a:t>
            </a:r>
            <a:r>
              <a:rPr lang="ru-RU" dirty="0"/>
              <a:t>, а </a:t>
            </a:r>
            <a:r>
              <a:rPr lang="ru-RU" dirty="0" err="1"/>
              <a:t>створювали</a:t>
            </a:r>
            <a:r>
              <a:rPr lang="ru-RU" dirty="0"/>
              <a:t>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свою </a:t>
            </a:r>
            <a:r>
              <a:rPr lang="ru-RU" dirty="0" err="1"/>
              <a:t>оригінальну</a:t>
            </a:r>
            <a:r>
              <a:rPr lang="ru-RU" dirty="0"/>
              <a:t> </a:t>
            </a:r>
            <a:r>
              <a:rPr lang="ru-RU" dirty="0" err="1"/>
              <a:t>художню</a:t>
            </a:r>
            <a:r>
              <a:rPr lang="ru-RU" dirty="0"/>
              <a:t> </a:t>
            </a:r>
            <a:r>
              <a:rPr lang="ru-RU" dirty="0" err="1"/>
              <a:t>мову</a:t>
            </a:r>
            <a:r>
              <a:rPr lang="ru-RU" dirty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83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064" y="0"/>
            <a:ext cx="896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мистецтві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,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чільних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</a:t>
            </a:r>
            <a:r>
              <a:rPr lang="ru-RU" dirty="0" err="1"/>
              <a:t>поряд</a:t>
            </a:r>
            <a:r>
              <a:rPr lang="ru-RU" dirty="0"/>
              <a:t> з </a:t>
            </a:r>
            <a:r>
              <a:rPr lang="ru-RU" dirty="0" err="1"/>
              <a:t>архітектурою</a:t>
            </a:r>
            <a:r>
              <a:rPr lang="ru-RU" dirty="0"/>
              <a:t>, </a:t>
            </a:r>
            <a:r>
              <a:rPr lang="ru-RU" dirty="0" err="1"/>
              <a:t>посідав</a:t>
            </a:r>
            <a:r>
              <a:rPr lang="ru-RU" dirty="0"/>
              <a:t> </a:t>
            </a:r>
            <a:r>
              <a:rPr lang="ru-RU" u="sng" dirty="0"/>
              <a:t>монументально-</a:t>
            </a:r>
            <a:r>
              <a:rPr lang="ru-RU" u="sng" dirty="0" err="1"/>
              <a:t>декоративний</a:t>
            </a:r>
            <a:r>
              <a:rPr lang="ru-RU" u="sng" dirty="0"/>
              <a:t> </a:t>
            </a:r>
            <a:r>
              <a:rPr lang="ru-RU" u="sng" dirty="0" err="1"/>
              <a:t>живопис</a:t>
            </a:r>
            <a:r>
              <a:rPr lang="ru-RU" dirty="0"/>
              <a:t>. 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допомогою</a:t>
            </a:r>
            <a:r>
              <a:rPr lang="ru-RU" dirty="0"/>
              <a:t> передавались </a:t>
            </a:r>
            <a:r>
              <a:rPr lang="ru-RU" dirty="0" err="1"/>
              <a:t>пануючі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того часу і </a:t>
            </a:r>
            <a:r>
              <a:rPr lang="ru-RU" dirty="0" err="1"/>
              <a:t>стверджувались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морально-</a:t>
            </a:r>
            <a:r>
              <a:rPr lang="ru-RU" dirty="0" err="1"/>
              <a:t>естетичні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. </a:t>
            </a:r>
            <a:r>
              <a:rPr lang="ru-RU" dirty="0" err="1"/>
              <a:t>Художні</a:t>
            </a:r>
            <a:r>
              <a:rPr lang="ru-RU" dirty="0"/>
              <a:t> </a:t>
            </a:r>
            <a:r>
              <a:rPr lang="ru-RU" dirty="0" err="1"/>
              <a:t>образи</a:t>
            </a:r>
            <a:r>
              <a:rPr lang="ru-RU" dirty="0"/>
              <a:t> в </a:t>
            </a:r>
            <a:r>
              <a:rPr lang="ru-RU" dirty="0" err="1"/>
              <a:t>нероздільній</a:t>
            </a:r>
            <a:r>
              <a:rPr lang="ru-RU" dirty="0"/>
              <a:t> </a:t>
            </a:r>
            <a:r>
              <a:rPr lang="ru-RU" dirty="0" err="1"/>
              <a:t>єдності</a:t>
            </a:r>
            <a:r>
              <a:rPr lang="ru-RU" dirty="0"/>
              <a:t> з </a:t>
            </a:r>
            <a:r>
              <a:rPr lang="ru-RU" dirty="0" err="1"/>
              <a:t>архітектурними</a:t>
            </a:r>
            <a:r>
              <a:rPr lang="ru-RU" dirty="0"/>
              <a:t> формами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величезну</a:t>
            </a:r>
            <a:r>
              <a:rPr lang="ru-RU" dirty="0"/>
              <a:t> силу </a:t>
            </a:r>
            <a:r>
              <a:rPr lang="ru-RU" dirty="0" err="1"/>
              <a:t>емоційного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людей і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дійовою</a:t>
            </a:r>
            <a:r>
              <a:rPr lang="ru-RU" dirty="0"/>
              <a:t> </a:t>
            </a:r>
            <a:r>
              <a:rPr lang="ru-RU" dirty="0" err="1"/>
              <a:t>ідеологічною</a:t>
            </a:r>
            <a:r>
              <a:rPr lang="ru-RU" dirty="0"/>
              <a:t> </a:t>
            </a:r>
            <a:r>
              <a:rPr lang="ru-RU" dirty="0" err="1"/>
              <a:t>зброєю</a:t>
            </a:r>
            <a:r>
              <a:rPr lang="ru-RU" dirty="0"/>
              <a:t> в руках </a:t>
            </a:r>
            <a:r>
              <a:rPr lang="ru-RU" dirty="0" err="1"/>
              <a:t>панівного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endParaRPr lang="ru-RU" dirty="0"/>
          </a:p>
        </p:txBody>
      </p:sp>
      <p:pic>
        <p:nvPicPr>
          <p:cNvPr id="6146" name="Picture 2" descr="http://konesh.ru/imgs/referat-na-temu--hudojnya-kuletura-kiyivsekoyi-rusi/9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t="3455" r="1400" b="2400"/>
          <a:stretch/>
        </p:blipFill>
        <p:spPr bwMode="auto">
          <a:xfrm>
            <a:off x="189031" y="1741126"/>
            <a:ext cx="8652553" cy="410607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23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726" y="188640"/>
            <a:ext cx="21602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/>
              <a:t>Давньоруський</a:t>
            </a:r>
            <a:r>
              <a:rPr lang="ru-RU" i="1" dirty="0"/>
              <a:t> </a:t>
            </a:r>
            <a:r>
              <a:rPr lang="ru-RU" b="1" i="1" dirty="0" err="1"/>
              <a:t>мозаїчний</a:t>
            </a:r>
            <a:r>
              <a:rPr lang="ru-RU" b="1" i="1" dirty="0"/>
              <a:t> </a:t>
            </a:r>
            <a:r>
              <a:rPr lang="ru-RU" b="1" i="1" dirty="0" err="1"/>
              <a:t>живопис</a:t>
            </a:r>
            <a:r>
              <a:rPr lang="ru-RU" b="1" i="1" dirty="0"/>
              <a:t> </a:t>
            </a:r>
            <a:r>
              <a:rPr lang="en-US" i="1" dirty="0"/>
              <a:t>X— X</a:t>
            </a:r>
            <a:r>
              <a:rPr lang="ru-RU" i="1" dirty="0" err="1"/>
              <a:t>іі</a:t>
            </a:r>
            <a:r>
              <a:rPr lang="ru-RU" i="1" dirty="0"/>
              <a:t> ст. </a:t>
            </a:r>
            <a:r>
              <a:rPr lang="ru-RU" i="1" dirty="0" err="1"/>
              <a:t>може</a:t>
            </a:r>
            <a:r>
              <a:rPr lang="ru-RU" i="1" dirty="0"/>
              <a:t> бути </a:t>
            </a:r>
            <a:r>
              <a:rPr lang="ru-RU" i="1" dirty="0" err="1"/>
              <a:t>поділений</a:t>
            </a:r>
            <a:r>
              <a:rPr lang="ru-RU" i="1" dirty="0"/>
              <a:t> на два </a:t>
            </a:r>
            <a:r>
              <a:rPr lang="ru-RU" i="1" dirty="0" err="1"/>
              <a:t>види</a:t>
            </a:r>
            <a:r>
              <a:rPr lang="ru-RU" i="1" dirty="0"/>
              <a:t>: </a:t>
            </a:r>
            <a:r>
              <a:rPr lang="ru-RU" i="1" dirty="0" err="1"/>
              <a:t>високохудожні</a:t>
            </a:r>
            <a:r>
              <a:rPr lang="ru-RU" i="1" dirty="0"/>
              <a:t> </a:t>
            </a:r>
            <a:r>
              <a:rPr lang="ru-RU" i="1" dirty="0" err="1"/>
              <a:t>мозаїки</a:t>
            </a:r>
            <a:r>
              <a:rPr lang="ru-RU" i="1" dirty="0"/>
              <a:t> </a:t>
            </a:r>
            <a:r>
              <a:rPr lang="ru-RU" i="1" dirty="0" err="1"/>
              <a:t>підлоги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фрагментарно </a:t>
            </a:r>
            <a:r>
              <a:rPr lang="ru-RU" i="1" dirty="0" err="1"/>
              <a:t>збереглися</a:t>
            </a:r>
            <a:r>
              <a:rPr lang="ru-RU" i="1" dirty="0"/>
              <a:t> до </a:t>
            </a:r>
            <a:r>
              <a:rPr lang="ru-RU" i="1" dirty="0" err="1"/>
              <a:t>нашого</a:t>
            </a:r>
            <a:r>
              <a:rPr lang="ru-RU" i="1" dirty="0"/>
              <a:t> часу в </a:t>
            </a:r>
            <a:r>
              <a:rPr lang="ru-RU" i="1" dirty="0" err="1"/>
              <a:t>деяких</a:t>
            </a:r>
            <a:r>
              <a:rPr lang="ru-RU" i="1" dirty="0"/>
              <a:t> храмах </a:t>
            </a:r>
            <a:r>
              <a:rPr lang="ru-RU" i="1" dirty="0" err="1"/>
              <a:t>епохи</a:t>
            </a:r>
            <a:r>
              <a:rPr lang="ru-RU" i="1" dirty="0"/>
              <a:t> </a:t>
            </a:r>
            <a:r>
              <a:rPr lang="ru-RU" i="1" dirty="0" err="1"/>
              <a:t>Київської</a:t>
            </a:r>
            <a:r>
              <a:rPr lang="ru-RU" i="1" dirty="0"/>
              <a:t> </a:t>
            </a:r>
            <a:r>
              <a:rPr lang="ru-RU" i="1" dirty="0" err="1"/>
              <a:t>Русі</a:t>
            </a:r>
            <a:r>
              <a:rPr lang="ru-RU" i="1" dirty="0"/>
              <a:t>,</a:t>
            </a:r>
          </a:p>
        </p:txBody>
      </p:sp>
      <p:pic>
        <p:nvPicPr>
          <p:cNvPr id="7170" name="Picture 2" descr="http://konesh.ru/imgs/referat-na-temu--hudojnya-kuletura-kiyivsekoyi-rusi/9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" b="48900"/>
          <a:stretch/>
        </p:blipFill>
        <p:spPr bwMode="auto">
          <a:xfrm>
            <a:off x="6588224" y="1232532"/>
            <a:ext cx="2464725" cy="539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konesh.ru/imgs/referat-na-temu--hudojnya-kuletura-kiyivsekoyi-rusi/9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54391" b="1"/>
          <a:stretch/>
        </p:blipFill>
        <p:spPr bwMode="auto">
          <a:xfrm>
            <a:off x="1959908" y="1220312"/>
            <a:ext cx="2473959" cy="5232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9992" y="162916"/>
            <a:ext cx="2088232" cy="4351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і </a:t>
            </a:r>
            <a:r>
              <a:rPr lang="ru-RU" i="1" dirty="0" err="1"/>
              <a:t>мозаїчний</a:t>
            </a:r>
            <a:r>
              <a:rPr lang="ru-RU" i="1" dirty="0"/>
              <a:t> </a:t>
            </a:r>
            <a:r>
              <a:rPr lang="ru-RU" i="1" dirty="0" err="1"/>
              <a:t>настінний</a:t>
            </a:r>
            <a:r>
              <a:rPr lang="ru-RU" i="1" dirty="0"/>
              <a:t> </a:t>
            </a:r>
            <a:r>
              <a:rPr lang="ru-RU" i="1" dirty="0" err="1"/>
              <a:t>живопис</a:t>
            </a:r>
            <a:r>
              <a:rPr lang="ru-RU" i="1" dirty="0"/>
              <a:t>, </a:t>
            </a:r>
            <a:r>
              <a:rPr lang="ru-RU" i="1" dirty="0" err="1"/>
              <a:t>яким</a:t>
            </a:r>
            <a:r>
              <a:rPr lang="ru-RU" i="1" dirty="0"/>
              <a:t> </a:t>
            </a:r>
            <a:r>
              <a:rPr lang="ru-RU" i="1" dirty="0" err="1"/>
              <a:t>оздоблювали</a:t>
            </a:r>
            <a:r>
              <a:rPr lang="ru-RU" i="1" dirty="0"/>
              <a:t> </a:t>
            </a:r>
            <a:r>
              <a:rPr lang="ru-RU" i="1" dirty="0" err="1"/>
              <a:t>найважливішу</a:t>
            </a:r>
            <a:r>
              <a:rPr lang="ru-RU" i="1" dirty="0"/>
              <a:t> в </a:t>
            </a:r>
            <a:r>
              <a:rPr lang="ru-RU" i="1" dirty="0" err="1"/>
              <a:t>символічному</a:t>
            </a:r>
            <a:r>
              <a:rPr lang="ru-RU" i="1" dirty="0"/>
              <a:t> </a:t>
            </a:r>
            <a:r>
              <a:rPr lang="ru-RU" i="1" dirty="0" err="1"/>
              <a:t>сенсі</a:t>
            </a:r>
            <a:r>
              <a:rPr lang="ru-RU" i="1" dirty="0"/>
              <a:t> й </a:t>
            </a:r>
            <a:r>
              <a:rPr lang="ru-RU" i="1" dirty="0" err="1"/>
              <a:t>найбільш</a:t>
            </a:r>
            <a:r>
              <a:rPr lang="ru-RU" i="1" dirty="0"/>
              <a:t> </a:t>
            </a:r>
            <a:r>
              <a:rPr lang="ru-RU" i="1" dirty="0" err="1"/>
              <a:t>освітлену</a:t>
            </a:r>
            <a:r>
              <a:rPr lang="ru-RU" i="1" dirty="0"/>
              <a:t> </a:t>
            </a:r>
            <a:r>
              <a:rPr lang="ru-RU" i="1" dirty="0" err="1"/>
              <a:t>частину</a:t>
            </a:r>
            <a:r>
              <a:rPr lang="ru-RU" i="1" dirty="0"/>
              <a:t> </a:t>
            </a:r>
            <a:r>
              <a:rPr lang="ru-RU" i="1" dirty="0" err="1"/>
              <a:t>давньоруських</a:t>
            </a:r>
            <a:r>
              <a:rPr lang="ru-RU" i="1" dirty="0"/>
              <a:t> </a:t>
            </a:r>
            <a:r>
              <a:rPr lang="ru-RU" i="1" dirty="0" err="1"/>
              <a:t>храмів</a:t>
            </a:r>
            <a:r>
              <a:rPr lang="ru-RU" i="1" dirty="0"/>
              <a:t> — </a:t>
            </a:r>
            <a:r>
              <a:rPr lang="ru-RU" i="1" dirty="0" err="1"/>
              <a:t>центральний</a:t>
            </a:r>
            <a:r>
              <a:rPr lang="ru-RU" i="1" dirty="0"/>
              <a:t> купол, </a:t>
            </a:r>
            <a:r>
              <a:rPr lang="ru-RU" i="1" dirty="0" err="1"/>
              <a:t>підкупольний</a:t>
            </a:r>
            <a:r>
              <a:rPr lang="ru-RU" i="1" dirty="0"/>
              <a:t> </a:t>
            </a:r>
            <a:r>
              <a:rPr lang="ru-RU" i="1" dirty="0" err="1"/>
              <a:t>простір</a:t>
            </a:r>
            <a:r>
              <a:rPr lang="ru-RU" i="1" dirty="0"/>
              <a:t> і </a:t>
            </a:r>
            <a:r>
              <a:rPr lang="ru-RU" i="1" dirty="0" err="1"/>
              <a:t>вівтар</a:t>
            </a:r>
            <a:r>
              <a:rPr lang="ru-RU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93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7857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/>
              <a:t>Оскільки</a:t>
            </a:r>
            <a:r>
              <a:rPr lang="ru-RU" i="1" dirty="0"/>
              <a:t> </a:t>
            </a:r>
            <a:r>
              <a:rPr lang="ru-RU" i="1" dirty="0" err="1"/>
              <a:t>мозаїка</a:t>
            </a:r>
            <a:r>
              <a:rPr lang="ru-RU" i="1" dirty="0"/>
              <a:t> </a:t>
            </a:r>
            <a:r>
              <a:rPr lang="ru-RU" i="1" dirty="0" err="1"/>
              <a:t>належить</a:t>
            </a:r>
            <a:r>
              <a:rPr lang="ru-RU" i="1" dirty="0"/>
              <a:t> до </a:t>
            </a:r>
            <a:r>
              <a:rPr lang="ru-RU" i="1" dirty="0" err="1"/>
              <a:t>складних</a:t>
            </a:r>
            <a:r>
              <a:rPr lang="ru-RU" i="1" dirty="0"/>
              <a:t> і </a:t>
            </a:r>
            <a:r>
              <a:rPr lang="ru-RU" i="1" dirty="0" err="1"/>
              <a:t>дорогоцінних</a:t>
            </a:r>
            <a:r>
              <a:rPr lang="ru-RU" i="1" dirty="0"/>
              <a:t> </a:t>
            </a:r>
            <a:r>
              <a:rPr lang="ru-RU" i="1" dirty="0" err="1"/>
              <a:t>технік</a:t>
            </a:r>
            <a:r>
              <a:rPr lang="ru-RU" i="1" dirty="0"/>
              <a:t> монументального </a:t>
            </a:r>
            <a:r>
              <a:rPr lang="ru-RU" i="1" dirty="0" err="1"/>
              <a:t>живопису</a:t>
            </a:r>
            <a:r>
              <a:rPr lang="ru-RU" i="1" dirty="0"/>
              <a:t>, </a:t>
            </a:r>
            <a:r>
              <a:rPr lang="ru-RU" i="1" dirty="0" err="1"/>
              <a:t>великої</a:t>
            </a:r>
            <a:r>
              <a:rPr lang="ru-RU" i="1" dirty="0"/>
              <a:t> </a:t>
            </a:r>
            <a:r>
              <a:rPr lang="ru-RU" i="1" dirty="0" err="1"/>
              <a:t>популярності</a:t>
            </a:r>
            <a:r>
              <a:rPr lang="ru-RU" i="1" dirty="0"/>
              <a:t> в </a:t>
            </a:r>
            <a:r>
              <a:rPr lang="ru-RU" i="1" dirty="0" err="1"/>
              <a:t>Київської</a:t>
            </a:r>
            <a:r>
              <a:rPr lang="ru-RU" i="1" dirty="0"/>
              <a:t> </a:t>
            </a:r>
            <a:r>
              <a:rPr lang="ru-RU" i="1" dirty="0" err="1"/>
              <a:t>Русі</a:t>
            </a:r>
            <a:r>
              <a:rPr lang="ru-RU" i="1" dirty="0"/>
              <a:t> </a:t>
            </a:r>
            <a:r>
              <a:rPr lang="ru-RU" i="1" dirty="0" err="1"/>
              <a:t>набула</a:t>
            </a:r>
            <a:r>
              <a:rPr lang="ru-RU" i="1" dirty="0"/>
              <a:t> фреска. </a:t>
            </a:r>
            <a:r>
              <a:rPr lang="ru-RU" i="1" dirty="0" err="1"/>
              <a:t>завдяки</a:t>
            </a:r>
            <a:r>
              <a:rPr lang="ru-RU" i="1" dirty="0"/>
              <a:t> </a:t>
            </a:r>
            <a:r>
              <a:rPr lang="ru-RU" i="1" dirty="0" err="1"/>
              <a:t>чудовим</a:t>
            </a:r>
            <a:r>
              <a:rPr lang="ru-RU" i="1" dirty="0"/>
              <a:t> </a:t>
            </a:r>
            <a:r>
              <a:rPr lang="ru-RU" i="1" dirty="0" err="1"/>
              <a:t>властивостям</a:t>
            </a:r>
            <a:r>
              <a:rPr lang="ru-RU" i="1" dirty="0"/>
              <a:t> </a:t>
            </a:r>
            <a:r>
              <a:rPr lang="ru-RU" i="1" dirty="0" err="1"/>
              <a:t>цієї</a:t>
            </a:r>
            <a:r>
              <a:rPr lang="ru-RU" i="1" dirty="0"/>
              <a:t> </a:t>
            </a:r>
            <a:r>
              <a:rPr lang="ru-RU" i="1" dirty="0" err="1"/>
              <a:t>техніки</a:t>
            </a:r>
            <a:r>
              <a:rPr lang="ru-RU" i="1" dirty="0"/>
              <a:t>, а </a:t>
            </a:r>
            <a:r>
              <a:rPr lang="ru-RU" i="1" dirty="0" err="1"/>
              <a:t>також</a:t>
            </a:r>
            <a:r>
              <a:rPr lang="ru-RU" i="1" dirty="0"/>
              <a:t> </a:t>
            </a:r>
            <a:r>
              <a:rPr lang="ru-RU" i="1" dirty="0" err="1"/>
              <a:t>майстерності</a:t>
            </a:r>
            <a:r>
              <a:rPr lang="ru-RU" i="1" dirty="0"/>
              <a:t> </a:t>
            </a:r>
            <a:r>
              <a:rPr lang="ru-RU" i="1" dirty="0" err="1"/>
              <a:t>живописців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досконально </a:t>
            </a:r>
            <a:r>
              <a:rPr lang="ru-RU" i="1" dirty="0" err="1"/>
              <a:t>зналися</a:t>
            </a:r>
            <a:r>
              <a:rPr lang="ru-RU" i="1" dirty="0"/>
              <a:t> на </a:t>
            </a:r>
            <a:r>
              <a:rPr lang="ru-RU" i="1" dirty="0" err="1"/>
              <a:t>ній</a:t>
            </a:r>
            <a:r>
              <a:rPr lang="ru-RU" i="1" dirty="0"/>
              <a:t>, </a:t>
            </a:r>
            <a:r>
              <a:rPr lang="ru-RU" i="1" dirty="0" err="1"/>
              <a:t>деякі</a:t>
            </a:r>
            <a:r>
              <a:rPr lang="ru-RU" i="1" dirty="0"/>
              <a:t> </a:t>
            </a:r>
            <a:r>
              <a:rPr lang="ru-RU" i="1" dirty="0" err="1"/>
              <a:t>фрескові</a:t>
            </a:r>
            <a:r>
              <a:rPr lang="ru-RU" i="1" dirty="0"/>
              <a:t> </a:t>
            </a:r>
            <a:r>
              <a:rPr lang="ru-RU" i="1" dirty="0" err="1"/>
              <a:t>ансамблі</a:t>
            </a:r>
            <a:r>
              <a:rPr lang="ru-RU" i="1" dirty="0"/>
              <a:t>, </a:t>
            </a:r>
            <a:r>
              <a:rPr lang="ru-RU" i="1" dirty="0" err="1"/>
              <a:t>створені</a:t>
            </a:r>
            <a:r>
              <a:rPr lang="ru-RU" i="1" dirty="0"/>
              <a:t> за </a:t>
            </a:r>
            <a:r>
              <a:rPr lang="ru-RU" i="1" dirty="0" err="1"/>
              <a:t>часів</a:t>
            </a:r>
            <a:r>
              <a:rPr lang="ru-RU" i="1" dirty="0"/>
              <a:t> </a:t>
            </a:r>
            <a:r>
              <a:rPr lang="ru-RU" i="1" dirty="0" err="1"/>
              <a:t>Київської</a:t>
            </a:r>
            <a:r>
              <a:rPr lang="ru-RU" i="1" dirty="0"/>
              <a:t> </a:t>
            </a:r>
            <a:r>
              <a:rPr lang="ru-RU" i="1" dirty="0" err="1"/>
              <a:t>Русі</a:t>
            </a:r>
            <a:r>
              <a:rPr lang="ru-RU" i="1" dirty="0"/>
              <a:t>, </a:t>
            </a:r>
            <a:r>
              <a:rPr lang="ru-RU" i="1" dirty="0" err="1"/>
              <a:t>збереглися</a:t>
            </a:r>
            <a:r>
              <a:rPr lang="ru-RU" i="1" dirty="0"/>
              <a:t> до наших </a:t>
            </a:r>
            <a:r>
              <a:rPr lang="ru-RU" i="1" dirty="0" err="1"/>
              <a:t>часів</a:t>
            </a:r>
            <a:r>
              <a:rPr lang="ru-RU" i="1" dirty="0"/>
              <a:t>. </a:t>
            </a:r>
            <a:r>
              <a:rPr lang="ru-RU" i="1" dirty="0" err="1"/>
              <a:t>Протягом</a:t>
            </a:r>
            <a:r>
              <a:rPr lang="ru-RU" i="1" dirty="0"/>
              <a:t> </a:t>
            </a:r>
            <a:r>
              <a:rPr lang="ru-RU" i="1" dirty="0" err="1"/>
              <a:t>століть</a:t>
            </a:r>
            <a:r>
              <a:rPr lang="ru-RU" i="1" dirty="0"/>
              <a:t> </a:t>
            </a:r>
            <a:r>
              <a:rPr lang="ru-RU" i="1" dirty="0" err="1"/>
              <a:t>фрескові</a:t>
            </a:r>
            <a:r>
              <a:rPr lang="ru-RU" i="1" dirty="0"/>
              <a:t> </a:t>
            </a:r>
            <a:r>
              <a:rPr lang="ru-RU" i="1" dirty="0" err="1"/>
              <a:t>розписи</a:t>
            </a:r>
            <a:r>
              <a:rPr lang="ru-RU" i="1" dirty="0"/>
              <a:t> </a:t>
            </a:r>
            <a:r>
              <a:rPr lang="ru-RU" i="1" dirty="0" err="1"/>
              <a:t>давньоруських</a:t>
            </a:r>
            <a:r>
              <a:rPr lang="ru-RU" i="1" dirty="0"/>
              <a:t> </a:t>
            </a:r>
            <a:r>
              <a:rPr lang="ru-RU" i="1" dirty="0" err="1"/>
              <a:t>церков</a:t>
            </a:r>
            <a:r>
              <a:rPr lang="ru-RU" i="1" dirty="0"/>
              <a:t> не </a:t>
            </a:r>
            <a:r>
              <a:rPr lang="ru-RU" i="1" dirty="0" err="1"/>
              <a:t>потьмянішали</a:t>
            </a:r>
            <a:r>
              <a:rPr lang="ru-RU" i="1" dirty="0"/>
              <a:t>, не </a:t>
            </a:r>
            <a:r>
              <a:rPr lang="ru-RU" i="1" dirty="0" err="1"/>
              <a:t>втратили</a:t>
            </a:r>
            <a:r>
              <a:rPr lang="ru-RU" i="1" dirty="0"/>
              <a:t> </a:t>
            </a:r>
            <a:r>
              <a:rPr lang="ru-RU" i="1" dirty="0" err="1"/>
              <a:t>насиченості</a:t>
            </a:r>
            <a:r>
              <a:rPr lang="ru-RU" i="1" dirty="0"/>
              <a:t> </a:t>
            </a:r>
            <a:r>
              <a:rPr lang="ru-RU" i="1" dirty="0" err="1"/>
              <a:t>кольорів</a:t>
            </a:r>
            <a:r>
              <a:rPr lang="ru-RU" i="1" dirty="0"/>
              <a:t> і </a:t>
            </a:r>
            <a:r>
              <a:rPr lang="ru-RU" i="1" dirty="0" err="1"/>
              <a:t>виявились</a:t>
            </a:r>
            <a:r>
              <a:rPr lang="ru-RU" i="1" dirty="0"/>
              <a:t> </a:t>
            </a:r>
            <a:r>
              <a:rPr lang="ru-RU" i="1" dirty="0" err="1"/>
              <a:t>стійкими</a:t>
            </a:r>
            <a:r>
              <a:rPr lang="ru-RU" i="1" dirty="0"/>
              <a:t> до </a:t>
            </a:r>
            <a:r>
              <a:rPr lang="ru-RU" i="1" dirty="0" err="1"/>
              <a:t>вологи</a:t>
            </a:r>
            <a:r>
              <a:rPr lang="ru-RU" i="1" dirty="0"/>
              <a:t>.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свідчить</a:t>
            </a:r>
            <a:r>
              <a:rPr lang="ru-RU" i="1" dirty="0"/>
              <a:t> про </a:t>
            </a:r>
            <a:r>
              <a:rPr lang="ru-RU" i="1" dirty="0" err="1"/>
              <a:t>надзвичайно</a:t>
            </a:r>
            <a:r>
              <a:rPr lang="ru-RU" i="1" dirty="0"/>
              <a:t> </a:t>
            </a:r>
            <a:r>
              <a:rPr lang="ru-RU" i="1" dirty="0" err="1"/>
              <a:t>високий</a:t>
            </a:r>
            <a:r>
              <a:rPr lang="ru-RU" i="1" dirty="0"/>
              <a:t> </a:t>
            </a:r>
            <a:r>
              <a:rPr lang="ru-RU" i="1" dirty="0" err="1"/>
              <a:t>професійний</a:t>
            </a:r>
            <a:r>
              <a:rPr lang="ru-RU" i="1" dirty="0"/>
              <a:t> </a:t>
            </a:r>
            <a:r>
              <a:rPr lang="ru-RU" i="1" dirty="0" err="1"/>
              <a:t>рівень</a:t>
            </a:r>
            <a:r>
              <a:rPr lang="ru-RU" i="1" dirty="0"/>
              <a:t> </a:t>
            </a:r>
            <a:r>
              <a:rPr lang="ru-RU" i="1" dirty="0" err="1"/>
              <a:t>стародавніх</a:t>
            </a:r>
            <a:r>
              <a:rPr lang="ru-RU" i="1" dirty="0"/>
              <a:t> </a:t>
            </a:r>
            <a:r>
              <a:rPr lang="ru-RU" i="1" dirty="0" err="1"/>
              <a:t>майстрів</a:t>
            </a:r>
            <a:r>
              <a:rPr lang="ru-RU" i="1" dirty="0"/>
              <a:t>. Вони </a:t>
            </a:r>
            <a:r>
              <a:rPr lang="ru-RU" i="1" dirty="0" err="1"/>
              <a:t>винаходили</a:t>
            </a:r>
            <a:r>
              <a:rPr lang="ru-RU" i="1" dirty="0"/>
              <a:t> </a:t>
            </a:r>
            <a:r>
              <a:rPr lang="ru-RU" i="1" dirty="0" err="1"/>
              <a:t>рецепти</a:t>
            </a:r>
            <a:r>
              <a:rPr lang="ru-RU" i="1" dirty="0"/>
              <a:t> </a:t>
            </a:r>
            <a:r>
              <a:rPr lang="ru-RU" i="1" dirty="0" err="1"/>
              <a:t>створення</a:t>
            </a:r>
            <a:r>
              <a:rPr lang="ru-RU" i="1" dirty="0"/>
              <a:t> </a:t>
            </a:r>
            <a:r>
              <a:rPr lang="ru-RU" i="1" dirty="0" err="1"/>
              <a:t>фарб</a:t>
            </a:r>
            <a:r>
              <a:rPr lang="ru-RU" i="1" dirty="0"/>
              <a:t> і </a:t>
            </a:r>
            <a:r>
              <a:rPr lang="ru-RU" i="1" dirty="0" err="1"/>
              <a:t>зберігали</a:t>
            </a:r>
            <a:r>
              <a:rPr lang="ru-RU" i="1" dirty="0"/>
              <a:t> </a:t>
            </a:r>
            <a:r>
              <a:rPr lang="ru-RU" i="1" dirty="0" err="1"/>
              <a:t>їх</a:t>
            </a:r>
            <a:r>
              <a:rPr lang="ru-RU" i="1" dirty="0"/>
              <a:t> у </a:t>
            </a:r>
            <a:r>
              <a:rPr lang="ru-RU" i="1" dirty="0" err="1"/>
              <a:t>таємниці</a:t>
            </a:r>
            <a:r>
              <a:rPr lang="ru-RU" i="1" dirty="0"/>
              <a:t>, </a:t>
            </a:r>
            <a:r>
              <a:rPr lang="ru-RU" i="1" dirty="0" err="1"/>
              <a:t>передаючи</a:t>
            </a:r>
            <a:r>
              <a:rPr lang="ru-RU" i="1" dirty="0"/>
              <a:t> </a:t>
            </a:r>
            <a:r>
              <a:rPr lang="ru-RU" i="1" dirty="0" err="1"/>
              <a:t>лише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майстра</a:t>
            </a:r>
            <a:r>
              <a:rPr lang="ru-RU" i="1" dirty="0"/>
              <a:t> </a:t>
            </a:r>
            <a:r>
              <a:rPr lang="ru-RU" i="1" dirty="0" err="1"/>
              <a:t>учневі</a:t>
            </a:r>
            <a:r>
              <a:rPr lang="ru-RU" i="1" dirty="0"/>
              <a:t>.</a:t>
            </a:r>
          </a:p>
        </p:txBody>
      </p:sp>
      <p:pic>
        <p:nvPicPr>
          <p:cNvPr id="8194" name="Picture 2" descr="http://konesh.ru/imgs/referat-na-temu--hudojnya-kuletura-kiyivsekoyi-rusi/9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 t="4256" r="1994"/>
          <a:stretch/>
        </p:blipFill>
        <p:spPr bwMode="auto">
          <a:xfrm>
            <a:off x="1043608" y="2625400"/>
            <a:ext cx="7064749" cy="3990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7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фреска Воин Софийский Соб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48" y="265938"/>
            <a:ext cx="2367712" cy="307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1824" y="0"/>
            <a:ext cx="51422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/>
              <a:t>Найвизначнішою</a:t>
            </a:r>
            <a:r>
              <a:rPr lang="ru-RU" i="1" dirty="0"/>
              <a:t> </a:t>
            </a:r>
            <a:r>
              <a:rPr lang="ru-RU" i="1" dirty="0" err="1"/>
              <a:t>пам’яткою</a:t>
            </a:r>
            <a:r>
              <a:rPr lang="ru-RU" i="1" dirty="0"/>
              <a:t> монументально-декоративного </a:t>
            </a:r>
            <a:r>
              <a:rPr lang="ru-RU" i="1" dirty="0" err="1"/>
              <a:t>мистецтва</a:t>
            </a:r>
            <a:r>
              <a:rPr lang="ru-RU" i="1" dirty="0"/>
              <a:t> </a:t>
            </a:r>
            <a:r>
              <a:rPr lang="ru-RU" i="1" dirty="0" err="1"/>
              <a:t>Київської</a:t>
            </a:r>
            <a:r>
              <a:rPr lang="ru-RU" i="1" dirty="0"/>
              <a:t> </a:t>
            </a:r>
            <a:r>
              <a:rPr lang="ru-RU" i="1" dirty="0" err="1"/>
              <a:t>Русі</a:t>
            </a:r>
            <a:r>
              <a:rPr lang="ru-RU" i="1" dirty="0"/>
              <a:t> є </a:t>
            </a:r>
            <a:r>
              <a:rPr lang="ru-RU" i="1" dirty="0" err="1"/>
              <a:t>всесвітньо</a:t>
            </a:r>
            <a:r>
              <a:rPr lang="ru-RU" i="1" dirty="0"/>
              <a:t> </a:t>
            </a:r>
            <a:r>
              <a:rPr lang="ru-RU" i="1" dirty="0" err="1"/>
              <a:t>відомі</a:t>
            </a:r>
            <a:r>
              <a:rPr lang="ru-RU" i="1" dirty="0"/>
              <a:t> </a:t>
            </a:r>
            <a:r>
              <a:rPr lang="ru-RU" i="1" dirty="0" err="1"/>
              <a:t>мозаїки</a:t>
            </a:r>
            <a:r>
              <a:rPr lang="ru-RU" i="1" dirty="0"/>
              <a:t> і фрески </a:t>
            </a:r>
            <a:r>
              <a:rPr lang="ru-RU" i="1" dirty="0" err="1"/>
              <a:t>Софійського</a:t>
            </a:r>
            <a:r>
              <a:rPr lang="ru-RU" i="1" dirty="0"/>
              <a:t> собору в </a:t>
            </a:r>
            <a:r>
              <a:rPr lang="ru-RU" i="1" dirty="0" err="1"/>
              <a:t>Києві</a:t>
            </a:r>
            <a:r>
              <a:rPr lang="ru-RU" i="1" dirty="0"/>
              <a:t>. </a:t>
            </a:r>
            <a:r>
              <a:rPr lang="ru-RU" i="1" dirty="0" err="1"/>
              <a:t>Інтер’єр</a:t>
            </a:r>
            <a:r>
              <a:rPr lang="ru-RU" i="1" dirty="0"/>
              <a:t> </a:t>
            </a:r>
            <a:r>
              <a:rPr lang="ru-RU" i="1" dirty="0" err="1"/>
              <a:t>Софії</a:t>
            </a:r>
            <a:r>
              <a:rPr lang="ru-RU" i="1" dirty="0"/>
              <a:t> </a:t>
            </a:r>
            <a:r>
              <a:rPr lang="ru-RU" i="1" dirty="0" err="1"/>
              <a:t>Київської</a:t>
            </a:r>
            <a:r>
              <a:rPr lang="ru-RU" i="1" dirty="0"/>
              <a:t> </a:t>
            </a:r>
            <a:r>
              <a:rPr lang="ru-RU" i="1" dirty="0" err="1"/>
              <a:t>має</a:t>
            </a:r>
            <a:r>
              <a:rPr lang="ru-RU" i="1" dirty="0"/>
              <a:t> </a:t>
            </a:r>
            <a:r>
              <a:rPr lang="ru-RU" i="1" dirty="0" err="1"/>
              <a:t>цілий</a:t>
            </a:r>
            <a:r>
              <a:rPr lang="ru-RU" i="1" dirty="0"/>
              <a:t> ряд </a:t>
            </a:r>
            <a:r>
              <a:rPr lang="ru-RU" i="1" dirty="0" err="1"/>
              <a:t>особливостей</a:t>
            </a:r>
            <a:r>
              <a:rPr lang="ru-RU" i="1" dirty="0"/>
              <a:t>, без </a:t>
            </a:r>
            <a:r>
              <a:rPr lang="ru-RU" i="1" dirty="0" err="1"/>
              <a:t>врахування</a:t>
            </a:r>
            <a:r>
              <a:rPr lang="ru-RU" i="1" dirty="0"/>
              <a:t> </a:t>
            </a:r>
            <a:r>
              <a:rPr lang="ru-RU" i="1" dirty="0" err="1"/>
              <a:t>яких</a:t>
            </a:r>
            <a:r>
              <a:rPr lang="ru-RU" i="1" dirty="0"/>
              <a:t> </a:t>
            </a:r>
            <a:r>
              <a:rPr lang="ru-RU" i="1" dirty="0" err="1"/>
              <a:t>неможливо</a:t>
            </a:r>
            <a:r>
              <a:rPr lang="ru-RU" i="1" dirty="0"/>
              <a:t> </a:t>
            </a:r>
            <a:r>
              <a:rPr lang="ru-RU" i="1" dirty="0" err="1"/>
              <a:t>зрозуміти</a:t>
            </a:r>
            <a:r>
              <a:rPr lang="ru-RU" i="1" dirty="0"/>
              <a:t> систему </a:t>
            </a:r>
            <a:r>
              <a:rPr lang="ru-RU" i="1" dirty="0" err="1"/>
              <a:t>розподілу</a:t>
            </a:r>
            <a:r>
              <a:rPr lang="ru-RU" i="1" dirty="0"/>
              <a:t> </a:t>
            </a:r>
            <a:r>
              <a:rPr lang="ru-RU" i="1" dirty="0" err="1"/>
              <a:t>мозаїк</a:t>
            </a:r>
            <a:r>
              <a:rPr lang="ru-RU" i="1" dirty="0"/>
              <a:t> і фресок. Головна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особливість</a:t>
            </a:r>
            <a:r>
              <a:rPr lang="ru-RU" i="1" dirty="0"/>
              <a:t> – </a:t>
            </a:r>
            <a:r>
              <a:rPr lang="ru-RU" i="1" dirty="0" err="1"/>
              <a:t>складність</a:t>
            </a:r>
            <a:r>
              <a:rPr lang="ru-RU" i="1" dirty="0"/>
              <a:t> </a:t>
            </a:r>
            <a:r>
              <a:rPr lang="ru-RU" i="1" dirty="0" err="1"/>
              <a:t>вирішення</a:t>
            </a:r>
            <a:r>
              <a:rPr lang="ru-RU" i="1" dirty="0"/>
              <a:t> простору і </a:t>
            </a:r>
            <a:r>
              <a:rPr lang="ru-RU" i="1" dirty="0" err="1"/>
              <a:t>нерівномірність</a:t>
            </a:r>
            <a:r>
              <a:rPr lang="ru-RU" i="1" dirty="0"/>
              <a:t> </a:t>
            </a:r>
            <a:r>
              <a:rPr lang="ru-RU" i="1" dirty="0" err="1"/>
              <a:t>освітлення</a:t>
            </a:r>
            <a:r>
              <a:rPr lang="ru-RU" i="1" dirty="0"/>
              <a:t>. </a:t>
            </a:r>
            <a:r>
              <a:rPr lang="ru-RU" i="1" dirty="0" err="1"/>
              <a:t>Світло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проникає</a:t>
            </a:r>
            <a:r>
              <a:rPr lang="ru-RU" i="1" dirty="0"/>
              <a:t> через </a:t>
            </a:r>
            <a:r>
              <a:rPr lang="ru-RU" i="1" dirty="0" err="1"/>
              <a:t>великі</a:t>
            </a:r>
            <a:r>
              <a:rPr lang="ru-RU" i="1" dirty="0"/>
              <a:t> </a:t>
            </a:r>
            <a:r>
              <a:rPr lang="ru-RU" i="1" dirty="0" err="1"/>
              <a:t>вікна</a:t>
            </a:r>
            <a:r>
              <a:rPr lang="ru-RU" i="1" dirty="0"/>
              <a:t> головного куполу, </a:t>
            </a:r>
            <a:r>
              <a:rPr lang="ru-RU" i="1" dirty="0" err="1"/>
              <a:t>виділяє</a:t>
            </a:r>
            <a:r>
              <a:rPr lang="ru-RU" i="1" dirty="0"/>
              <a:t> </a:t>
            </a:r>
            <a:r>
              <a:rPr lang="ru-RU" i="1" dirty="0" err="1"/>
              <a:t>висів</a:t>
            </a:r>
            <a:r>
              <a:rPr lang="ru-RU" i="1" dirty="0"/>
              <a:t> </a:t>
            </a:r>
            <a:r>
              <a:rPr lang="ru-RU" i="1" dirty="0" err="1"/>
              <a:t>простір</a:t>
            </a:r>
            <a:r>
              <a:rPr lang="ru-RU" i="1" dirty="0"/>
              <a:t> центрального </a:t>
            </a:r>
            <a:r>
              <a:rPr lang="ru-RU" i="1" dirty="0" err="1"/>
              <a:t>хреста</a:t>
            </a:r>
            <a:r>
              <a:rPr lang="ru-RU" i="1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70608" y="2812852"/>
            <a:ext cx="1152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Фреска "</a:t>
            </a:r>
            <a:r>
              <a:rPr lang="ru-RU" sz="1400" dirty="0" err="1" smtClean="0"/>
              <a:t>Воїн</a:t>
            </a:r>
            <a:r>
              <a:rPr lang="ru-RU" sz="1400" dirty="0" smtClean="0"/>
              <a:t>"</a:t>
            </a:r>
            <a:endParaRPr lang="ru-RU" sz="1400" dirty="0"/>
          </a:p>
        </p:txBody>
      </p:sp>
      <p:pic>
        <p:nvPicPr>
          <p:cNvPr id="9222" name="Picture 6" descr="фреска Апостол Павел Софийский Соб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4" y="3208060"/>
            <a:ext cx="2124567" cy="354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2471" y="6170389"/>
            <a:ext cx="21245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Фреска "Апостол </a:t>
            </a:r>
            <a:r>
              <a:rPr lang="ru-RU" sz="1600" dirty="0" err="1" smtClean="0">
                <a:solidFill>
                  <a:schemeClr val="bg1"/>
                </a:solidFill>
              </a:rPr>
              <a:t>Павло</a:t>
            </a:r>
            <a:r>
              <a:rPr lang="ru-RU" sz="1600" dirty="0" smtClean="0">
                <a:solidFill>
                  <a:schemeClr val="bg1"/>
                </a:solidFill>
              </a:rPr>
              <a:t>"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9224" name="Picture 8" descr="Сошествие Христа в ад фреска Софийский Собо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866" y="3406769"/>
            <a:ext cx="4431094" cy="333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63866" y="6375528"/>
            <a:ext cx="3595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фреска "</a:t>
            </a:r>
            <a:r>
              <a:rPr lang="ru-RU" dirty="0" err="1" smtClean="0"/>
              <a:t>Зішестя</a:t>
            </a:r>
            <a:r>
              <a:rPr lang="ru-RU" dirty="0" smtClean="0"/>
              <a:t> Христа в пекло"</a:t>
            </a:r>
            <a:endParaRPr lang="ru-RU" dirty="0"/>
          </a:p>
        </p:txBody>
      </p:sp>
      <p:pic>
        <p:nvPicPr>
          <p:cNvPr id="9226" name="Picture 10" descr="фреска Апостол Петр Софийский Собо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00" y="-32752"/>
            <a:ext cx="1817671" cy="29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125787" y="2547483"/>
            <a:ext cx="2082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Фреска "Апостол Петро"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9228" name="Picture 12" descr="фреска Святая Евдокия Софийский Собо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601" y="3184704"/>
            <a:ext cx="2227649" cy="351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145540" y="6365836"/>
            <a:ext cx="23457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Фреска "Свята </a:t>
            </a:r>
            <a:r>
              <a:rPr lang="ru-RU" sz="1600" dirty="0" err="1" smtClean="0"/>
              <a:t>Євдокія</a:t>
            </a:r>
            <a:r>
              <a:rPr lang="ru-RU" sz="1600" dirty="0" smtClean="0"/>
              <a:t>"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172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547</Words>
  <Application>Microsoft Office PowerPoint</Application>
  <PresentationFormat>Экран (4:3)</PresentationFormat>
  <Paragraphs>22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BlackTie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10</cp:revision>
  <dcterms:created xsi:type="dcterms:W3CDTF">2015-12-15T16:45:31Z</dcterms:created>
  <dcterms:modified xsi:type="dcterms:W3CDTF">2016-03-13T11:12:48Z</dcterms:modified>
</cp:coreProperties>
</file>