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8%D0%BE%D1%81%D1%82%D0%BA%D0%B8%D0%BD%D1%81%D1%8C%D0%BA%D0%B8%D0%B9_%D1%80%D0%B0%D0%B9%D0%BE%D0%BD" TargetMode="External"/><Relationship Id="rId3" Type="http://schemas.openxmlformats.org/officeDocument/2006/relationships/hyperlink" Target="http://uk.wikipedia.org/wiki/7_%D1%81%D0%B5%D1%80%D0%BF%D0%BD%D1%8F" TargetMode="External"/><Relationship Id="rId7" Type="http://schemas.openxmlformats.org/officeDocument/2006/relationships/hyperlink" Target="http://uk.wikipedia.org/wiki/%D0%A7%D0%B5%D1%80%D0%BD%D1%96%D0%B3%D1%96%D0%B2%D1%81%D1%8C%D0%BA%D0%B0_%D0%B3%D1%83%D0%B1%D0%B5%D1%80%D0%BD%D1%96%D1%8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0%BB%D1%83%D1%85%D1%96%D0%B2%D1%81%D1%8C%D0%BA%D0%B8%D0%B9_%D0%BF%D0%BE%D0%B2%D1%96%D1%82" TargetMode="External"/><Relationship Id="rId5" Type="http://schemas.openxmlformats.org/officeDocument/2006/relationships/hyperlink" Target="http://uk.wikipedia.org/wiki/%D0%92%D0%BE%D1%80%D0%BE%D0%BD%D1%96%D0%B6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uk.wikipedia.org/wiki/1819" TargetMode="External"/><Relationship Id="rId9" Type="http://schemas.openxmlformats.org/officeDocument/2006/relationships/hyperlink" Target="http://uk.wikipedia.org/wiki/%D0%A1%D1%83%D0%BC%D1%81%D1%8C%D0%BA%D0%B0_%D0%BE%D0%B1%D0%BB%D0%B0%D1%81%D1%82%D1%8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30-%D1%82%D1%9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uk.wikipedia.org/wiki/%D0%9A%D0%B8%D1%97%D0%B2%D1%81%D1%8C%D0%BA%D0%B8%D0%B9_%D0%BD%D0%B0%D1%86%D1%96%D0%BE%D0%BD%D0%B0%D0%BB%D1%8C%D0%BD%D0%B8%D0%B9_%D1%83%D0%BD%D1%96%D0%B2%D0%B5%D1%80%D1%81%D0%B8%D1%82%D0%B5%D1%82_%D1%96%D0%BC%D0%B5%D0%BD%D1%96_%D0%A2%D0%B0%D1%80%D0%B0%D1%81%D0%B0_%D0%A8%D0%B5%D0%B2%D1%87%D0%B5%D0%BD%D0%BA%D0%B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45" TargetMode="External"/><Relationship Id="rId3" Type="http://schemas.openxmlformats.org/officeDocument/2006/relationships/hyperlink" Target="http://uk.wikipedia.org/wiki/%D0%9C%D0%B8%D1%85%D0%B0%D0%B9%D0%BB%D0%BE_%D0%AE%D0%B7%D0%B5%D1%84%D0%BE%D0%B2%D0%B8%D1%87" TargetMode="External"/><Relationship Id="rId7" Type="http://schemas.openxmlformats.org/officeDocument/2006/relationships/hyperlink" Target="http://uk.wikipedia.org/wiki/%D0%A0%D1%96%D0%B2%D0%BD%D0%B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8%D1%97%D0%B2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://uk.wikipedia.org/wiki/%D0%9A%D1%83%D0%BB%D1%96%D1%88_%D0%9F%D0%B0%D0%BD%D1%82%D0%B5%D0%BB%D0%B5%D0%B9%D0%BC%D0%BE%D0%BD_%D0%9E%D0%BB%D0%B5%D0%BA%D1%81%D0%B0%D0%BD%D0%B4%D1%80%D0%BE%D0%B2%D0%B8%D1%87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://uk.wikipedia.org/wiki/%D0%9C%D1%96%D1%85%D0%B0%D0%BB_%D0%93%D1%80%D0%B0%D0%B1%D0%BE%D0%B2%D1%81%D1%8C%D0%BA%D0%B8%D0%B9" TargetMode="External"/><Relationship Id="rId9" Type="http://schemas.openxmlformats.org/officeDocument/2006/relationships/hyperlink" Target="http://uk.wikipedia.org/wiki/%D0%A0%D0%BE%D1%81%D1%96%D0%B9%D1%81%D1%8C%D0%BA%D0%B0_%D1%96%D0%BC%D0%BF%D0%B5%D1%80%D1%96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B0%D1%80%D1%88%D0%B0%D0%B2%D0%B0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1%80%D0%B5%D1%82%D1%96%D0%B9_%D0%B2%D1%96%D0%B4%D0%B4%D1%96%D0%BB" TargetMode="External"/><Relationship Id="rId5" Type="http://schemas.openxmlformats.org/officeDocument/2006/relationships/hyperlink" Target="http://uk.wikipedia.org/wiki/%D0%A1%D0%B0%D0%BD%D0%BA%D1%82-%D0%9F%D0%B5%D1%82%D0%B5%D1%80%D0%B1%D1%83%D1%80%D0%B3" TargetMode="External"/><Relationship Id="rId4" Type="http://schemas.openxmlformats.org/officeDocument/2006/relationships/hyperlink" Target="http://uk.wikipedia.org/wiki/%D0%9A%D0%B8%D1%80%D0%B8%D0%BB%D0%BE-%D0%9C%D0%B5%D1%84%D0%BE%D0%B4%D1%96%D1%97%D0%B2%D1%81%D1%8C%D0%BA%D0%B5_%D0%B1%D1%80%D0%B0%D1%82%D1%81%D1%82%D0%B2%D0%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8%D0%BA%D0%BE%D0%BB%D0%B0_I_(%D1%80%D0%BE%D1%81%D1%96%D0%B9%D1%81%D1%8C%D0%BA%D0%B8%D0%B9_%D1%96%D0%BC%D0%BF%D0%B5%D1%80%D0%B0%D1%82%D0%BE%D1%80)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5%D0%BC%D1%81%D1%8C%D0%BA%D0%B8%D0%B9_%D1%83%D0%BA%D0%B0%D0%B7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0%D1%80%D0%B8%D0%B6" TargetMode="External"/><Relationship Id="rId5" Type="http://schemas.openxmlformats.org/officeDocument/2006/relationships/hyperlink" Target="http://uk.wikipedia.org/wiki/%D0%94%D1%80%D0%B0%D0%B3%D0%BE%D0%BC%D0%B0%D0%BD%D0%BE%D0%B2_%D0%9C%D0%B8%D1%85%D0%B0%D0%B9%D0%BB%D0%BE_%D0%9F%D0%B5%D1%82%D1%80%D0%BE%D0%B2%D0%B8%D1%87" TargetMode="External"/><Relationship Id="rId4" Type="http://schemas.openxmlformats.org/officeDocument/2006/relationships/hyperlink" Target="http://uk.wikipedia.org/wiki/%D0%A3%D0%BA%D1%80%D0%B0%D1%97%D0%BD%D1%81%D1%8C%D0%BA%D0%B0_%D0%BC%D0%BE%D0%B2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0%B5%D1%82%D0%B5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://uk.wikipedia.org/wiki/%D0%A8%D0%B5%D0%BA%D1%81%D0%BF%D1%96%D1%80_%D0%92%D1%96%D0%BB%D1%8C%D1%8F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897" TargetMode="External"/><Relationship Id="rId5" Type="http://schemas.openxmlformats.org/officeDocument/2006/relationships/hyperlink" Target="http://uk.wikipedia.org/wiki/14_%D0%BB%D1%8E%D1%82%D0%BE%D0%B3%D0%BE" TargetMode="External"/><Relationship Id="rId4" Type="http://schemas.openxmlformats.org/officeDocument/2006/relationships/hyperlink" Target="http://uk.wikipedia.org/wiki/%D0%91%D0%B0%D0%B9%D1%80%D0%BE%D0%B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81" TargetMode="External"/><Relationship Id="rId3" Type="http://schemas.openxmlformats.org/officeDocument/2006/relationships/hyperlink" Target="http://uk.wikipedia.org/wiki/1860" TargetMode="External"/><Relationship Id="rId7" Type="http://schemas.openxmlformats.org/officeDocument/2006/relationships/hyperlink" Target="http://uk.wikipedia.org/wiki/%D0%91%D0%BE%D0%B3%D0%BE%D1%81%D0%BB%D0%BE%D0%B2%27%D1%8F" TargetMode="External"/><Relationship Id="rId12" Type="http://schemas.openxmlformats.org/officeDocument/2006/relationships/image" Target="../media/image18.jpeg"/><Relationship Id="rId2" Type="http://schemas.openxmlformats.org/officeDocument/2006/relationships/hyperlink" Target="http://uk.wikipedia.org/wiki/%D0%A3%D0%BA%D1%80%D0%B0%D1%97%D0%BD%D1%81%D1%8C%D0%BA%D1%96_%D0%BF%D0%B5%D1%80%D0%B5%D0%BA%D0%BB%D0%B0%D0%B4%D0%B8_%D0%91%D1%96%D0%B1%D0%BB%D1%96%D1%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1%83%D0%BB%D1%8E%D0%B9_%D0%86%D0%B2%D0%B0%D0%BD_%D0%9F%D0%B0%D0%B2%D0%BB%D0%BE%D0%B2%D0%B8%D1%87" TargetMode="External"/><Relationship Id="rId11" Type="http://schemas.openxmlformats.org/officeDocument/2006/relationships/hyperlink" Target="http://uk.wikipedia.org/wiki/%D0%9D%D0%BE%D0%B2%D0%B8%D0%B9_%D0%97%D0%B0%D0%BF%D0%BE%D0%B2%D1%96%D1%82" TargetMode="External"/><Relationship Id="rId5" Type="http://schemas.openxmlformats.org/officeDocument/2006/relationships/hyperlink" Target="http://uk.wikipedia.org/wiki/1869" TargetMode="External"/><Relationship Id="rId10" Type="http://schemas.openxmlformats.org/officeDocument/2006/relationships/hyperlink" Target="http://uk.wikipedia.org/wiki/%D0%9B%D1%8C%D0%B2%D1%96%D0%B2" TargetMode="External"/><Relationship Id="rId4" Type="http://schemas.openxmlformats.org/officeDocument/2006/relationships/hyperlink" Target="http://uk.wikipedia.org/wiki/%D0%9D%D0%B5%D1%87%D1%83%D0%B9-%D0%9B%D0%B5%D0%B2%D0%B8%D1%86%D1%8C%D0%BA%D0%B8%D0%B9_%D0%86%D0%B2%D0%B0%D0%BD_%D0%A1%D0%B5%D0%BC%D0%B5%D0%BD%D0%BE%D0%B2%D0%B8%D1%87" TargetMode="External"/><Relationship Id="rId9" Type="http://schemas.openxmlformats.org/officeDocument/2006/relationships/hyperlink" Target="http://uk.wikipedia.org/wiki/%D0%9D%D0%B0%D1%83%D0%BA%D0%BE%D0%B2%D0%B5_%D1%82%D0%BE%D0%B2%D0%B0%D1%80%D0%B8%D1%81%D1%82%D0%B2%D0%BE_%D1%96%D0%BC%D0%B5%D0%BD%D1%96_%D0%A8%D0%B5%D0%B2%D1%87%D0%B5%D0%BD%D0%BA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1222375"/>
          </a:xfrm>
        </p:spPr>
        <p:txBody>
          <a:bodyPr/>
          <a:lstStyle/>
          <a:p>
            <a:r>
              <a:rPr lang="uk-UA" b="1" dirty="0" smtClean="0"/>
              <a:t>Куліш  Пантелеймон  Олександрович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Рома\Desktop\207652_html_m49968a4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20888"/>
            <a:ext cx="2657475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                           </a:t>
            </a:r>
            <a:r>
              <a:rPr lang="uk-UA" dirty="0" err="1" smtClean="0"/>
              <a:t>Кінец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5868144" cy="68580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Народився </a:t>
            </a:r>
            <a:r>
              <a:rPr lang="uk-UA" dirty="0" smtClean="0">
                <a:hlinkClick r:id="rId3" tooltip="7 серпня"/>
              </a:rPr>
              <a:t>7 серпня</a:t>
            </a:r>
            <a:r>
              <a:rPr lang="uk-UA" dirty="0" smtClean="0"/>
              <a:t> (26 липня за старим стилем) </a:t>
            </a:r>
            <a:r>
              <a:rPr lang="uk-UA" dirty="0" smtClean="0">
                <a:hlinkClick r:id="rId4" tooltip="1819"/>
              </a:rPr>
              <a:t>1819</a:t>
            </a:r>
            <a:r>
              <a:rPr lang="uk-UA" dirty="0" smtClean="0"/>
              <a:t> року в містечку </a:t>
            </a:r>
            <a:r>
              <a:rPr lang="uk-UA" dirty="0" smtClean="0">
                <a:hlinkClick r:id="rId5" tooltip="Вороніж"/>
              </a:rPr>
              <a:t>Воронежі</a:t>
            </a:r>
            <a:r>
              <a:rPr lang="uk-UA" dirty="0" smtClean="0"/>
              <a:t> колишнього </a:t>
            </a:r>
            <a:r>
              <a:rPr lang="uk-UA" dirty="0" smtClean="0">
                <a:hlinkClick r:id="rId6" tooltip="Глухівський повіт"/>
              </a:rPr>
              <a:t>Глухівського повіту</a:t>
            </a:r>
            <a:r>
              <a:rPr lang="uk-UA" dirty="0" smtClean="0"/>
              <a:t> </a:t>
            </a:r>
            <a:r>
              <a:rPr lang="uk-UA" dirty="0" smtClean="0">
                <a:hlinkClick r:id="rId7" tooltip="Чернігівська губернія"/>
              </a:rPr>
              <a:t>Чернігівської губернії</a:t>
            </a:r>
            <a:r>
              <a:rPr lang="uk-UA" dirty="0" smtClean="0"/>
              <a:t> (тепер — </a:t>
            </a:r>
            <a:r>
              <a:rPr lang="uk-UA" dirty="0" err="1" smtClean="0">
                <a:hlinkClick r:id="rId8" tooltip="Шосткинський район"/>
              </a:rPr>
              <a:t>Шосткинський</a:t>
            </a:r>
            <a:r>
              <a:rPr lang="uk-UA" dirty="0" smtClean="0">
                <a:hlinkClick r:id="rId8" tooltip="Шосткинський район"/>
              </a:rPr>
              <a:t> район</a:t>
            </a:r>
            <a:r>
              <a:rPr lang="uk-UA" dirty="0" smtClean="0"/>
              <a:t> </a:t>
            </a:r>
            <a:r>
              <a:rPr lang="uk-UA" dirty="0" smtClean="0">
                <a:hlinkClick r:id="rId9" tooltip="Сумська область"/>
              </a:rPr>
              <a:t>Сумської області</a:t>
            </a:r>
            <a:r>
              <a:rPr lang="uk-UA" dirty="0" smtClean="0"/>
              <a:t>). Був дитиною від другого шлюбу заможного хлібороба Олександра Андрійовича, що походив зі старовинного старшинського козацького роду, і доньки козацького сотника Івана Гладкого — Катерини.</a:t>
            </a:r>
            <a:endParaRPr lang="uk-UA" dirty="0"/>
          </a:p>
        </p:txBody>
      </p:sp>
      <p:pic>
        <p:nvPicPr>
          <p:cNvPr id="2050" name="Picture 2" descr="C:\Users\Рома\Desktop\200px-P._kulish_youn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692696"/>
            <a:ext cx="334786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4371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smtClean="0">
                <a:hlinkClick r:id="rId3" tooltip="1830-ті"/>
              </a:rPr>
              <a:t>1830-х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Куліш</a:t>
            </a:r>
            <a:r>
              <a:rPr lang="ru-RU" dirty="0" smtClean="0"/>
              <a:t> — слухач </a:t>
            </a:r>
            <a:r>
              <a:rPr lang="ru-RU" dirty="0" err="1" smtClean="0"/>
              <a:t>лекцій</a:t>
            </a:r>
            <a:r>
              <a:rPr lang="ru-RU" dirty="0" smtClean="0"/>
              <a:t> у </a:t>
            </a:r>
            <a:r>
              <a:rPr lang="ru-RU" dirty="0" err="1" smtClean="0">
                <a:hlinkClick r:id="rId4" tooltip="Київський національний університет імені Тараса Шевченка"/>
              </a:rPr>
              <a:t>Київському</a:t>
            </a:r>
            <a:r>
              <a:rPr lang="ru-RU" dirty="0" smtClean="0">
                <a:hlinkClick r:id="rId4" tooltip="Київський національний університет імені Тараса Шевченка"/>
              </a:rPr>
              <a:t> </a:t>
            </a:r>
            <a:r>
              <a:rPr lang="ru-RU" dirty="0" err="1" smtClean="0">
                <a:hlinkClick r:id="rId4" tooltip="Київський національний університет імені Тараса Шевченка"/>
              </a:rPr>
              <a:t>університеті</a:t>
            </a:r>
            <a:r>
              <a:rPr lang="ru-RU" dirty="0" smtClean="0"/>
              <a:t>. </a:t>
            </a:r>
            <a:r>
              <a:rPr lang="ru-RU" dirty="0" err="1" smtClean="0"/>
              <a:t>Мрія</a:t>
            </a:r>
            <a:r>
              <a:rPr lang="ru-RU" dirty="0" smtClean="0"/>
              <a:t> </a:t>
            </a:r>
            <a:r>
              <a:rPr lang="ru-RU" dirty="0" err="1" smtClean="0"/>
              <a:t>навчатися</a:t>
            </a:r>
            <a:r>
              <a:rPr lang="ru-RU" dirty="0" smtClean="0"/>
              <a:t> тут, яку </a:t>
            </a:r>
            <a:r>
              <a:rPr lang="ru-RU" dirty="0" err="1" smtClean="0"/>
              <a:t>плекав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1834 року, коли </a:t>
            </a:r>
            <a:r>
              <a:rPr lang="ru-RU" dirty="0" err="1" smtClean="0"/>
              <a:t>зробив</a:t>
            </a:r>
            <a:r>
              <a:rPr lang="ru-RU" dirty="0" smtClean="0"/>
              <a:t> першу </a:t>
            </a:r>
            <a:r>
              <a:rPr lang="ru-RU" dirty="0" err="1" smtClean="0"/>
              <a:t>невдалу</a:t>
            </a:r>
            <a:r>
              <a:rPr lang="ru-RU" dirty="0" smtClean="0"/>
              <a:t> </a:t>
            </a:r>
            <a:r>
              <a:rPr lang="ru-RU" dirty="0" err="1" smtClean="0"/>
              <a:t>спробу</a:t>
            </a:r>
            <a:r>
              <a:rPr lang="ru-RU" dirty="0" smtClean="0"/>
              <a:t> </a:t>
            </a:r>
            <a:r>
              <a:rPr lang="ru-RU" dirty="0" err="1" smtClean="0"/>
              <a:t>вступити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закладу, </a:t>
            </a:r>
            <a:r>
              <a:rPr lang="ru-RU" dirty="0" err="1" smtClean="0"/>
              <a:t>обірвалася</a:t>
            </a:r>
            <a:r>
              <a:rPr lang="ru-RU" dirty="0" smtClean="0"/>
              <a:t> 1841 року. </a:t>
            </a:r>
            <a:r>
              <a:rPr lang="ru-RU" dirty="0" err="1" smtClean="0"/>
              <a:t>Куліш</a:t>
            </a:r>
            <a:r>
              <a:rPr lang="ru-RU" dirty="0" smtClean="0"/>
              <a:t> не </a:t>
            </a:r>
            <a:r>
              <a:rPr lang="ru-RU" dirty="0" err="1" smtClean="0"/>
              <a:t>мав</a:t>
            </a:r>
            <a:r>
              <a:rPr lang="ru-RU" dirty="0" smtClean="0"/>
              <a:t> документального </a:t>
            </a:r>
            <a:r>
              <a:rPr lang="ru-RU" dirty="0" err="1" smtClean="0"/>
              <a:t>свідчення</a:t>
            </a:r>
            <a:r>
              <a:rPr lang="ru-RU" dirty="0" smtClean="0"/>
              <a:t> про </a:t>
            </a:r>
            <a:r>
              <a:rPr lang="ru-RU" dirty="0" err="1" smtClean="0"/>
              <a:t>дворянське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козацько-старшинського</a:t>
            </a:r>
            <a:r>
              <a:rPr lang="ru-RU" dirty="0" smtClean="0"/>
              <a:t> роду, а </a:t>
            </a:r>
            <a:r>
              <a:rPr lang="ru-RU" dirty="0" err="1" smtClean="0"/>
              <a:t>отже</a:t>
            </a:r>
            <a:r>
              <a:rPr lang="ru-RU" dirty="0" smtClean="0"/>
              <a:t> — </a:t>
            </a:r>
            <a:r>
              <a:rPr lang="ru-RU" dirty="0" err="1" smtClean="0"/>
              <a:t>й</a:t>
            </a:r>
            <a:r>
              <a:rPr lang="ru-RU" dirty="0" smtClean="0"/>
              <a:t> права </a:t>
            </a:r>
            <a:r>
              <a:rPr lang="ru-RU" dirty="0" err="1" smtClean="0"/>
              <a:t>навчатися</a:t>
            </a:r>
            <a:r>
              <a:rPr lang="ru-RU" dirty="0" smtClean="0"/>
              <a:t> в </a:t>
            </a:r>
            <a:r>
              <a:rPr lang="ru-RU" dirty="0" err="1" smtClean="0"/>
              <a:t>університеті</a:t>
            </a:r>
            <a:r>
              <a:rPr lang="ru-RU" dirty="0" smtClean="0"/>
              <a:t>.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слухання</a:t>
            </a:r>
            <a:r>
              <a:rPr lang="ru-RU" dirty="0" smtClean="0"/>
              <a:t> </a:t>
            </a:r>
            <a:r>
              <a:rPr lang="ru-RU" dirty="0" err="1" smtClean="0"/>
              <a:t>лекцій</a:t>
            </a:r>
            <a:r>
              <a:rPr lang="ru-RU" dirty="0" smtClean="0"/>
              <a:t> на словесному, а </a:t>
            </a:r>
            <a:r>
              <a:rPr lang="ru-RU" dirty="0" err="1" smtClean="0"/>
              <a:t>згодом</a:t>
            </a:r>
            <a:r>
              <a:rPr lang="ru-RU" dirty="0" smtClean="0"/>
              <a:t> на </a:t>
            </a:r>
            <a:r>
              <a:rPr lang="ru-RU" dirty="0" err="1" smtClean="0"/>
              <a:t>правничому</a:t>
            </a:r>
            <a:r>
              <a:rPr lang="ru-RU" dirty="0" smtClean="0"/>
              <a:t> </a:t>
            </a:r>
            <a:r>
              <a:rPr lang="ru-RU" dirty="0" err="1" smtClean="0"/>
              <a:t>факультеті</a:t>
            </a:r>
            <a:r>
              <a:rPr lang="ru-RU" dirty="0" smtClean="0"/>
              <a:t> </a:t>
            </a:r>
            <a:r>
              <a:rPr lang="ru-RU" dirty="0" err="1" smtClean="0"/>
              <a:t>виявилися</a:t>
            </a:r>
            <a:r>
              <a:rPr lang="ru-RU" dirty="0" smtClean="0"/>
              <a:t> </a:t>
            </a:r>
            <a:r>
              <a:rPr lang="ru-RU" dirty="0" err="1" smtClean="0"/>
              <a:t>визначальними</a:t>
            </a:r>
            <a:r>
              <a:rPr lang="ru-RU" dirty="0" smtClean="0"/>
              <a:t> для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подальшої</a:t>
            </a:r>
            <a:r>
              <a:rPr lang="ru-RU" dirty="0" smtClean="0"/>
              <a:t> </a:t>
            </a:r>
            <a:r>
              <a:rPr lang="ru-RU" dirty="0" err="1" smtClean="0"/>
              <a:t>долі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3074" name="Picture 2" descr="C:\Users\Рома\Desktop\IstUkr9-povni28-kuliw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293096"/>
            <a:ext cx="3032869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Рома\Desktop\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314625"/>
            <a:ext cx="1900634" cy="254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71703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Письменник завдяки протекції інспектора шкіл </a:t>
            </a:r>
            <a:r>
              <a:rPr lang="uk-UA" dirty="0" smtClean="0">
                <a:hlinkClick r:id="rId3" tooltip="Михайло Юзефович"/>
              </a:rPr>
              <a:t>М. Юзефовича</a:t>
            </a:r>
            <a:r>
              <a:rPr lang="uk-UA" dirty="0" smtClean="0"/>
              <a:t> дістав посаду викладача в Луцькому дворянському училищі. В цей час він пише російською мовою історичний роман «Михайло </a:t>
            </a:r>
            <a:r>
              <a:rPr lang="uk-UA" dirty="0" err="1" smtClean="0"/>
              <a:t>Чарнышенко</a:t>
            </a:r>
            <a:r>
              <a:rPr lang="uk-UA" dirty="0" smtClean="0"/>
              <a:t>…», віршовану історичну </a:t>
            </a:r>
            <a:r>
              <a:rPr lang="uk-UA" dirty="0" err="1" smtClean="0"/>
              <a:t>хроніку</a:t>
            </a:r>
            <a:r>
              <a:rPr lang="uk-UA" dirty="0" smtClean="0"/>
              <a:t> «Україна» і оповідання-ідилію «Орися». Неодноразово (1843, 1844, 1856) перебував на тривалій гостині та творчому пленері в маєтку </a:t>
            </a:r>
            <a:r>
              <a:rPr lang="uk-UA" dirty="0" err="1" smtClean="0">
                <a:hlinkClick r:id="rId4" tooltip="Міхал Грабовський"/>
              </a:rPr>
              <a:t>Міхала</a:t>
            </a:r>
            <a:r>
              <a:rPr lang="uk-UA" dirty="0" smtClean="0">
                <a:hlinkClick r:id="rId4" tooltip="Міхал Грабовський"/>
              </a:rPr>
              <a:t> Грабовського</a:t>
            </a:r>
            <a:r>
              <a:rPr lang="uk-UA" baseline="30000" dirty="0" smtClean="0">
                <a:hlinkClick r:id="rId5"/>
              </a:rPr>
              <a:t>[3]</a:t>
            </a:r>
            <a:r>
              <a:rPr lang="uk-UA" dirty="0" smtClean="0"/>
              <a:t>. Згодом працював у </a:t>
            </a:r>
            <a:r>
              <a:rPr lang="uk-UA" dirty="0" smtClean="0">
                <a:hlinkClick r:id="rId6" tooltip="Київ"/>
              </a:rPr>
              <a:t>Києві</a:t>
            </a:r>
            <a:r>
              <a:rPr lang="uk-UA" dirty="0" smtClean="0"/>
              <a:t>, у </a:t>
            </a:r>
            <a:r>
              <a:rPr lang="uk-UA" dirty="0" smtClean="0">
                <a:hlinkClick r:id="rId7" tooltip="Рівне"/>
              </a:rPr>
              <a:t>Рівному</a:t>
            </a:r>
            <a:r>
              <a:rPr lang="uk-UA" dirty="0" smtClean="0"/>
              <a:t>, а коли журнал «</a:t>
            </a:r>
            <a:r>
              <a:rPr lang="uk-UA" dirty="0" err="1" smtClean="0"/>
              <a:t>Современник</a:t>
            </a:r>
            <a:r>
              <a:rPr lang="uk-UA" dirty="0" smtClean="0"/>
              <a:t>» почав друкувати в </a:t>
            </a:r>
            <a:r>
              <a:rPr lang="uk-UA" dirty="0" smtClean="0">
                <a:hlinkClick r:id="rId8" tooltip="1845"/>
              </a:rPr>
              <a:t>1845</a:t>
            </a:r>
            <a:r>
              <a:rPr lang="uk-UA" dirty="0" smtClean="0"/>
              <a:t> році перші розділи його славетного роману «Чорна рада», ректор Петербурзького університету П. Плетньов (він і редактор «</a:t>
            </a:r>
            <a:r>
              <a:rPr lang="uk-UA" dirty="0" err="1" smtClean="0"/>
              <a:t>Современника</a:t>
            </a:r>
            <a:r>
              <a:rPr lang="uk-UA" dirty="0" smtClean="0"/>
              <a:t>») запросив його до столиці </a:t>
            </a:r>
            <a:r>
              <a:rPr lang="uk-UA" dirty="0" smtClean="0">
                <a:hlinkClick r:id="rId9" tooltip="Російська імперія"/>
              </a:rPr>
              <a:t>Російської імперії</a:t>
            </a:r>
            <a:r>
              <a:rPr lang="uk-UA" dirty="0" smtClean="0"/>
              <a:t> на посаду старшого вчителя гімназії і лектора російської мови для іноземних слухачів університету.</a:t>
            </a:r>
            <a:endParaRPr lang="uk-UA" dirty="0"/>
          </a:p>
        </p:txBody>
      </p:sp>
      <p:pic>
        <p:nvPicPr>
          <p:cNvPr id="4098" name="Picture 2" descr="C:\Users\Рома\Desktop\27c7734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3645024"/>
            <a:ext cx="2286000" cy="2844800"/>
          </a:xfrm>
          <a:prstGeom prst="rect">
            <a:avLst/>
          </a:prstGeom>
          <a:noFill/>
        </p:spPr>
      </p:pic>
      <p:pic>
        <p:nvPicPr>
          <p:cNvPr id="4099" name="Picture 3" descr="C:\Users\Рома\Desktop\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168" y="3645024"/>
            <a:ext cx="1994075" cy="2795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Арешт, ув'язнення й заслання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76314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 smtClean="0">
                <a:hlinkClick r:id="rId3" tooltip="Варшава"/>
              </a:rPr>
              <a:t>Варшаві</a:t>
            </a:r>
            <a:r>
              <a:rPr lang="uk-UA" dirty="0" smtClean="0"/>
              <a:t> Куліша як члена </a:t>
            </a:r>
            <a:r>
              <a:rPr lang="uk-UA" dirty="0" smtClean="0">
                <a:hlinkClick r:id="rId4" tooltip="Кирило-Мефодіївське братство"/>
              </a:rPr>
              <a:t>Кирило-Мефодіївського товариства</a:t>
            </a:r>
            <a:r>
              <a:rPr lang="uk-UA" dirty="0" smtClean="0"/>
              <a:t> заарештували і повернули до </a:t>
            </a:r>
            <a:r>
              <a:rPr lang="uk-UA" dirty="0" smtClean="0">
                <a:hlinkClick r:id="rId5" tooltip="Санкт-Петербург"/>
              </a:rPr>
              <a:t>Санкт-Петербурга</a:t>
            </a:r>
            <a:r>
              <a:rPr lang="uk-UA" dirty="0" smtClean="0"/>
              <a:t>, де його майже три місяці допитували у </a:t>
            </a:r>
            <a:r>
              <a:rPr lang="en-US" dirty="0" smtClean="0">
                <a:hlinkClick r:id="rId6" tooltip="Третій відділ"/>
              </a:rPr>
              <a:t>III </a:t>
            </a:r>
            <a:r>
              <a:rPr lang="uk-UA" dirty="0" smtClean="0">
                <a:hlinkClick r:id="rId6" tooltip="Третій відділ"/>
              </a:rPr>
              <a:t>відділі</a:t>
            </a:r>
            <a:r>
              <a:rPr lang="uk-UA" dirty="0" smtClean="0"/>
              <a:t>, але довести його приналежність до таємної </a:t>
            </a:r>
            <a:r>
              <a:rPr lang="uk-UA" dirty="0" err="1" smtClean="0"/>
              <a:t>антикріпацької</a:t>
            </a:r>
            <a:r>
              <a:rPr lang="uk-UA" dirty="0" smtClean="0"/>
              <a:t> організації не змогли.</a:t>
            </a:r>
          </a:p>
          <a:p>
            <a:endParaRPr lang="uk-UA" dirty="0"/>
          </a:p>
        </p:txBody>
      </p:sp>
      <p:pic>
        <p:nvPicPr>
          <p:cNvPr id="5122" name="Picture 2" descr="C:\Users\Рома\Desktop\13934_html_m74df576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916832"/>
            <a:ext cx="4737637" cy="3939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50100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Наближалося</a:t>
            </a:r>
            <a:r>
              <a:rPr lang="ru-RU" dirty="0" smtClean="0"/>
              <a:t> 25-ліття </a:t>
            </a:r>
            <a:r>
              <a:rPr lang="ru-RU" dirty="0" err="1" smtClean="0"/>
              <a:t>царювання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Микола I (російський імператор)"/>
              </a:rPr>
              <a:t>Миколи</a:t>
            </a:r>
            <a:r>
              <a:rPr lang="ru-RU" dirty="0" smtClean="0">
                <a:hlinkClick r:id="rId3" tooltip="Микола I (російський імператор)"/>
              </a:rPr>
              <a:t> І</a:t>
            </a:r>
            <a:r>
              <a:rPr lang="ru-RU" dirty="0" smtClean="0"/>
              <a:t>.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ласки монарха, а особливо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клопотанням</a:t>
            </a:r>
            <a:r>
              <a:rPr lang="ru-RU" dirty="0" smtClean="0"/>
              <a:t> </a:t>
            </a:r>
            <a:r>
              <a:rPr lang="ru-RU" dirty="0" err="1" smtClean="0"/>
              <a:t>вірної</a:t>
            </a:r>
            <a:r>
              <a:rPr lang="ru-RU" dirty="0" smtClean="0"/>
              <a:t> подруги </a:t>
            </a:r>
            <a:r>
              <a:rPr lang="ru-RU" dirty="0" err="1" smtClean="0"/>
              <a:t>Олександри</a:t>
            </a:r>
            <a:r>
              <a:rPr lang="ru-RU" dirty="0" smtClean="0"/>
              <a:t> </a:t>
            </a:r>
            <a:r>
              <a:rPr lang="ru-RU" dirty="0" err="1" smtClean="0"/>
              <a:t>Михайлівни</a:t>
            </a:r>
            <a:r>
              <a:rPr lang="ru-RU" dirty="0" smtClean="0"/>
              <a:t>, П. </a:t>
            </a:r>
            <a:r>
              <a:rPr lang="ru-RU" dirty="0" err="1" smtClean="0"/>
              <a:t>Плетньова</a:t>
            </a:r>
            <a:r>
              <a:rPr lang="ru-RU" dirty="0" smtClean="0"/>
              <a:t> та </a:t>
            </a:r>
            <a:r>
              <a:rPr lang="ru-RU" dirty="0" err="1" smtClean="0"/>
              <a:t>протекції</a:t>
            </a:r>
            <a:r>
              <a:rPr lang="ru-RU" dirty="0" smtClean="0"/>
              <a:t> земляка-сенатора О. В. Кочубея, П. </a:t>
            </a:r>
            <a:r>
              <a:rPr lang="ru-RU" dirty="0" err="1" smtClean="0"/>
              <a:t>Куліш</a:t>
            </a:r>
            <a:r>
              <a:rPr lang="ru-RU" dirty="0" smtClean="0"/>
              <a:t> </a:t>
            </a:r>
            <a:r>
              <a:rPr lang="ru-RU" dirty="0" err="1" smtClean="0"/>
              <a:t>повернувся</a:t>
            </a:r>
            <a:r>
              <a:rPr lang="ru-RU" dirty="0" smtClean="0"/>
              <a:t> до Санкт-Петербурга, де </a:t>
            </a:r>
            <a:r>
              <a:rPr lang="ru-RU" dirty="0" err="1" smtClean="0"/>
              <a:t>продовжив</a:t>
            </a:r>
            <a:r>
              <a:rPr lang="ru-RU" dirty="0" smtClean="0"/>
              <a:t> </a:t>
            </a:r>
            <a:r>
              <a:rPr lang="ru-RU" dirty="0" err="1" smtClean="0"/>
              <a:t>творити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деякий</a:t>
            </a:r>
            <a:r>
              <a:rPr lang="ru-RU" dirty="0" smtClean="0"/>
              <a:t> час не </a:t>
            </a:r>
            <a:r>
              <a:rPr lang="ru-RU" dirty="0" err="1" smtClean="0"/>
              <a:t>мав</a:t>
            </a:r>
            <a:r>
              <a:rPr lang="ru-RU" dirty="0" smtClean="0"/>
              <a:t> права </a:t>
            </a:r>
            <a:r>
              <a:rPr lang="ru-RU" dirty="0" err="1" smtClean="0"/>
              <a:t>друкуватися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криптонімом</a:t>
            </a:r>
            <a:r>
              <a:rPr lang="ru-RU" dirty="0" smtClean="0"/>
              <a:t> «Николай М.»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публікує</a:t>
            </a:r>
            <a:r>
              <a:rPr lang="ru-RU" dirty="0" smtClean="0"/>
              <a:t> в </a:t>
            </a:r>
            <a:r>
              <a:rPr lang="ru-RU" dirty="0" err="1" smtClean="0"/>
              <a:t>Некрасовському</a:t>
            </a:r>
            <a:r>
              <a:rPr lang="ru-RU" dirty="0" smtClean="0"/>
              <a:t> «Современнике» </a:t>
            </a:r>
            <a:r>
              <a:rPr lang="ru-RU" dirty="0" err="1" smtClean="0"/>
              <a:t>російські</a:t>
            </a:r>
            <a:r>
              <a:rPr lang="ru-RU" dirty="0" smtClean="0"/>
              <a:t> </a:t>
            </a:r>
            <a:r>
              <a:rPr lang="ru-RU" dirty="0" err="1" smtClean="0"/>
              <a:t>повісті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двотомні</a:t>
            </a:r>
            <a:r>
              <a:rPr lang="ru-RU" dirty="0" smtClean="0"/>
              <a:t> «Записки о жизни Николая Васильевича Гоголя».</a:t>
            </a:r>
          </a:p>
          <a:p>
            <a:endParaRPr lang="uk-UA" dirty="0"/>
          </a:p>
        </p:txBody>
      </p:sp>
      <p:pic>
        <p:nvPicPr>
          <p:cNvPr id="6146" name="Picture 2" descr="C:\Users\Рома\Desktop\1285932333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333884"/>
            <a:ext cx="2593529" cy="3524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81127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Роки спливали, відходили в небуття друзі, однодумців, по суті, не залишилося, надто після появи «</a:t>
            </a:r>
            <a:r>
              <a:rPr lang="uk-UA" dirty="0" err="1" smtClean="0"/>
              <a:t>Истории</a:t>
            </a:r>
            <a:r>
              <a:rPr lang="uk-UA" dirty="0" smtClean="0"/>
              <a:t> </a:t>
            </a:r>
            <a:r>
              <a:rPr lang="uk-UA" dirty="0" err="1" smtClean="0"/>
              <a:t>воссоединения</a:t>
            </a:r>
            <a:r>
              <a:rPr lang="uk-UA" dirty="0" smtClean="0"/>
              <a:t> </a:t>
            </a:r>
            <a:r>
              <a:rPr lang="uk-UA" dirty="0" err="1" smtClean="0"/>
              <a:t>Руси</a:t>
            </a:r>
            <a:r>
              <a:rPr lang="uk-UA" dirty="0" smtClean="0"/>
              <a:t>», яка була зустрінута українською громадськістю із розчаруванням і обуренням. Сам Куліш розчарувався в державній службі і своїх «москвофільських» орієнтаціях. 1876 року з'явився </a:t>
            </a:r>
            <a:r>
              <a:rPr lang="uk-UA" dirty="0" err="1" smtClean="0">
                <a:hlinkClick r:id="rId3" tooltip="Емський указ"/>
              </a:rPr>
              <a:t>Емський</a:t>
            </a:r>
            <a:r>
              <a:rPr lang="uk-UA" dirty="0" smtClean="0">
                <a:hlinkClick r:id="rId3" tooltip="Емський указ"/>
              </a:rPr>
              <a:t> указ</a:t>
            </a:r>
            <a:r>
              <a:rPr lang="uk-UA" dirty="0" smtClean="0"/>
              <a:t>, згідно з яким заборонялося друкувати </a:t>
            </a:r>
            <a:r>
              <a:rPr lang="uk-UA" dirty="0" smtClean="0">
                <a:hlinkClick r:id="rId4" tooltip="Українська мова"/>
              </a:rPr>
              <a:t>українською мовою</a:t>
            </a:r>
            <a:r>
              <a:rPr lang="uk-UA" dirty="0" smtClean="0"/>
              <a:t> будь-які тексти, крім художніх творів і історичних документів, ставити театральні спектаклі; не дозволялися прилюдні читання </a:t>
            </a:r>
            <a:r>
              <a:rPr lang="uk-UA" dirty="0" smtClean="0">
                <a:hlinkClick r:id="rId4" tooltip="Українська мова"/>
              </a:rPr>
              <a:t>українською мовою</a:t>
            </a:r>
            <a:r>
              <a:rPr lang="uk-UA" dirty="0" smtClean="0"/>
              <a:t>, а також викладання нею будь-яких дисциплін… Львівський журнал «Правда» в 1876 році у статті «Указ проти руського язика» проаналізував наслідки цього згубного для української культури шовіністичного указу, а через два роки </a:t>
            </a:r>
            <a:r>
              <a:rPr lang="uk-UA" dirty="0" smtClean="0">
                <a:hlinkClick r:id="rId5" tooltip="Драгоманов Михайло Петрович"/>
              </a:rPr>
              <a:t>М. Драгоманов</a:t>
            </a:r>
            <a:r>
              <a:rPr lang="uk-UA" dirty="0" smtClean="0"/>
              <a:t> подав до Міжнародного літературного конгресу в </a:t>
            </a:r>
            <a:r>
              <a:rPr lang="uk-UA" dirty="0" smtClean="0">
                <a:hlinkClick r:id="rId6" tooltip="Париж"/>
              </a:rPr>
              <a:t>Парижі</a:t>
            </a:r>
            <a:r>
              <a:rPr lang="uk-UA" dirty="0" smtClean="0"/>
              <a:t> науковий реферат, у якому інформував європейську громадськість про самодержавну акцію щодо цілковитого усунення української мови з громадського життя.</a:t>
            </a:r>
            <a:endParaRPr lang="uk-UA" dirty="0"/>
          </a:p>
        </p:txBody>
      </p:sp>
      <p:pic>
        <p:nvPicPr>
          <p:cNvPr id="7170" name="Picture 2" descr="C:\Users\Рома\Desktop\246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365104"/>
            <a:ext cx="1802556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Куліш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перекладав</a:t>
            </a:r>
            <a:r>
              <a:rPr lang="ru-RU" dirty="0" smtClean="0"/>
              <a:t>, особливо </a:t>
            </a:r>
            <a:r>
              <a:rPr lang="ru-RU" dirty="0" err="1" smtClean="0">
                <a:hlinkClick r:id="rId2" tooltip="Шекспір Вільям"/>
              </a:rPr>
              <a:t>Шекспіра</a:t>
            </a:r>
            <a:r>
              <a:rPr lang="ru-RU" dirty="0" smtClean="0"/>
              <a:t>, </a:t>
            </a:r>
            <a:r>
              <a:rPr lang="ru-RU" dirty="0" smtClean="0">
                <a:hlinkClick r:id="rId3" tooltip="Гете"/>
              </a:rPr>
              <a:t>Гете</a:t>
            </a:r>
            <a:r>
              <a:rPr lang="ru-RU" dirty="0" smtClean="0"/>
              <a:t>, </a:t>
            </a:r>
            <a:r>
              <a:rPr lang="ru-RU" dirty="0" smtClean="0">
                <a:hlinkClick r:id="rId4" tooltip="Байрон"/>
              </a:rPr>
              <a:t>Байрона</a:t>
            </a:r>
            <a:r>
              <a:rPr lang="ru-RU" dirty="0" smtClean="0"/>
              <a:t>, </a:t>
            </a:r>
            <a:r>
              <a:rPr lang="ru-RU" dirty="0" err="1" smtClean="0"/>
              <a:t>готував</a:t>
            </a:r>
            <a:r>
              <a:rPr lang="ru-RU" dirty="0" smtClean="0"/>
              <a:t> до </a:t>
            </a:r>
            <a:r>
              <a:rPr lang="ru-RU" dirty="0" err="1" smtClean="0"/>
              <a:t>видання</a:t>
            </a:r>
            <a:r>
              <a:rPr lang="ru-RU" dirty="0" smtClean="0"/>
              <a:t> в </a:t>
            </a:r>
            <a:r>
              <a:rPr lang="ru-RU" dirty="0" err="1" smtClean="0"/>
              <a:t>Женеві</a:t>
            </a:r>
            <a:r>
              <a:rPr lang="ru-RU" dirty="0" smtClean="0"/>
              <a:t> </a:t>
            </a:r>
            <a:r>
              <a:rPr lang="ru-RU" dirty="0" err="1" smtClean="0"/>
              <a:t>третю</a:t>
            </a:r>
            <a:r>
              <a:rPr lang="ru-RU" dirty="0" smtClean="0"/>
              <a:t> </a:t>
            </a:r>
            <a:r>
              <a:rPr lang="ru-RU" dirty="0" err="1" smtClean="0"/>
              <a:t>збірку</a:t>
            </a:r>
            <a:r>
              <a:rPr lang="ru-RU" dirty="0" smtClean="0"/>
              <a:t> </a:t>
            </a:r>
            <a:r>
              <a:rPr lang="ru-RU" dirty="0" err="1" smtClean="0"/>
              <a:t>поезій</a:t>
            </a:r>
            <a:r>
              <a:rPr lang="ru-RU" dirty="0" smtClean="0"/>
              <a:t> «</a:t>
            </a:r>
            <a:r>
              <a:rPr lang="ru-RU" dirty="0" err="1" smtClean="0"/>
              <a:t>Дзвін</a:t>
            </a:r>
            <a:r>
              <a:rPr lang="ru-RU" dirty="0" smtClean="0"/>
              <a:t>», </a:t>
            </a:r>
            <a:r>
              <a:rPr lang="ru-RU" dirty="0" err="1" smtClean="0"/>
              <a:t>завершував</a:t>
            </a:r>
            <a:r>
              <a:rPr lang="ru-RU" dirty="0" smtClean="0"/>
              <a:t> </a:t>
            </a:r>
            <a:r>
              <a:rPr lang="ru-RU" dirty="0" err="1" smtClean="0"/>
              <a:t>історіографічну</a:t>
            </a:r>
            <a:r>
              <a:rPr lang="ru-RU" dirty="0" smtClean="0"/>
              <a:t> </a:t>
            </a:r>
            <a:r>
              <a:rPr lang="ru-RU" dirty="0" err="1" smtClean="0"/>
              <a:t>працю</a:t>
            </a:r>
            <a:r>
              <a:rPr lang="ru-RU" dirty="0" smtClean="0"/>
              <a:t> у </a:t>
            </a:r>
            <a:r>
              <a:rPr lang="ru-RU" dirty="0" err="1" smtClean="0"/>
              <a:t>трьох</a:t>
            </a:r>
            <a:r>
              <a:rPr lang="ru-RU" dirty="0" smtClean="0"/>
              <a:t> томах «Отпадение Малороссии от Польши», </a:t>
            </a:r>
            <a:r>
              <a:rPr lang="ru-RU" dirty="0" err="1" smtClean="0"/>
              <a:t>листувався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багатьма</a:t>
            </a:r>
            <a:r>
              <a:rPr lang="ru-RU" dirty="0" smtClean="0"/>
              <a:t> </a:t>
            </a:r>
            <a:r>
              <a:rPr lang="ru-RU" dirty="0" err="1" smtClean="0"/>
              <a:t>кореспондентами</a:t>
            </a:r>
            <a:r>
              <a:rPr lang="ru-RU" dirty="0" smtClean="0"/>
              <a:t>, </a:t>
            </a:r>
            <a:r>
              <a:rPr lang="ru-RU" dirty="0" err="1" smtClean="0"/>
              <a:t>переймався</a:t>
            </a:r>
            <a:r>
              <a:rPr lang="ru-RU" dirty="0" smtClean="0"/>
              <a:t> </a:t>
            </a:r>
            <a:r>
              <a:rPr lang="ru-RU" dirty="0" err="1" smtClean="0"/>
              <a:t>розбратом</a:t>
            </a:r>
            <a:r>
              <a:rPr lang="ru-RU" dirty="0" smtClean="0"/>
              <a:t> </a:t>
            </a:r>
            <a:r>
              <a:rPr lang="ru-RU" dirty="0" err="1" smtClean="0"/>
              <a:t>слов'янських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, особливо </a:t>
            </a:r>
            <a:r>
              <a:rPr lang="ru-RU" dirty="0" err="1" smtClean="0"/>
              <a:t>шовіністичними</a:t>
            </a:r>
            <a:r>
              <a:rPr lang="ru-RU" dirty="0" smtClean="0"/>
              <a:t> заходами </a:t>
            </a:r>
            <a:r>
              <a:rPr lang="ru-RU" dirty="0" err="1" smtClean="0"/>
              <a:t>польської</a:t>
            </a:r>
            <a:r>
              <a:rPr lang="ru-RU" dirty="0" smtClean="0"/>
              <a:t> </a:t>
            </a:r>
            <a:r>
              <a:rPr lang="ru-RU" dirty="0" err="1" smtClean="0"/>
              <a:t>шляхти</a:t>
            </a:r>
            <a:r>
              <a:rPr lang="ru-RU" dirty="0" smtClean="0"/>
              <a:t> в </a:t>
            </a:r>
            <a:r>
              <a:rPr lang="ru-RU" dirty="0" err="1" smtClean="0"/>
              <a:t>Східній</a:t>
            </a:r>
            <a:r>
              <a:rPr lang="ru-RU" dirty="0" smtClean="0"/>
              <a:t> </a:t>
            </a:r>
            <a:r>
              <a:rPr lang="ru-RU" dirty="0" err="1" smtClean="0"/>
              <a:t>Галичині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дбав</a:t>
            </a:r>
            <a:r>
              <a:rPr lang="ru-RU" dirty="0" smtClean="0"/>
              <a:t> про </a:t>
            </a:r>
            <a:r>
              <a:rPr lang="ru-RU" dirty="0" err="1" smtClean="0"/>
              <a:t>видання</a:t>
            </a:r>
            <a:r>
              <a:rPr lang="ru-RU" dirty="0" smtClean="0"/>
              <a:t> </a:t>
            </a:r>
            <a:r>
              <a:rPr lang="ru-RU" dirty="0" err="1" smtClean="0"/>
              <a:t>прогресивних</a:t>
            </a:r>
            <a:r>
              <a:rPr lang="ru-RU" dirty="0" smtClean="0"/>
              <a:t> </a:t>
            </a:r>
            <a:r>
              <a:rPr lang="ru-RU" dirty="0" err="1" smtClean="0"/>
              <a:t>журналів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газет…</a:t>
            </a:r>
          </a:p>
          <a:p>
            <a:r>
              <a:rPr lang="ru-RU" dirty="0" err="1" smtClean="0"/>
              <a:t>Пантелеймон</a:t>
            </a:r>
            <a:r>
              <a:rPr lang="ru-RU" dirty="0" smtClean="0"/>
              <a:t> </a:t>
            </a:r>
            <a:r>
              <a:rPr lang="ru-RU" dirty="0" err="1" smtClean="0"/>
              <a:t>Куліш</a:t>
            </a:r>
            <a:r>
              <a:rPr lang="ru-RU" dirty="0" smtClean="0"/>
              <a:t> </a:t>
            </a:r>
            <a:r>
              <a:rPr lang="ru-RU" dirty="0" err="1" smtClean="0"/>
              <a:t>пішов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smtClean="0">
                <a:hlinkClick r:id="rId5" tooltip="14 лютого"/>
              </a:rPr>
              <a:t>14 лютого</a:t>
            </a:r>
            <a:r>
              <a:rPr lang="ru-RU" dirty="0" smtClean="0"/>
              <a:t> </a:t>
            </a:r>
            <a:r>
              <a:rPr lang="ru-RU" dirty="0" smtClean="0">
                <a:hlinkClick r:id="rId6" tooltip="1897"/>
              </a:rPr>
              <a:t>1897</a:t>
            </a:r>
            <a:r>
              <a:rPr lang="ru-RU" dirty="0" smtClean="0"/>
              <a:t> року на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хуторі</a:t>
            </a:r>
            <a:r>
              <a:rPr lang="ru-RU" dirty="0" smtClean="0"/>
              <a:t> </a:t>
            </a:r>
            <a:r>
              <a:rPr lang="ru-RU" dirty="0" err="1" smtClean="0"/>
              <a:t>Мотронівка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8194" name="Picture 2" descr="C:\Users\Рома\Desktop\B9-1-Kulish-Panteleim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0"/>
            <a:ext cx="1656184" cy="2308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               </a:t>
            </a:r>
            <a:r>
              <a:rPr lang="uk-UA" b="1" dirty="0" smtClean="0"/>
              <a:t>Переклад </a:t>
            </a:r>
            <a:r>
              <a:rPr lang="uk-UA" b="1" dirty="0" smtClean="0"/>
              <a:t>Біблії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53102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Куліш здійснив перший повний </a:t>
            </a:r>
            <a:r>
              <a:rPr lang="uk-UA" dirty="0" smtClean="0">
                <a:hlinkClick r:id="rId2" tooltip="Українські переклади Біблії"/>
              </a:rPr>
              <a:t>переклад Біблії українською мовою</a:t>
            </a:r>
            <a:r>
              <a:rPr lang="uk-UA" dirty="0" smtClean="0"/>
              <a:t>. Свою працю він розпочав у </a:t>
            </a:r>
            <a:r>
              <a:rPr lang="uk-UA" dirty="0" smtClean="0">
                <a:hlinkClick r:id="rId3" tooltip="1860"/>
              </a:rPr>
              <a:t>1860</a:t>
            </a:r>
            <a:r>
              <a:rPr lang="uk-UA" dirty="0" smtClean="0"/>
              <a:t>. До нього приєднався </a:t>
            </a:r>
            <a:r>
              <a:rPr lang="uk-UA" dirty="0" smtClean="0">
                <a:hlinkClick r:id="rId4" tooltip="Нечуй-Левицький Іван Семенович"/>
              </a:rPr>
              <a:t>Іван Нечуй-Левицький</a:t>
            </a:r>
            <a:r>
              <a:rPr lang="uk-UA" dirty="0" smtClean="0"/>
              <a:t>. </a:t>
            </a:r>
            <a:r>
              <a:rPr lang="uk-UA" dirty="0" smtClean="0">
                <a:hlinkClick r:id="rId5" tooltip="1869"/>
              </a:rPr>
              <a:t>1869</a:t>
            </a:r>
            <a:r>
              <a:rPr lang="uk-UA" dirty="0" smtClean="0"/>
              <a:t> року вони залучили до перекладу </a:t>
            </a:r>
            <a:r>
              <a:rPr lang="uk-UA" dirty="0" smtClean="0">
                <a:hlinkClick r:id="rId6" tooltip="Пулюй Іван Павлович"/>
              </a:rPr>
              <a:t>Івана Пулюя</a:t>
            </a:r>
            <a:r>
              <a:rPr lang="uk-UA" dirty="0" smtClean="0"/>
              <a:t>, відомого вченого-фізика, що мав глибокі знання з </a:t>
            </a:r>
            <a:r>
              <a:rPr lang="uk-UA" dirty="0" smtClean="0">
                <a:hlinkClick r:id="rId7" tooltip="Богослов'я"/>
              </a:rPr>
              <a:t>богослов'я</a:t>
            </a:r>
            <a:r>
              <a:rPr lang="uk-UA" dirty="0" smtClean="0"/>
              <a:t>. У </a:t>
            </a:r>
            <a:r>
              <a:rPr lang="uk-UA" dirty="0" smtClean="0">
                <a:hlinkClick r:id="rId8" tooltip="1881"/>
              </a:rPr>
              <a:t>1881</a:t>
            </a:r>
            <a:r>
              <a:rPr lang="uk-UA" dirty="0" smtClean="0"/>
              <a:t> </a:t>
            </a:r>
            <a:r>
              <a:rPr lang="uk-UA" dirty="0" smtClean="0">
                <a:hlinkClick r:id="rId9" tooltip="Наукове товариство імені Шевченка"/>
              </a:rPr>
              <a:t>Наукове товариство імені Шевченка</a:t>
            </a:r>
            <a:r>
              <a:rPr lang="uk-UA" dirty="0" smtClean="0"/>
              <a:t> опублікувало у </a:t>
            </a:r>
            <a:r>
              <a:rPr lang="uk-UA" dirty="0" smtClean="0">
                <a:hlinkClick r:id="rId10" tooltip="Львів"/>
              </a:rPr>
              <a:t>Львові</a:t>
            </a:r>
            <a:r>
              <a:rPr lang="uk-UA" dirty="0" smtClean="0"/>
              <a:t> </a:t>
            </a:r>
            <a:r>
              <a:rPr lang="uk-UA" dirty="0" smtClean="0">
                <a:hlinkClick r:id="rId11" tooltip="Новий Заповіт"/>
              </a:rPr>
              <a:t>Новий Заповіт</a:t>
            </a:r>
            <a:r>
              <a:rPr lang="uk-UA" dirty="0" smtClean="0"/>
              <a:t> у їхньому перекладі.</a:t>
            </a:r>
            <a:endParaRPr lang="uk-UA" dirty="0"/>
          </a:p>
        </p:txBody>
      </p:sp>
      <p:pic>
        <p:nvPicPr>
          <p:cNvPr id="1026" name="Picture 2" descr="C:\Users\Рома\Desktop\7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4117794"/>
            <a:ext cx="3240360" cy="2740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506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Куліш  Пантелеймон  Олександрович </vt:lpstr>
      <vt:lpstr>Слайд 2</vt:lpstr>
      <vt:lpstr>Слайд 3</vt:lpstr>
      <vt:lpstr>Слайд 4</vt:lpstr>
      <vt:lpstr>Арешт, ув'язнення й заслання </vt:lpstr>
      <vt:lpstr>Слайд 6</vt:lpstr>
      <vt:lpstr>Слайд 7</vt:lpstr>
      <vt:lpstr>Слайд 8</vt:lpstr>
      <vt:lpstr>                        Переклад Біблії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Куліш  Пантелеймон  Олександрович </dc:title>
  <dc:creator>Рома</dc:creator>
  <cp:lastModifiedBy>Рома</cp:lastModifiedBy>
  <cp:revision>10</cp:revision>
  <dcterms:created xsi:type="dcterms:W3CDTF">2015-03-21T14:44:17Z</dcterms:created>
  <dcterms:modified xsi:type="dcterms:W3CDTF">2015-03-21T16:16:23Z</dcterms:modified>
</cp:coreProperties>
</file>