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951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0%D0%B4%D0%B8%D0%BA%D0%B0%D0%BB%D1%96%D0%B7%D0%BC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uk.wikipedia.org/wiki/%D0%94%D0%B5%D0%BA%D0%B0%D0%B1%D1%80%D0%B8%D1%81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uk.wikipedia.org/wiki/%D0%9F%D0%BE%D0%B2%D1%81%D1%82%D0%B0%D0%BD%D0%BD%D1%8F" TargetMode="External"/><Relationship Id="rId4" Type="http://schemas.openxmlformats.org/officeDocument/2006/relationships/hyperlink" Target="http://uk.wikipedia.org/wiki/%D0%9F%D0%B5%D1%81%D1%82%D0%B5%D0%BB%D1%8C_%D0%9F%D0%B0%D0%B2%D0%BB%D0%BE_%D0%86%D0%B2%D0%B0%D0%BD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k.wikipedia.org/wiki/18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k.wikipedia.org/wiki/17_%D0%B1%D0%B5%D1%80%D0%B5%D0%B7%D0%BD%D1%8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k.wikipedia.org/wiki/7_%D0%BA%D0%B2%D1%96%D1%82%D0%BD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48" TargetMode="External"/><Relationship Id="rId2" Type="http://schemas.openxmlformats.org/officeDocument/2006/relationships/hyperlink" Target="http://uk.wikipedia.org/wiki/24_%D1%87%D0%B5%D1%80%D0%B2%D0%BD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uk.wikipedia.org/wiki/%D0%A1%D0%B0%D1%80%D0%B0%D1%82%D0%BE%D0%B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80%D0%B0%D0%BD%D1%86%D1%96%D1%8F" TargetMode="External"/><Relationship Id="rId3" Type="http://schemas.openxmlformats.org/officeDocument/2006/relationships/hyperlink" Target="http://uk.wikipedia.org/wiki/%D0%9E%D0%BB%D0%B5%D0%BA%D1%81%D0%B0%D0%BD%D0%B4%D1%80_%D0%86%D0%86_%28%D1%80%D0%BE%D1%81%D1%96%D0%B9%D1%81%D1%8C%D0%BA%D0%B8%D0%B9_%D1%96%D0%BC%D0%BF%D0%B5%D1%80%D0%B0%D1%82%D0%BE%D1%80%29" TargetMode="External"/><Relationship Id="rId7" Type="http://schemas.openxmlformats.org/officeDocument/2006/relationships/hyperlink" Target="http://uk.wikipedia.org/wiki/%D0%A8%D0%B2%D0%B5%D0%B9%D1%86%D0%B0%D1%80%D1%96%D1%8F" TargetMode="External"/><Relationship Id="rId12" Type="http://schemas.openxmlformats.org/officeDocument/2006/relationships/image" Target="../media/image22.jpeg"/><Relationship Id="rId2" Type="http://schemas.openxmlformats.org/officeDocument/2006/relationships/hyperlink" Target="http://uk.wikipedia.org/wiki/18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1%96%D0%BC%D0%B5%D1%87%D1%87%D0%B8%D0%BD%D0%B0" TargetMode="External"/><Relationship Id="rId11" Type="http://schemas.openxmlformats.org/officeDocument/2006/relationships/hyperlink" Target="http://uk.wikipedia.org/w/index.php?title=%D0%93%D0%B0%D0%BD%D0%BA%D0%B0_%D0%92%D0%B0%D1%86%D0%BB%D0%B0%D0%B2&amp;action=edit&amp;redlink=1" TargetMode="External"/><Relationship Id="rId5" Type="http://schemas.openxmlformats.org/officeDocument/2006/relationships/hyperlink" Target="http://uk.wikipedia.org/wiki/%D0%A8%D0%B2%D0%B5%D1%86%D1%96%D1%8F" TargetMode="External"/><Relationship Id="rId10" Type="http://schemas.openxmlformats.org/officeDocument/2006/relationships/hyperlink" Target="http://uk.wikipedia.org/wiki/%D0%9F%D1%80%D0%B0%D0%B3%D0%B0" TargetMode="External"/><Relationship Id="rId4" Type="http://schemas.openxmlformats.org/officeDocument/2006/relationships/hyperlink" Target="http://uk.wikipedia.org/wiki/1857" TargetMode="External"/><Relationship Id="rId9" Type="http://schemas.openxmlformats.org/officeDocument/2006/relationships/hyperlink" Target="http://uk.wikipedia.org/wiki/%D0%86%D1%82%D0%B0%D0%BB%D1%96%D1%8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k.wikipedia.org/wiki/185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BA%D0%BE" TargetMode="External"/><Relationship Id="rId2" Type="http://schemas.openxmlformats.org/officeDocument/2006/relationships/hyperlink" Target="http://uk.wikipedia.org/wiki/18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2%D0%BE%D0%BB%D0%BA%D0%BE%D0%B2%D0%B8%D0%B9_%D1%86%D0%B2%D0%B8%D0%BD%D1%82%D0%B0%D1%80&amp;action=edit&amp;redlink=1" TargetMode="External"/><Relationship Id="rId3" Type="http://schemas.openxmlformats.org/officeDocument/2006/relationships/hyperlink" Target="http://uk.wikipedia.org/wiki/1885" TargetMode="External"/><Relationship Id="rId7" Type="http://schemas.openxmlformats.org/officeDocument/2006/relationships/hyperlink" Target="http://uk.wikipedia.org/wiki/11_%D0%BA%D0%B2%D1%96%D1%82%D0%BD%D1%8F" TargetMode="External"/><Relationship Id="rId2" Type="http://schemas.openxmlformats.org/officeDocument/2006/relationships/hyperlink" Target="http://uk.wikipedia.org/wiki/6_%D0%BA%D0%B2%D1%96%D1%8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0%D1%81%D0%B8%D0%BB%D1%8C%D1%94%D0%B2%D1%81%D1%8C%D0%BA%D0%B8%D0%B9_%D0%BE%D1%81%D1%82%D1%80%D1%96%D0%B2" TargetMode="External"/><Relationship Id="rId5" Type="http://schemas.openxmlformats.org/officeDocument/2006/relationships/hyperlink" Target="http://uk.wikipedia.org/wiki/7_%D0%BA%D0%B2%D1%96%D1%82%D0%BD%D1%8F" TargetMode="External"/><Relationship Id="rId4" Type="http://schemas.openxmlformats.org/officeDocument/2006/relationships/hyperlink" Target="http://uk.wikipedia.org/wiki/%D0%9A%D0%B8%D1%80%D0%B8%D0%BB%D0%BE_%D1%96_%D0%9C%D0%B5%D1%84%D0%BE%D0%B4%D1%96%D0%B9" TargetMode="External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1%81%D1%96%D0%B9%D1%81%D1%8C%D0%BA%D0%B0_%D1%96%D0%BC%D0%BF%D0%B5%D1%80%D1%96%D1%8F" TargetMode="External"/><Relationship Id="rId2" Type="http://schemas.openxmlformats.org/officeDocument/2006/relationships/hyperlink" Target="http://uk.wikipedia.org/wiki/%D0%9F%D0%BE%D0%BC%D1%96%D1%89%D0%B8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uk.wikipedia.org/wiki/%D0%9A%D1%80%D1%96%D0%BF%D0%B0%D0%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28" TargetMode="External"/><Relationship Id="rId2" Type="http://schemas.openxmlformats.org/officeDocument/2006/relationships/hyperlink" Target="http://uk.wikipedia.org/wiki/14_%D0%BB%D0%B8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uk.wikipedia.org/wiki/%D0%92%D0%BE%D1%80%D0%BE%D0%BD%D1%96%D0%B6" TargetMode="External"/><Relationship Id="rId4" Type="http://schemas.openxmlformats.org/officeDocument/2006/relationships/hyperlink" Target="http://uk.wikipedia.org/wiki/%D0%9C%D0%BE%D1%81%D0%BA%D0%B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33" TargetMode="External"/><Relationship Id="rId2" Type="http://schemas.openxmlformats.org/officeDocument/2006/relationships/hyperlink" Target="http://uk.wikipedia.org/wiki/%D0%93%D1%96%D0%BC%D0%BD%D0%B0%D0%B7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uk.wikipedia.org/wiki/%D0%A5%D0%B0%D1%80%D0%BA%D1%96%D0%B2%D1%81%D1%8C%D0%BA%D0%B8%D0%B9_%D1%83%D0%BD%D1%96%D0%B2%D0%B5%D1%80%D1%81%D0%B8%D1%82%D0%B5%D1%8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uk.wikipedia.org/wiki/%D0%86%D1%81%D1%82%D0%BE%D1%80%D1%96%D1%8F" TargetMode="External"/><Relationship Id="rId7" Type="http://schemas.openxmlformats.org/officeDocument/2006/relationships/hyperlink" Target="http://uk.wikipedia.org/wiki/%D0%92%D1%96%D1%80%D1%88" TargetMode="External"/><Relationship Id="rId2" Type="http://schemas.openxmlformats.org/officeDocument/2006/relationships/hyperlink" Target="http://uk.wikipedia.org/wiki/%D0%9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E%D1%80%D1%82%D0%B5%D0%BF%D1%96%D0%B0%D0%BD%D0%BE" TargetMode="External"/><Relationship Id="rId5" Type="http://schemas.openxmlformats.org/officeDocument/2006/relationships/hyperlink" Target="http://uk.wikipedia.org/wiki/%D0%A4%D1%80%D0%B0%D0%BD%D1%86%D1%83%D0%B7%D1%8C%D0%BA%D0%B0_%D0%BB%D1%96%D1%82%D0%B5%D1%80%D0%B0%D1%82%D1%83%D1%80%D0%B0" TargetMode="External"/><Relationship Id="rId4" Type="http://schemas.openxmlformats.org/officeDocument/2006/relationships/hyperlink" Target="http://uk.wikipedia.org/w/index.php?title=%D0%9D%D1%96%D0%BC%D0%B5%D1%86%D1%8C%D0%BA%D0%B0_%D1%84%D1%96%D0%BB%D0%BE%D1%81%D0%BE%D1%84%D1%96%D1%8F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97%D1%96%D1%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E%D0%BB%D0%BA" TargetMode="External"/><Relationship Id="rId3" Type="http://schemas.openxmlformats.org/officeDocument/2006/relationships/hyperlink" Target="http://uk.wikipedia.org/wiki/8_%D0%B3%D1%80%D1%83%D0%B4%D0%BD%D1%8F" TargetMode="External"/><Relationship Id="rId7" Type="http://schemas.openxmlformats.org/officeDocument/2006/relationships/hyperlink" Target="http://uk.wikipedia.org/wiki/%D0%94%D1%80%D0%B0%D0%B3%D1%83%D0%BD" TargetMode="External"/><Relationship Id="rId2" Type="http://schemas.openxmlformats.org/officeDocument/2006/relationships/hyperlink" Target="http://uk.wikipedia.org/wiki/18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E%D0%BD%D0%BA%D0%B5%D1%80" TargetMode="External"/><Relationship Id="rId5" Type="http://schemas.openxmlformats.org/officeDocument/2006/relationships/hyperlink" Target="http://uk.wikipedia.org/wiki/%D0%92%D1%96%D0%B9%D1%81%D1%8C%D0%BA%D0%BE%D0%B2%D0%B0_%D1%81%D0%BB%D1%83%D0%B6%D0%B1%D0%B0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uk.wikipedia.org/wiki/%D0%9A%D0%B0%D0%BD%D0%B4%D0%B8%D0%B4%D0%B0%D1%82" TargetMode="External"/><Relationship Id="rId9" Type="http://schemas.openxmlformats.org/officeDocument/2006/relationships/hyperlink" Target="http://uk.wikipedia.org/wiki/%D0%9E%D1%81%D1%82%D1%80%D0%BE%D0%B3%D0%BE%D0%B7%D1%8C%D0%B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5%D1%80%D0%B5%D1%81%D1%82%D0%B5%D0%B9%D1%81%D1%8C%D0%BA%D0%B0_%D1%83%D0%BD%D1%96%D1%8F" TargetMode="External"/><Relationship Id="rId2" Type="http://schemas.openxmlformats.org/officeDocument/2006/relationships/hyperlink" Target="http://uk.wikipedia.org/wiki/18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uk.wikipedia.org/wiki/1841" TargetMode="External"/><Relationship Id="rId4" Type="http://schemas.openxmlformats.org/officeDocument/2006/relationships/hyperlink" Target="http://uk.wikipedia.org/wiki/159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8%D1%80%D0%B8%D0%BB%D0%BE-%D0%9C%D0%B5%D1%84%D0%BE%D0%B4%D1%96%D1%97%D0%B2%D1%81%D1%8C%D0%BA%D0%B5_%D0%B1%D1%80%D0%B0%D1%82%D1%81%D1%82%D0%B2%D0%BE" TargetMode="External"/><Relationship Id="rId3" Type="http://schemas.openxmlformats.org/officeDocument/2006/relationships/hyperlink" Target="http://uk.wikipedia.org/wiki/%D0%93%D1%83%D0%BB%D0%B0%D0%BA_%D0%9C%D0%B8%D0%BA%D0%BE%D0%BB%D0%B0_%D0%86%D0%B2%D0%B0%D0%BD%D0%BE%D0%B2%D0%B8%D1%87" TargetMode="External"/><Relationship Id="rId7" Type="http://schemas.openxmlformats.org/officeDocument/2006/relationships/hyperlink" Target="http://uk.wikipedia.org/wiki/1846" TargetMode="External"/><Relationship Id="rId2" Type="http://schemas.openxmlformats.org/officeDocument/2006/relationships/hyperlink" Target="http://uk.wikipedia.org/wiki/%D0%91%D1%96%D0%BB%D0%BE%D0%B7%D0%B5%D1%80%D1%81%D1%8C%D0%BA%D0%B8%D0%B9_%D0%92%D0%B0%D1%81%D0%B8%D0%BB%D1%8C_%D0%9C%D0%B8%D1%85%D0%B0%D0%B9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45" TargetMode="External"/><Relationship Id="rId5" Type="http://schemas.openxmlformats.org/officeDocument/2006/relationships/hyperlink" Target="http://uk.wikipedia.org/wiki/%D0%9C%D0%B0%D1%80%D0%BA%D0%B5%D0%B2%D0%B8%D1%87_%D0%9E%D0%BF%D0%B0%D0%BD%D0%B0%D1%81_%D0%92%D0%B0%D1%81%D0%B8%D0%BB%D1%8C%D0%BE%D0%B2%D0%B8%D1%87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uk.wikipedia.org/wiki/%D0%9A%D1%83%D0%BB%D1%96%D1%88_%D0%9F%D0%B0%D0%BD%D1%82%D0%B5%D0%BB%D0%B5%D0%B9%D0%BC%D0%BE%D0%BD_%D0%9E%D0%BB%D0%B5%D0%BA%D1%81%D0%B0%D0%BD%D0%B4%D1%80%D0%BE%D0%B2%D0%B8%D1%87" TargetMode="External"/><Relationship Id="rId9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Костомаров </a:t>
            </a:r>
            <a:r>
              <a:rPr lang="uk-UA" b="1" dirty="0" smtClean="0"/>
              <a:t>Микола Іванович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1026" name="Picture 2" descr="C:\Users\Рома\Desktop\Kostomarov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2928958" cy="4867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31194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Оформившись в </a:t>
            </a:r>
            <a:r>
              <a:rPr lang="ru-RU" dirty="0" err="1" smtClean="0"/>
              <a:t>ідейному</a:t>
            </a:r>
            <a:r>
              <a:rPr lang="ru-RU" dirty="0" smtClean="0"/>
              <a:t> </a:t>
            </a:r>
            <a:r>
              <a:rPr lang="ru-RU" dirty="0" err="1" smtClean="0"/>
              <a:t>плані</a:t>
            </a:r>
            <a:r>
              <a:rPr lang="ru-RU" dirty="0" smtClean="0"/>
              <a:t>, </a:t>
            </a:r>
            <a:r>
              <a:rPr lang="ru-RU" dirty="0" err="1" smtClean="0"/>
              <a:t>кирило-мефодіївці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 перейти до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пропагуючи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переконання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Гулак</a:t>
            </a:r>
            <a:r>
              <a:rPr lang="ru-RU" dirty="0" smtClean="0"/>
              <a:t>, </a:t>
            </a:r>
            <a:r>
              <a:rPr lang="ru-RU" dirty="0" err="1" smtClean="0"/>
              <a:t>близький</a:t>
            </a:r>
            <a:r>
              <a:rPr lang="ru-RU" dirty="0" smtClean="0"/>
              <a:t> до </a:t>
            </a:r>
            <a:r>
              <a:rPr lang="ru-RU" dirty="0" err="1" smtClean="0">
                <a:hlinkClick r:id="rId2" tooltip="Декабрист"/>
              </a:rPr>
              <a:t>декабристського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Радикалізм"/>
              </a:rPr>
              <a:t>радикалізму</a:t>
            </a:r>
            <a:r>
              <a:rPr lang="ru-RU" dirty="0" smtClean="0"/>
              <a:t> </a:t>
            </a:r>
            <a:r>
              <a:rPr lang="ru-RU" dirty="0" smtClean="0">
                <a:hlinkClick r:id="rId4" tooltip="Пестель Павло Іванович"/>
              </a:rPr>
              <a:t>Павла Пестеля</a:t>
            </a:r>
            <a:r>
              <a:rPr lang="ru-RU" dirty="0" smtClean="0"/>
              <a:t>, не </a:t>
            </a:r>
            <a:r>
              <a:rPr lang="ru-RU" dirty="0" err="1" smtClean="0"/>
              <a:t>виключав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насильницьких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а Шевченко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мріяв</a:t>
            </a:r>
            <a:r>
              <a:rPr lang="ru-RU" dirty="0" smtClean="0"/>
              <a:t> про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Повстання"/>
              </a:rPr>
              <a:t>повстання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Рома\Desktop\466479image5263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85728"/>
            <a:ext cx="2571768" cy="3043867"/>
          </a:xfrm>
          <a:prstGeom prst="rect">
            <a:avLst/>
          </a:prstGeom>
          <a:noFill/>
        </p:spPr>
      </p:pic>
      <p:pic>
        <p:nvPicPr>
          <p:cNvPr id="10244" name="Picture 4" descr="C:\Users\Рома\Desktop\716715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42873"/>
            <a:ext cx="2357454" cy="2828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0"/>
            <a:ext cx="5072098" cy="385762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Але до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практичної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братчиків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справа не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дійшла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Студент Петров,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підслухавши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їхні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розмови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ввійшовши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до них 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довіру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березні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2" tooltip="1847"/>
              </a:rPr>
              <a:t>1847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року написав донос попечителю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Київського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навчального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округу генерал-майору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Траскіну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C:\Users\Рома\Desktop\23964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071966" cy="3105714"/>
          </a:xfrm>
          <a:prstGeom prst="roundRect">
            <a:avLst/>
          </a:prstGeom>
          <a:noFill/>
        </p:spPr>
      </p:pic>
      <p:pic>
        <p:nvPicPr>
          <p:cNvPr id="11267" name="Picture 3" descr="C:\Users\Рома\Desktop\15225725_w200_h200_cid675213_pid6666575-365a7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2643206" cy="2857520"/>
          </a:xfrm>
          <a:prstGeom prst="roundRect">
            <a:avLst/>
          </a:prstGeom>
          <a:noFill/>
        </p:spPr>
      </p:pic>
      <p:pic>
        <p:nvPicPr>
          <p:cNvPr id="11268" name="Picture 4" descr="C:\Users\Рома\Desktop\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0"/>
            <a:ext cx="2643206" cy="320172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72000"/>
          </a:xfrm>
        </p:spPr>
        <p:txBody>
          <a:bodyPr/>
          <a:lstStyle/>
          <a:p>
            <a:r>
              <a:rPr lang="uk-UA" dirty="0" smtClean="0"/>
              <a:t>Донос негайно переправили до Петербурга начальнику </a:t>
            </a:r>
            <a:r>
              <a:rPr lang="en-US" dirty="0" smtClean="0"/>
              <a:t>III </a:t>
            </a:r>
            <a:r>
              <a:rPr lang="uk-UA" dirty="0" smtClean="0"/>
              <a:t>відділення Його імператорської величності власної канцелярії графу Орлову. </a:t>
            </a:r>
            <a:r>
              <a:rPr lang="uk-UA" dirty="0" smtClean="0">
                <a:hlinkClick r:id="rId2" tooltip="17 березня"/>
              </a:rPr>
              <a:t>17 березня</a:t>
            </a:r>
            <a:r>
              <a:rPr lang="uk-UA" dirty="0" smtClean="0"/>
              <a:t> Орлов повідомив про зібрання наступникові престолу Олександрові Миколайовичу з проханням дозволити арешти в Києві.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Рома\Desktop\26s12 lukyano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71810"/>
            <a:ext cx="5558837" cy="347427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2357430"/>
            <a:ext cx="3071834" cy="37385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Костомаров </a:t>
            </a:r>
            <a:r>
              <a:rPr lang="ru-RU" dirty="0" err="1" smtClean="0"/>
              <a:t>перебував</a:t>
            </a:r>
            <a:r>
              <a:rPr lang="ru-RU" dirty="0" smtClean="0"/>
              <a:t> у </a:t>
            </a:r>
            <a:r>
              <a:rPr lang="ru-RU" dirty="0" err="1" smtClean="0"/>
              <a:t>жахливому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. У </a:t>
            </a:r>
            <a:r>
              <a:rPr lang="ru-RU" dirty="0" err="1" smtClean="0"/>
              <a:t>відчаї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заморити</a:t>
            </a:r>
            <a:r>
              <a:rPr lang="ru-RU" dirty="0" smtClean="0"/>
              <a:t> себе голодом у </a:t>
            </a:r>
            <a:r>
              <a:rPr lang="ru-RU" dirty="0" err="1" smtClean="0"/>
              <a:t>дорозі</a:t>
            </a:r>
            <a:r>
              <a:rPr lang="ru-RU" dirty="0" smtClean="0"/>
              <a:t>. </a:t>
            </a:r>
            <a:r>
              <a:rPr lang="ru-RU" dirty="0" smtClean="0">
                <a:hlinkClick r:id="rId2" tooltip="7 квітня"/>
              </a:rPr>
              <a:t>7 </a:t>
            </a:r>
            <a:r>
              <a:rPr lang="ru-RU" dirty="0" err="1" smtClean="0">
                <a:hlinkClick r:id="rId2" tooltip="7 квітня"/>
              </a:rPr>
              <a:t>квітня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привезли до Петербурга, а 15-го </a:t>
            </a:r>
            <a:r>
              <a:rPr lang="ru-RU" dirty="0" err="1" smtClean="0"/>
              <a:t>відбувся</a:t>
            </a:r>
            <a:r>
              <a:rPr lang="ru-RU" dirty="0" smtClean="0"/>
              <a:t> перший допит.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 descr="C:\Users\Рома\Desktop\88303698_1223663932_displayart_ru_120516777249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3643338" cy="1928826"/>
          </a:xfrm>
          <a:prstGeom prst="roundRect">
            <a:avLst/>
          </a:prstGeom>
          <a:noFill/>
        </p:spPr>
      </p:pic>
      <p:pic>
        <p:nvPicPr>
          <p:cNvPr id="13315" name="Picture 3" descr="C:\Users\Рома\Desktop\ef3496076a0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2500330" cy="4572000"/>
          </a:xfrm>
          <a:prstGeom prst="roundRect">
            <a:avLst/>
          </a:prstGeom>
          <a:noFill/>
        </p:spPr>
      </p:pic>
      <p:pic>
        <p:nvPicPr>
          <p:cNvPr id="13316" name="Picture 4" descr="C:\Users\Рома\Desktop\3a2edfb31c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643050"/>
            <a:ext cx="3143272" cy="488632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5738834"/>
          </a:xfrm>
        </p:spPr>
        <p:txBody>
          <a:bodyPr/>
          <a:lstStyle/>
          <a:p>
            <a:r>
              <a:rPr lang="ru-RU" dirty="0" smtClean="0">
                <a:hlinkClick r:id="rId2" tooltip="24 червня"/>
              </a:rPr>
              <a:t>24 </a:t>
            </a:r>
            <a:r>
              <a:rPr lang="ru-RU" dirty="0" err="1" smtClean="0">
                <a:hlinkClick r:id="rId2" tooltip="24 червня"/>
              </a:rPr>
              <a:t>червня</a:t>
            </a:r>
            <a:r>
              <a:rPr lang="ru-RU" dirty="0" smtClean="0"/>
              <a:t> </a:t>
            </a:r>
            <a:r>
              <a:rPr lang="ru-RU" dirty="0" smtClean="0">
                <a:hlinkClick r:id="rId3" tooltip="1848"/>
              </a:rPr>
              <a:t>1848</a:t>
            </a:r>
            <a:r>
              <a:rPr lang="ru-RU" dirty="0" smtClean="0"/>
              <a:t> року, </a:t>
            </a:r>
            <a:r>
              <a:rPr lang="ru-RU" dirty="0" err="1" smtClean="0"/>
              <a:t>відбувши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у </a:t>
            </a:r>
            <a:r>
              <a:rPr lang="ru-RU" dirty="0" err="1" smtClean="0"/>
              <a:t>Петропавловській</a:t>
            </a:r>
            <a:r>
              <a:rPr lang="ru-RU" dirty="0" smtClean="0"/>
              <a:t> </a:t>
            </a:r>
            <a:r>
              <a:rPr lang="ru-RU" dirty="0" err="1" smtClean="0"/>
              <a:t>фортеці</a:t>
            </a:r>
            <a:r>
              <a:rPr lang="ru-RU" dirty="0" smtClean="0"/>
              <a:t>, Костомаров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засланий</a:t>
            </a:r>
            <a:r>
              <a:rPr lang="ru-RU" dirty="0" smtClean="0"/>
              <a:t> у </a:t>
            </a:r>
            <a:r>
              <a:rPr lang="ru-RU" dirty="0" smtClean="0">
                <a:hlinkClick r:id="rId4" tooltip="Саратов"/>
              </a:rPr>
              <a:t>Саратов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C:\Users\Рома\Desktop\1348880612_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4" y="1692275"/>
            <a:ext cx="826931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928934"/>
          </a:xfrm>
        </p:spPr>
        <p:txBody>
          <a:bodyPr/>
          <a:lstStyle/>
          <a:p>
            <a:r>
              <a:rPr lang="uk-UA" dirty="0" smtClean="0">
                <a:hlinkClick r:id="rId2" tooltip="1856"/>
              </a:rPr>
              <a:t>1856</a:t>
            </a:r>
            <a:r>
              <a:rPr lang="uk-UA" dirty="0" smtClean="0"/>
              <a:t> року маніфест царя </a:t>
            </a:r>
            <a:r>
              <a:rPr lang="uk-UA" dirty="0" smtClean="0">
                <a:hlinkClick r:id="rId3" tooltip="Олександр ІІ (російський імператор)"/>
              </a:rPr>
              <a:t>Олександра </a:t>
            </a:r>
            <a:r>
              <a:rPr lang="en-US" dirty="0" smtClean="0">
                <a:hlinkClick r:id="rId3" tooltip="Олександр ІІ (російський імператор)"/>
              </a:rPr>
              <a:t>II</a:t>
            </a:r>
            <a:r>
              <a:rPr lang="en-US" dirty="0" smtClean="0"/>
              <a:t> </a:t>
            </a:r>
            <a:r>
              <a:rPr lang="uk-UA" dirty="0" smtClean="0"/>
              <a:t>звільнив Костомарова від поліцейського нагляду. У </a:t>
            </a:r>
            <a:r>
              <a:rPr lang="uk-UA" dirty="0" smtClean="0">
                <a:hlinkClick r:id="rId4" tooltip="1857"/>
              </a:rPr>
              <a:t>1857</a:t>
            </a:r>
            <a:r>
              <a:rPr lang="uk-UA" dirty="0" smtClean="0"/>
              <a:t>-му він вирушив за кордон, побував у </a:t>
            </a:r>
            <a:r>
              <a:rPr lang="uk-UA" dirty="0" smtClean="0">
                <a:hlinkClick r:id="rId5" tooltip="Швеція"/>
              </a:rPr>
              <a:t>Швеції</a:t>
            </a:r>
            <a:r>
              <a:rPr lang="uk-UA" dirty="0" smtClean="0"/>
              <a:t>, </a:t>
            </a:r>
            <a:r>
              <a:rPr lang="uk-UA" dirty="0" smtClean="0">
                <a:hlinkClick r:id="rId6" tooltip="Німеччина"/>
              </a:rPr>
              <a:t>Німеччині</a:t>
            </a:r>
            <a:r>
              <a:rPr lang="uk-UA" dirty="0" smtClean="0"/>
              <a:t>, </a:t>
            </a:r>
            <a:r>
              <a:rPr lang="uk-UA" dirty="0" smtClean="0">
                <a:hlinkClick r:id="rId7" tooltip="Швейцарія"/>
              </a:rPr>
              <a:t>Швейцарії</a:t>
            </a:r>
            <a:r>
              <a:rPr lang="uk-UA" dirty="0" smtClean="0"/>
              <a:t>, </a:t>
            </a:r>
            <a:r>
              <a:rPr lang="uk-UA" dirty="0" smtClean="0">
                <a:hlinkClick r:id="rId8" tooltip="Франція"/>
              </a:rPr>
              <a:t>Франції</a:t>
            </a:r>
            <a:r>
              <a:rPr lang="uk-UA" dirty="0" smtClean="0"/>
              <a:t> й </a:t>
            </a:r>
            <a:r>
              <a:rPr lang="uk-UA" dirty="0" smtClean="0">
                <a:hlinkClick r:id="rId9" tooltip="Італія"/>
              </a:rPr>
              <a:t>Італії</a:t>
            </a:r>
            <a:r>
              <a:rPr lang="uk-UA" dirty="0" smtClean="0"/>
              <a:t>. У </a:t>
            </a:r>
            <a:r>
              <a:rPr lang="uk-UA" dirty="0" smtClean="0">
                <a:hlinkClick r:id="rId10" tooltip="Прага"/>
              </a:rPr>
              <a:t>Празі</a:t>
            </a:r>
            <a:r>
              <a:rPr lang="uk-UA" dirty="0" smtClean="0"/>
              <a:t> зустрівся з патріархом чеського слов'янофільства </a:t>
            </a:r>
            <a:r>
              <a:rPr lang="uk-UA" dirty="0" smtClean="0">
                <a:hlinkClick r:id="rId11" tooltip="Ганка Вацлав (ще не написана)"/>
              </a:rPr>
              <a:t>Вацлавом Ганкою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C:\Users\Рома\Desktop\51b06767-2f3f-4e82-2f3f-4e8d769dcf4a.photo.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85852" y="2500306"/>
            <a:ext cx="6786610" cy="4160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72000"/>
          </a:xfrm>
        </p:spPr>
        <p:txBody>
          <a:bodyPr/>
          <a:lstStyle/>
          <a:p>
            <a:r>
              <a:rPr lang="ru-RU" dirty="0" smtClean="0">
                <a:hlinkClick r:id="rId2" tooltip="1858"/>
              </a:rPr>
              <a:t>1858</a:t>
            </a:r>
            <a:r>
              <a:rPr lang="ru-RU" dirty="0" smtClean="0"/>
              <a:t> року Костомаров </a:t>
            </a:r>
            <a:r>
              <a:rPr lang="ru-RU" dirty="0" err="1" smtClean="0"/>
              <a:t>повернувся</a:t>
            </a:r>
            <a:r>
              <a:rPr lang="ru-RU" dirty="0" smtClean="0"/>
              <a:t> до Петербурга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продовжив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.</a:t>
            </a:r>
            <a:endParaRPr lang="uk-UA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Викладання в Санкт-Петербурзі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16386" name="Picture 2" descr="C:\Users\Рома\Desktop\1005888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3786214" cy="464347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57818" y="642918"/>
            <a:ext cx="3328982" cy="545308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tooltip="1872"/>
              </a:rPr>
              <a:t>1872</a:t>
            </a:r>
            <a:r>
              <a:rPr lang="ru-RU" dirty="0" smtClean="0"/>
              <a:t> року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напруженої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в Костомарова стали сильно </a:t>
            </a:r>
            <a:r>
              <a:rPr lang="ru-RU" dirty="0" err="1" smtClean="0"/>
              <a:t>боліти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Око"/>
              </a:rPr>
              <a:t>очі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говорив,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пропадає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бездіяльності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зародилася</a:t>
            </a:r>
            <a:r>
              <a:rPr lang="ru-RU" dirty="0" smtClean="0"/>
              <a:t> думка </a:t>
            </a:r>
            <a:r>
              <a:rPr lang="ru-RU" dirty="0" err="1" smtClean="0"/>
              <a:t>надиктувати</a:t>
            </a:r>
            <a:r>
              <a:rPr lang="ru-RU" dirty="0" smtClean="0"/>
              <a:t> «</a:t>
            </a:r>
            <a:r>
              <a:rPr lang="ru-RU" dirty="0" err="1" smtClean="0"/>
              <a:t>Руську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…» для популярного </a:t>
            </a:r>
            <a:r>
              <a:rPr lang="ru-RU" dirty="0" err="1" smtClean="0"/>
              <a:t>читання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                Останні </a:t>
            </a:r>
            <a:r>
              <a:rPr lang="uk-UA" b="1" dirty="0" smtClean="0"/>
              <a:t>роки життя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17410" name="Picture 2" descr="C:\Users\Рома\Desktop\img.ph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857232"/>
            <a:ext cx="4071966" cy="561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186766" cy="2714644"/>
          </a:xfrm>
        </p:spPr>
        <p:txBody>
          <a:bodyPr>
            <a:normAutofit/>
          </a:bodyPr>
          <a:lstStyle/>
          <a:p>
            <a:r>
              <a:rPr lang="uk-UA" dirty="0" smtClean="0">
                <a:hlinkClick r:id="rId2" tooltip="6 квітня"/>
              </a:rPr>
              <a:t>6 квітня</a:t>
            </a:r>
            <a:r>
              <a:rPr lang="uk-UA" dirty="0" smtClean="0"/>
              <a:t> </a:t>
            </a:r>
            <a:r>
              <a:rPr lang="uk-UA" dirty="0" smtClean="0">
                <a:hlinkClick r:id="rId3" tooltip="1885"/>
              </a:rPr>
              <a:t>1885</a:t>
            </a:r>
            <a:r>
              <a:rPr lang="uk-UA" dirty="0" smtClean="0"/>
              <a:t> року, у день пам'яті святих </a:t>
            </a:r>
            <a:r>
              <a:rPr lang="uk-UA" dirty="0" smtClean="0">
                <a:hlinkClick r:id="rId4" tooltip="Кирило і Мефодій"/>
              </a:rPr>
              <a:t>Кирила і Мефодія</a:t>
            </a:r>
            <a:r>
              <a:rPr lang="uk-UA" dirty="0" smtClean="0"/>
              <a:t>, здоров'я вченого різко погіршилося. Вранці </a:t>
            </a:r>
            <a:r>
              <a:rPr lang="uk-UA" dirty="0" smtClean="0">
                <a:hlinkClick r:id="rId5" tooltip="7 квітня"/>
              </a:rPr>
              <a:t>7 квітня</a:t>
            </a:r>
            <a:r>
              <a:rPr lang="uk-UA" dirty="0" smtClean="0"/>
              <a:t> він помер у своїй квартирі на </a:t>
            </a:r>
            <a:r>
              <a:rPr lang="uk-UA" dirty="0" err="1" smtClean="0">
                <a:hlinkClick r:id="rId6" tooltip="Васильєвський острів"/>
              </a:rPr>
              <a:t>Васильєвському</a:t>
            </a:r>
            <a:r>
              <a:rPr lang="uk-UA" dirty="0" smtClean="0">
                <a:hlinkClick r:id="rId6" tooltip="Васильєвський острів"/>
              </a:rPr>
              <a:t> острові</a:t>
            </a:r>
            <a:r>
              <a:rPr lang="uk-UA" dirty="0" smtClean="0"/>
              <a:t> у Петербурзі.</a:t>
            </a:r>
          </a:p>
          <a:p>
            <a:r>
              <a:rPr lang="uk-UA" dirty="0" smtClean="0"/>
              <a:t>Похований </a:t>
            </a:r>
            <a:r>
              <a:rPr lang="uk-UA" dirty="0" smtClean="0">
                <a:hlinkClick r:id="rId7" tooltip="11 квітня"/>
              </a:rPr>
              <a:t>11 квітня</a:t>
            </a:r>
            <a:r>
              <a:rPr lang="uk-UA" dirty="0" smtClean="0"/>
              <a:t> </a:t>
            </a:r>
            <a:r>
              <a:rPr lang="uk-UA" dirty="0" smtClean="0">
                <a:hlinkClick r:id="rId3" tooltip="1885"/>
              </a:rPr>
              <a:t>1885</a:t>
            </a:r>
            <a:r>
              <a:rPr lang="uk-UA" dirty="0" smtClean="0"/>
              <a:t> року на </a:t>
            </a:r>
            <a:r>
              <a:rPr lang="uk-UA" dirty="0" err="1" smtClean="0">
                <a:hlinkClick r:id="rId8" tooltip="Волковий цвинтар (ще не написана)"/>
              </a:rPr>
              <a:t>Волковому</a:t>
            </a:r>
            <a:r>
              <a:rPr lang="uk-UA" dirty="0" smtClean="0">
                <a:hlinkClick r:id="rId8" tooltip="Волковий цвинтар (ще не написана)"/>
              </a:rPr>
              <a:t> цвинтарі</a:t>
            </a:r>
            <a:r>
              <a:rPr lang="uk-UA" dirty="0" smtClean="0"/>
              <a:t> у Петербурзі.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C:\Users\Рома\Desktop\200px-Kostomarov_by_Repi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143248"/>
            <a:ext cx="8358246" cy="278608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219200"/>
          </a:xfrm>
        </p:spPr>
        <p:txBody>
          <a:bodyPr/>
          <a:lstStyle/>
          <a:p>
            <a:r>
              <a:rPr lang="uk-UA" dirty="0" smtClean="0"/>
              <a:t>                          Кінець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53148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з'явився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світ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взяття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шлюбу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місцевого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hlinkClick r:id="rId2" tooltip="Поміщик"/>
              </a:rPr>
              <a:t>поміщика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Івана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Петровича Костомарова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кріпачкою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за законами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hlinkClick r:id="rId3" tooltip="Російська імперія"/>
              </a:rPr>
              <a:t>Російської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hlinkClick r:id="rId3" tooltip="Російська імперія"/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hlinkClick r:id="rId3" tooltip="Російська імперія"/>
              </a:rPr>
              <a:t>імперії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став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hlinkClick r:id="rId4" tooltip="Кріпак"/>
              </a:rPr>
              <a:t>кріпаком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власного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батька.</a:t>
            </a:r>
            <a:endParaRPr lang="uk-UA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Рома\Desktop\Костомаров-Мико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857364"/>
            <a:ext cx="3929090" cy="459584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72000"/>
          </a:xfrm>
        </p:spPr>
        <p:txBody>
          <a:bodyPr/>
          <a:lstStyle/>
          <a:p>
            <a:r>
              <a:rPr lang="ru-RU" dirty="0" err="1" smtClean="0"/>
              <a:t>Раптова</a:t>
            </a:r>
            <a:r>
              <a:rPr lang="ru-RU" dirty="0" smtClean="0"/>
              <a:t> смерть батька (</a:t>
            </a:r>
            <a:r>
              <a:rPr lang="ru-RU" dirty="0" smtClean="0">
                <a:hlinkClick r:id="rId2" tooltip="14 липня"/>
              </a:rPr>
              <a:t>14 </a:t>
            </a:r>
            <a:r>
              <a:rPr lang="ru-RU" dirty="0" err="1" smtClean="0">
                <a:hlinkClick r:id="rId2" tooltip="14 липня"/>
              </a:rPr>
              <a:t>липня</a:t>
            </a:r>
            <a:r>
              <a:rPr lang="ru-RU" dirty="0" smtClean="0"/>
              <a:t> </a:t>
            </a:r>
            <a:r>
              <a:rPr lang="ru-RU" dirty="0" smtClean="0">
                <a:hlinkClick r:id="rId3" tooltip="1828"/>
              </a:rPr>
              <a:t>1828</a:t>
            </a:r>
            <a:r>
              <a:rPr lang="ru-RU" dirty="0" smtClean="0"/>
              <a:t> р.) поставила </a:t>
            </a:r>
            <a:r>
              <a:rPr lang="ru-RU" dirty="0" err="1" smtClean="0"/>
              <a:t>його</a:t>
            </a:r>
            <a:r>
              <a:rPr lang="ru-RU" dirty="0" smtClean="0"/>
              <a:t> родину в </a:t>
            </a:r>
            <a:r>
              <a:rPr lang="ru-RU" dirty="0" smtClean="0"/>
              <a:t>с</a:t>
            </a:r>
            <a:r>
              <a:rPr lang="ru-RU" dirty="0" smtClean="0"/>
              <a:t> </a:t>
            </a:r>
            <a:r>
              <a:rPr lang="ru-RU" dirty="0" err="1" smtClean="0"/>
              <a:t>крутне</a:t>
            </a:r>
            <a:r>
              <a:rPr lang="ru-RU" dirty="0" smtClean="0"/>
              <a:t> </a:t>
            </a:r>
            <a:r>
              <a:rPr lang="ru-RU" dirty="0" err="1" smtClean="0"/>
              <a:t>юридичне</a:t>
            </a:r>
            <a:r>
              <a:rPr lang="ru-RU" dirty="0" smtClean="0"/>
              <a:t> становище.</a:t>
            </a:r>
            <a:r>
              <a:rPr lang="ru-RU" dirty="0" smtClean="0"/>
              <a:t> </a:t>
            </a:r>
            <a:r>
              <a:rPr lang="uk-UA" dirty="0" smtClean="0"/>
              <a:t>Залишившись </a:t>
            </a:r>
            <a:r>
              <a:rPr lang="uk-UA" dirty="0" smtClean="0"/>
              <a:t>із дуже скромними статками, мати перевела Миколу з </a:t>
            </a:r>
            <a:r>
              <a:rPr lang="uk-UA" dirty="0" smtClean="0">
                <a:hlinkClick r:id="rId4" tooltip="Москва"/>
              </a:rPr>
              <a:t>московського</a:t>
            </a:r>
            <a:r>
              <a:rPr lang="uk-UA" dirty="0" smtClean="0"/>
              <a:t> пансіону  </a:t>
            </a:r>
            <a:r>
              <a:rPr lang="uk-UA" dirty="0" smtClean="0"/>
              <a:t>до </a:t>
            </a:r>
            <a:r>
              <a:rPr lang="uk-UA" dirty="0" smtClean="0"/>
              <a:t>пансіону у </a:t>
            </a:r>
            <a:r>
              <a:rPr lang="uk-UA" dirty="0" smtClean="0">
                <a:hlinkClick r:id="rId5" tooltip="Вороніж"/>
              </a:rPr>
              <a:t>Воронежі</a:t>
            </a:r>
            <a:r>
              <a:rPr lang="uk-UA" dirty="0" smtClean="0"/>
              <a:t>, ближче до домівки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Рома\Desktop\articles_listing10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000372"/>
            <a:ext cx="625794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00042"/>
            <a:ext cx="4972056" cy="600079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Навчання в ньому обходилося дешевше, але рівень викладання був дуже низьким, і хлопчик ледь висиджував нудні уроки, які практично нічого йому не давали. За «витівки» він був відрахований з цього пансіону і перейшов до Воронезької </a:t>
            </a: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2" tooltip="Гімназія"/>
              </a:rPr>
              <a:t>гімназії</a:t>
            </a: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3" tooltip="1833"/>
              </a:rPr>
              <a:t>1833</a:t>
            </a: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року Микола вступив до </a:t>
            </a: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4" tooltip="Харківський університет"/>
              </a:rPr>
              <a:t>Харківського університету</a:t>
            </a: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на історико-філологічний факультет.</a:t>
            </a:r>
            <a:endParaRPr lang="uk-UA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Рома\Desktop\x_30758fa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928670"/>
            <a:ext cx="3500462" cy="4964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00042"/>
            <a:ext cx="4329114" cy="4572000"/>
          </a:xfrm>
        </p:spPr>
        <p:txBody>
          <a:bodyPr/>
          <a:lstStyle/>
          <a:p>
            <a:r>
              <a:rPr lang="uk-UA" dirty="0" smtClean="0"/>
              <a:t>В університеті Микола Костомаров вивчав стародавні й нові </a:t>
            </a:r>
            <a:r>
              <a:rPr lang="uk-UA" dirty="0" smtClean="0">
                <a:hlinkClick r:id="rId2" tooltip="Мова"/>
              </a:rPr>
              <a:t>мови</a:t>
            </a:r>
            <a:r>
              <a:rPr lang="uk-UA" dirty="0" smtClean="0"/>
              <a:t>, цікавився античною </a:t>
            </a:r>
            <a:r>
              <a:rPr lang="uk-UA" dirty="0" smtClean="0">
                <a:hlinkClick r:id="rId3" tooltip="Історія"/>
              </a:rPr>
              <a:t>історією</a:t>
            </a:r>
            <a:r>
              <a:rPr lang="uk-UA" dirty="0" smtClean="0"/>
              <a:t>, </a:t>
            </a:r>
            <a:r>
              <a:rPr lang="uk-UA" dirty="0" smtClean="0">
                <a:hlinkClick r:id="rId4" tooltip="Німецька філософія (ще не написана)"/>
              </a:rPr>
              <a:t>німецькою філософією</a:t>
            </a:r>
            <a:r>
              <a:rPr lang="uk-UA" dirty="0" smtClean="0"/>
              <a:t> і новою </a:t>
            </a:r>
            <a:r>
              <a:rPr lang="uk-UA" dirty="0" smtClean="0">
                <a:hlinkClick r:id="rId5" tooltip="Французька література"/>
              </a:rPr>
              <a:t>французькою літературою</a:t>
            </a:r>
            <a:r>
              <a:rPr lang="uk-UA" dirty="0" smtClean="0"/>
              <a:t>, учився грати на </a:t>
            </a:r>
            <a:r>
              <a:rPr lang="uk-UA" dirty="0" smtClean="0">
                <a:hlinkClick r:id="rId6" tooltip="Фортепіано"/>
              </a:rPr>
              <a:t>фортепіано</a:t>
            </a:r>
            <a:r>
              <a:rPr lang="uk-UA" dirty="0" smtClean="0"/>
              <a:t>, пробував писати </a:t>
            </a:r>
            <a:r>
              <a:rPr lang="uk-UA" dirty="0" smtClean="0">
                <a:hlinkClick r:id="rId7" tooltip="Вірш"/>
              </a:rPr>
              <a:t>вірші</a:t>
            </a:r>
            <a:r>
              <a:rPr lang="uk-UA" dirty="0" smtClean="0"/>
              <a:t>.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Рома\Desktop\kak-pridumali-ukrainskiy-nacionalizm_4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357166"/>
            <a:ext cx="4429156" cy="60007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072494" cy="4286280"/>
          </a:xfrm>
          <a:noFill/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Костомаров в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університетські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роки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читав.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Перевантаження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позначилося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здоров'ї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студентства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значно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погіршився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2" tooltip="Зір"/>
              </a:rPr>
              <a:t>зір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419212"/>
          </a:xfrm>
          <a:ln>
            <a:noFill/>
          </a:ln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6146" name="Picture 2" descr="C:\Users\Рома\Desktop\ac9fec52bca0e8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5072098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0562" y="1071546"/>
            <a:ext cx="4229072" cy="45720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січні</a:t>
            </a:r>
            <a:r>
              <a:rPr lang="ru-RU" dirty="0" smtClean="0"/>
              <a:t> </a:t>
            </a:r>
            <a:r>
              <a:rPr lang="ru-RU" dirty="0" smtClean="0">
                <a:hlinkClick r:id="rId2" tooltip="1837"/>
              </a:rPr>
              <a:t>1837</a:t>
            </a:r>
            <a:r>
              <a:rPr lang="ru-RU" dirty="0" smtClean="0"/>
              <a:t> року Костомаров </a:t>
            </a:r>
            <a:r>
              <a:rPr lang="ru-RU" dirty="0" err="1" smtClean="0"/>
              <a:t>склав</a:t>
            </a:r>
            <a:r>
              <a:rPr lang="ru-RU" dirty="0" smtClean="0"/>
              <a:t> </a:t>
            </a:r>
            <a:r>
              <a:rPr lang="ru-RU" dirty="0" err="1" smtClean="0"/>
              <a:t>іспити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hlinkClick r:id="rId3" tooltip="8 грудня"/>
              </a:rPr>
              <a:t>8 </a:t>
            </a:r>
            <a:r>
              <a:rPr lang="ru-RU" dirty="0" err="1" smtClean="0">
                <a:hlinkClick r:id="rId3" tooltip="8 грудня"/>
              </a:rPr>
              <a:t>грудня</a:t>
            </a:r>
            <a:r>
              <a:rPr lang="ru-RU" dirty="0" smtClean="0"/>
              <a:t> </a:t>
            </a:r>
            <a:r>
              <a:rPr lang="ru-RU" dirty="0" smtClean="0">
                <a:hlinkClick r:id="rId2" tooltip="1837"/>
              </a:rPr>
              <a:t>1837</a:t>
            </a:r>
            <a:r>
              <a:rPr lang="ru-RU" dirty="0" smtClean="0"/>
              <a:t> року </a:t>
            </a:r>
            <a:r>
              <a:rPr lang="ru-RU" dirty="0" err="1" smtClean="0"/>
              <a:t>його</a:t>
            </a:r>
            <a:r>
              <a:rPr lang="ru-RU" dirty="0" smtClean="0"/>
              <a:t> затвердили в </a:t>
            </a:r>
            <a:r>
              <a:rPr lang="ru-RU" dirty="0" err="1" smtClean="0"/>
              <a:t>статусі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Кандидат"/>
              </a:rPr>
              <a:t>кандидата</a:t>
            </a:r>
            <a:r>
              <a:rPr lang="ru-RU" dirty="0" err="1" smtClean="0"/>
              <a:t>.Після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Костомаров </a:t>
            </a:r>
            <a:r>
              <a:rPr lang="ru-RU" dirty="0" err="1" smtClean="0"/>
              <a:t>пішов</a:t>
            </a:r>
            <a:r>
              <a:rPr lang="ru-RU" dirty="0" smtClean="0"/>
              <a:t> на </a:t>
            </a:r>
            <a:r>
              <a:rPr lang="ru-RU" dirty="0" err="1" smtClean="0">
                <a:hlinkClick r:id="rId5" tooltip="Військова служба"/>
              </a:rPr>
              <a:t>військову</a:t>
            </a:r>
            <a:r>
              <a:rPr lang="ru-RU" dirty="0" smtClean="0">
                <a:hlinkClick r:id="rId5" tooltip="Військова служба"/>
              </a:rPr>
              <a:t> службу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smtClean="0">
                <a:hlinkClick r:id="rId6" tooltip="Юнкер"/>
              </a:rPr>
              <a:t>юнкером</a:t>
            </a:r>
            <a:r>
              <a:rPr lang="ru-RU" dirty="0" smtClean="0"/>
              <a:t> у </a:t>
            </a:r>
            <a:r>
              <a:rPr lang="ru-RU" dirty="0" err="1" smtClean="0"/>
              <a:t>Кінбурзькому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Драгун"/>
              </a:rPr>
              <a:t>драгунському</a:t>
            </a:r>
            <a:r>
              <a:rPr lang="ru-RU" dirty="0" smtClean="0"/>
              <a:t> </a:t>
            </a:r>
            <a:r>
              <a:rPr lang="ru-RU" dirty="0" smtClean="0">
                <a:hlinkClick r:id="rId8" tooltip="Полк"/>
              </a:rPr>
              <a:t>полку</a:t>
            </a:r>
            <a:r>
              <a:rPr lang="ru-RU" dirty="0" smtClean="0"/>
              <a:t> в </a:t>
            </a:r>
            <a:r>
              <a:rPr lang="ru-RU" dirty="0" err="1" smtClean="0">
                <a:hlinkClick r:id="rId9" tooltip="Острогозьк"/>
              </a:rPr>
              <a:t>Острогозьку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Рома\Desktop\01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142852"/>
            <a:ext cx="4143404" cy="635798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26" y="214290"/>
            <a:ext cx="5214974" cy="6500858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hlinkClick r:id="rId2" tooltip="1840"/>
              </a:rPr>
              <a:t>1840</a:t>
            </a:r>
            <a:r>
              <a:rPr lang="uk-UA" dirty="0" smtClean="0"/>
              <a:t> року Костомаров склав магістерські іспити і приступив до підготовки дисертації, присвяченої </a:t>
            </a:r>
            <a:r>
              <a:rPr lang="uk-UA" dirty="0" smtClean="0">
                <a:hlinkClick r:id="rId3" tooltip="Берестейська унія"/>
              </a:rPr>
              <a:t>Берестейській унії</a:t>
            </a:r>
            <a:r>
              <a:rPr lang="uk-UA" dirty="0" smtClean="0"/>
              <a:t> </a:t>
            </a:r>
            <a:r>
              <a:rPr lang="uk-UA" dirty="0" smtClean="0">
                <a:hlinkClick r:id="rId4" tooltip="1596"/>
              </a:rPr>
              <a:t>1596</a:t>
            </a:r>
            <a:r>
              <a:rPr lang="uk-UA" dirty="0" smtClean="0"/>
              <a:t> року. Але робота («Про причини і характер унії в Західній Росії») не була захищена через урядову заборону. Дисертація побачила світ у </a:t>
            </a:r>
            <a:r>
              <a:rPr lang="uk-UA" dirty="0" smtClean="0">
                <a:hlinkClick r:id="rId5" tooltip="1841"/>
              </a:rPr>
              <a:t>1841</a:t>
            </a:r>
            <a:r>
              <a:rPr lang="uk-UA" dirty="0" smtClean="0"/>
              <a:t> році окремою книгою і набула широкої відомості. Але це об'єктивне дослідження викликало люті протести з боку церковної влади, яка побачила в ньому відхід від офіційного трактування актуальної для України проблеми.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Рома\Desktop\63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8604"/>
            <a:ext cx="3786214" cy="5857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4357718" cy="592935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Яскрава фігура Костомарова приваблювала багатьох молодих киян, зокрема, </a:t>
            </a:r>
            <a:r>
              <a:rPr lang="uk-UA" dirty="0" smtClean="0">
                <a:hlinkClick r:id="rId2" tooltip="Білозерський Василь Михайлович"/>
              </a:rPr>
              <a:t>Василя </a:t>
            </a:r>
            <a:r>
              <a:rPr lang="uk-UA" dirty="0" err="1" smtClean="0">
                <a:hlinkClick r:id="rId2" tooltip="Білозерський Василь Михайлович"/>
              </a:rPr>
              <a:t>Білозерського</a:t>
            </a:r>
            <a:r>
              <a:rPr lang="uk-UA" dirty="0" smtClean="0"/>
              <a:t>, </a:t>
            </a:r>
            <a:r>
              <a:rPr lang="uk-UA" dirty="0" smtClean="0">
                <a:hlinkClick r:id="rId3" tooltip="Гулак Микола Іванович"/>
              </a:rPr>
              <a:t>Миколу Гулака</a:t>
            </a:r>
            <a:r>
              <a:rPr lang="uk-UA" dirty="0" smtClean="0"/>
              <a:t>, </a:t>
            </a:r>
            <a:r>
              <a:rPr lang="uk-UA" dirty="0" smtClean="0">
                <a:hlinkClick r:id="rId4" tooltip="Куліш Пантелеймон Олександрович"/>
              </a:rPr>
              <a:t>Пантелеймона Куліша</a:t>
            </a:r>
            <a:r>
              <a:rPr lang="uk-UA" dirty="0" smtClean="0"/>
              <a:t> й </a:t>
            </a:r>
            <a:r>
              <a:rPr lang="uk-UA" dirty="0" smtClean="0">
                <a:hlinkClick r:id="rId5" tooltip="Маркевич Опанас Васильович"/>
              </a:rPr>
              <a:t>Опанаса Марковича</a:t>
            </a:r>
            <a:r>
              <a:rPr lang="uk-UA" dirty="0" smtClean="0"/>
              <a:t>. У грудні </a:t>
            </a:r>
            <a:r>
              <a:rPr lang="uk-UA" dirty="0" smtClean="0">
                <a:hlinkClick r:id="rId6" tooltip="1845"/>
              </a:rPr>
              <a:t>1845</a:t>
            </a:r>
            <a:r>
              <a:rPr lang="uk-UA" dirty="0" smtClean="0"/>
              <a:t> — січні </a:t>
            </a:r>
            <a:r>
              <a:rPr lang="uk-UA" dirty="0" smtClean="0">
                <a:hlinkClick r:id="rId7" tooltip="1846"/>
              </a:rPr>
              <a:t>1846</a:t>
            </a:r>
            <a:r>
              <a:rPr lang="uk-UA" dirty="0" smtClean="0"/>
              <a:t> року вони створили слов'янофільсько-українське </a:t>
            </a:r>
            <a:r>
              <a:rPr lang="uk-UA" dirty="0" smtClean="0">
                <a:hlinkClick r:id="rId8" tooltip="Кирило-Мефодіївське братство"/>
              </a:rPr>
              <a:t>Кирило-Мефодіївське братство</a:t>
            </a:r>
            <a:r>
              <a:rPr lang="uk-UA" dirty="0" smtClean="0"/>
              <a:t>, до якого незабаром приєднався і </a:t>
            </a:r>
            <a:r>
              <a:rPr lang="uk-UA" dirty="0" smtClean="0">
                <a:hlinkClick r:id="rId9" tooltip="Шевченко Тарас Григорович"/>
              </a:rPr>
              <a:t>Тарас Шевченко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Рома\Desktop\kostom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682624"/>
            <a:ext cx="4214841" cy="567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544</Words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Костомаров Микола Іванович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Викладання в Санкт-Петербурзі </vt:lpstr>
      <vt:lpstr>                Останні роки життя </vt:lpstr>
      <vt:lpstr>Слайд 18</vt:lpstr>
      <vt:lpstr>                          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Костомаров Микола Іванович </dc:title>
  <dc:creator>Рома</dc:creator>
  <cp:lastModifiedBy>Рома</cp:lastModifiedBy>
  <cp:revision>6</cp:revision>
  <dcterms:created xsi:type="dcterms:W3CDTF">2014-11-26T21:07:41Z</dcterms:created>
  <dcterms:modified xsi:type="dcterms:W3CDTF">2014-11-26T22:06:17Z</dcterms:modified>
</cp:coreProperties>
</file>