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150B9CA-25CC-4E86-8488-A97E42F2BAB9}" type="datetimeFigureOut">
              <a:rPr lang="ru-RU" smtClean="0"/>
              <a:t>29.02.2016</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A12A3321-A1F0-45C7-BF7C-552B70213E7D}"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8679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150B9CA-25CC-4E86-8488-A97E42F2BAB9}" type="datetimeFigureOut">
              <a:rPr lang="ru-RU" smtClean="0"/>
              <a:t>29.02.2016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12A3321-A1F0-45C7-BF7C-552B70213E7D}" type="slidenum">
              <a:rPr lang="ru-RU" smtClean="0"/>
              <a:t>‹#›</a:t>
            </a:fld>
            <a:endParaRPr lang="ru-RU"/>
          </a:p>
        </p:txBody>
      </p:sp>
    </p:spTree>
    <p:extLst>
      <p:ext uri="{BB962C8B-B14F-4D97-AF65-F5344CB8AC3E}">
        <p14:creationId xmlns:p14="http://schemas.microsoft.com/office/powerpoint/2010/main" val="2191558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150B9CA-25CC-4E86-8488-A97E42F2BAB9}" type="datetimeFigureOut">
              <a:rPr lang="ru-RU" smtClean="0"/>
              <a:t>29.02.2016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12A3321-A1F0-45C7-BF7C-552B70213E7D}"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6206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150B9CA-25CC-4E86-8488-A97E42F2BAB9}" type="datetimeFigureOut">
              <a:rPr lang="ru-RU" smtClean="0"/>
              <a:t>29.02.2016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12A3321-A1F0-45C7-BF7C-552B70213E7D}"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1677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150B9CA-25CC-4E86-8488-A97E42F2BAB9}" type="datetimeFigureOut">
              <a:rPr lang="ru-RU" smtClean="0"/>
              <a:t>29.02.2016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12A3321-A1F0-45C7-BF7C-552B70213E7D}" type="slidenum">
              <a:rPr lang="ru-RU" smtClean="0"/>
              <a:t>‹#›</a:t>
            </a:fld>
            <a:endParaRPr lang="ru-RU"/>
          </a:p>
        </p:txBody>
      </p:sp>
    </p:spTree>
    <p:extLst>
      <p:ext uri="{BB962C8B-B14F-4D97-AF65-F5344CB8AC3E}">
        <p14:creationId xmlns:p14="http://schemas.microsoft.com/office/powerpoint/2010/main" val="892914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150B9CA-25CC-4E86-8488-A97E42F2BAB9}" type="datetimeFigureOut">
              <a:rPr lang="ru-RU" smtClean="0"/>
              <a:t>29.02.2016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12A3321-A1F0-45C7-BF7C-552B70213E7D}"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9226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150B9CA-25CC-4E86-8488-A97E42F2BAB9}" type="datetimeFigureOut">
              <a:rPr lang="ru-RU" smtClean="0"/>
              <a:t>29.02.2016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12A3321-A1F0-45C7-BF7C-552B70213E7D}"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0746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150B9CA-25CC-4E86-8488-A97E42F2BAB9}" type="datetimeFigureOut">
              <a:rPr lang="ru-RU" smtClean="0"/>
              <a:t>29.02.2016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12A3321-A1F0-45C7-BF7C-552B70213E7D}"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8100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150B9CA-25CC-4E86-8488-A97E42F2BAB9}" type="datetimeFigureOut">
              <a:rPr lang="ru-RU" smtClean="0"/>
              <a:t>29.02.2016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12A3321-A1F0-45C7-BF7C-552B70213E7D}"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5116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150B9CA-25CC-4E86-8488-A97E42F2BAB9}" type="datetimeFigureOut">
              <a:rPr lang="ru-RU" smtClean="0"/>
              <a:t>29.02.2016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12A3321-A1F0-45C7-BF7C-552B70213E7D}" type="slidenum">
              <a:rPr lang="ru-RU" smtClean="0"/>
              <a:t>‹#›</a:t>
            </a:fld>
            <a:endParaRPr lang="ru-RU"/>
          </a:p>
        </p:txBody>
      </p:sp>
    </p:spTree>
    <p:extLst>
      <p:ext uri="{BB962C8B-B14F-4D97-AF65-F5344CB8AC3E}">
        <p14:creationId xmlns:p14="http://schemas.microsoft.com/office/powerpoint/2010/main" val="2164370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150B9CA-25CC-4E86-8488-A97E42F2BAB9}" type="datetimeFigureOut">
              <a:rPr lang="ru-RU" smtClean="0"/>
              <a:t>29.02.2016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12A3321-A1F0-45C7-BF7C-552B70213E7D}"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2055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150B9CA-25CC-4E86-8488-A97E42F2BAB9}" type="datetimeFigureOut">
              <a:rPr lang="ru-RU" smtClean="0"/>
              <a:t>29.02.2016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12A3321-A1F0-45C7-BF7C-552B70213E7D}" type="slidenum">
              <a:rPr lang="ru-RU" smtClean="0"/>
              <a:t>‹#›</a:t>
            </a:fld>
            <a:endParaRPr lang="ru-RU"/>
          </a:p>
        </p:txBody>
      </p:sp>
    </p:spTree>
    <p:extLst>
      <p:ext uri="{BB962C8B-B14F-4D97-AF65-F5344CB8AC3E}">
        <p14:creationId xmlns:p14="http://schemas.microsoft.com/office/powerpoint/2010/main" val="3076918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150B9CA-25CC-4E86-8488-A97E42F2BAB9}" type="datetimeFigureOut">
              <a:rPr lang="ru-RU" smtClean="0"/>
              <a:t>29.02.2016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12A3321-A1F0-45C7-BF7C-552B70213E7D}"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569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150B9CA-25CC-4E86-8488-A97E42F2BAB9}" type="datetimeFigureOut">
              <a:rPr lang="ru-RU" smtClean="0"/>
              <a:t>29.02.2016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12A3321-A1F0-45C7-BF7C-552B70213E7D}"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8113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0B9CA-25CC-4E86-8488-A97E42F2BAB9}" type="datetimeFigureOut">
              <a:rPr lang="ru-RU" smtClean="0"/>
              <a:t>29.02.2016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12A3321-A1F0-45C7-BF7C-552B70213E7D}" type="slidenum">
              <a:rPr lang="ru-RU" smtClean="0"/>
              <a:t>‹#›</a:t>
            </a:fld>
            <a:endParaRPr lang="ru-RU"/>
          </a:p>
        </p:txBody>
      </p:sp>
    </p:spTree>
    <p:extLst>
      <p:ext uri="{BB962C8B-B14F-4D97-AF65-F5344CB8AC3E}">
        <p14:creationId xmlns:p14="http://schemas.microsoft.com/office/powerpoint/2010/main" val="4061227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150B9CA-25CC-4E86-8488-A97E42F2BAB9}" type="datetimeFigureOut">
              <a:rPr lang="ru-RU" smtClean="0"/>
              <a:t>29.02.2016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12A3321-A1F0-45C7-BF7C-552B70213E7D}"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9556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150B9CA-25CC-4E86-8488-A97E42F2BAB9}" type="datetimeFigureOut">
              <a:rPr lang="ru-RU" smtClean="0"/>
              <a:t>29.02.2016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12A3321-A1F0-45C7-BF7C-552B70213E7D}" type="slidenum">
              <a:rPr lang="ru-RU" smtClean="0"/>
              <a:t>‹#›</a:t>
            </a:fld>
            <a:endParaRPr lang="ru-RU"/>
          </a:p>
        </p:txBody>
      </p:sp>
    </p:spTree>
    <p:extLst>
      <p:ext uri="{BB962C8B-B14F-4D97-AF65-F5344CB8AC3E}">
        <p14:creationId xmlns:p14="http://schemas.microsoft.com/office/powerpoint/2010/main" val="1946956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150B9CA-25CC-4E86-8488-A97E42F2BAB9}" type="datetimeFigureOut">
              <a:rPr lang="ru-RU" smtClean="0"/>
              <a:t>29.02.2016</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12A3321-A1F0-45C7-BF7C-552B70213E7D}" type="slidenum">
              <a:rPr lang="ru-RU" smtClean="0"/>
              <a:t>‹#›</a:t>
            </a:fld>
            <a:endParaRPr lang="ru-RU"/>
          </a:p>
        </p:txBody>
      </p:sp>
    </p:spTree>
    <p:extLst>
      <p:ext uri="{BB962C8B-B14F-4D97-AF65-F5344CB8AC3E}">
        <p14:creationId xmlns:p14="http://schemas.microsoft.com/office/powerpoint/2010/main" val="2527970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a:t>Royal Ontario </a:t>
            </a:r>
            <a:r>
              <a:rPr lang="en-US" dirty="0" smtClean="0"/>
              <a:t>Museum</a:t>
            </a:r>
            <a:endParaRPr lang="ru-RU" dirty="0"/>
          </a:p>
        </p:txBody>
      </p:sp>
      <p:sp>
        <p:nvSpPr>
          <p:cNvPr id="3" name="Подзаголовок 2"/>
          <p:cNvSpPr>
            <a:spLocks noGrp="1"/>
          </p:cNvSpPr>
          <p:nvPr>
            <p:ph type="subTitle" idx="1"/>
          </p:nvPr>
        </p:nvSpPr>
        <p:spPr/>
        <p:txBody>
          <a:bodyPr/>
          <a:lstStyle/>
          <a:p>
            <a:r>
              <a:rPr lang="en-US" dirty="0"/>
              <a:t>T</a:t>
            </a:r>
            <a:r>
              <a:rPr lang="en-US" dirty="0" smtClean="0"/>
              <a:t>he museum </a:t>
            </a:r>
            <a:r>
              <a:rPr lang="en-US" dirty="0"/>
              <a:t>of modern art</a:t>
            </a:r>
            <a:endParaRPr lang="ru-RU" dirty="0"/>
          </a:p>
        </p:txBody>
      </p:sp>
    </p:spTree>
    <p:extLst>
      <p:ext uri="{BB962C8B-B14F-4D97-AF65-F5344CB8AC3E}">
        <p14:creationId xmlns:p14="http://schemas.microsoft.com/office/powerpoint/2010/main" val="804571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Hands-on galleries</a:t>
            </a:r>
            <a:endParaRPr lang="ru-RU" dirty="0"/>
          </a:p>
        </p:txBody>
      </p:sp>
      <p:sp>
        <p:nvSpPr>
          <p:cNvPr id="3" name="Объект 2"/>
          <p:cNvSpPr>
            <a:spLocks noGrp="1"/>
          </p:cNvSpPr>
          <p:nvPr>
            <p:ph sz="half" idx="1"/>
          </p:nvPr>
        </p:nvSpPr>
        <p:spPr/>
        <p:txBody>
          <a:bodyPr>
            <a:normAutofit fontScale="92500" lnSpcReduction="10000"/>
          </a:bodyPr>
          <a:lstStyle/>
          <a:p>
            <a:r>
              <a:rPr lang="en-US" dirty="0"/>
              <a:t>The </a:t>
            </a:r>
            <a:r>
              <a:rPr lang="en-US" dirty="0" smtClean="0"/>
              <a:t>Discovery </a:t>
            </a:r>
            <a:r>
              <a:rPr lang="en-US" dirty="0"/>
              <a:t>Gallery was designed to be a kids' learning zone. It houses three main areas: In the Earth, Around the World, and Close to Home. </a:t>
            </a:r>
            <a:endParaRPr lang="en-US" dirty="0" smtClean="0"/>
          </a:p>
          <a:p>
            <a:r>
              <a:rPr lang="en-US" dirty="0"/>
              <a:t>The Patrick and Barbara Keenan Family Gallery of Hands-On Biodiversity introduces visitors to the complicated relationships which occur among all living things in a fun and interactive space.</a:t>
            </a:r>
            <a:endParaRPr lang="ru-RU" dirty="0"/>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1725" y="2603245"/>
            <a:ext cx="4718050" cy="3224722"/>
          </a:xfrm>
        </p:spPr>
      </p:pic>
    </p:spTree>
    <p:extLst>
      <p:ext uri="{BB962C8B-B14F-4D97-AF65-F5344CB8AC3E}">
        <p14:creationId xmlns:p14="http://schemas.microsoft.com/office/powerpoint/2010/main" val="911674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a:t>Institute for Contemporary Culture </a:t>
            </a:r>
            <a:r>
              <a:rPr lang="en-US" dirty="0" smtClean="0"/>
              <a:t>gallery</a:t>
            </a:r>
            <a:endParaRPr lang="ru-RU"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98575" y="2646855"/>
            <a:ext cx="4718050" cy="3137503"/>
          </a:xfrm>
        </p:spPr>
      </p:pic>
      <p:sp>
        <p:nvSpPr>
          <p:cNvPr id="4" name="Объект 3"/>
          <p:cNvSpPr>
            <a:spLocks noGrp="1"/>
          </p:cNvSpPr>
          <p:nvPr>
            <p:ph sz="half" idx="2"/>
          </p:nvPr>
        </p:nvSpPr>
        <p:spPr/>
        <p:txBody>
          <a:bodyPr>
            <a:normAutofit fontScale="92500" lnSpcReduction="10000"/>
          </a:bodyPr>
          <a:lstStyle/>
          <a:p>
            <a:r>
              <a:rPr lang="en-US" dirty="0"/>
              <a:t>The </a:t>
            </a:r>
            <a:r>
              <a:rPr lang="en-US" dirty="0" err="1"/>
              <a:t>Roloff</a:t>
            </a:r>
            <a:r>
              <a:rPr lang="en-US" dirty="0"/>
              <a:t> </a:t>
            </a:r>
            <a:r>
              <a:rPr lang="en-US" dirty="0" err="1"/>
              <a:t>Beny</a:t>
            </a:r>
            <a:r>
              <a:rPr lang="en-US" dirty="0"/>
              <a:t> Gallery of the Institute for Contemporary Culture (ICC) hosts the Royal Ontario Museum's contemporary art exhibitions. This high-ceilinged multimedia gallery of approximately 6,000 </a:t>
            </a:r>
            <a:r>
              <a:rPr lang="en-US" dirty="0" err="1"/>
              <a:t>sq</a:t>
            </a:r>
            <a:r>
              <a:rPr lang="en-US" dirty="0"/>
              <a:t> </a:t>
            </a:r>
            <a:r>
              <a:rPr lang="en-US" dirty="0" err="1"/>
              <a:t>ft</a:t>
            </a:r>
            <a:r>
              <a:rPr lang="en-US" dirty="0"/>
              <a:t> (600 m2) serves as the ICC's main exhibition space and the ROM's window on contemporary society</a:t>
            </a:r>
            <a:endParaRPr lang="ru-RU" dirty="0"/>
          </a:p>
        </p:txBody>
      </p:sp>
    </p:spTree>
    <p:extLst>
      <p:ext uri="{BB962C8B-B14F-4D97-AF65-F5344CB8AC3E}">
        <p14:creationId xmlns:p14="http://schemas.microsoft.com/office/powerpoint/2010/main" val="2051233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4166" y="2323252"/>
            <a:ext cx="9592732" cy="2954868"/>
          </a:xfrm>
        </p:spPr>
        <p:txBody>
          <a:bodyPr>
            <a:normAutofit/>
          </a:bodyPr>
          <a:lstStyle/>
          <a:p>
            <a:r>
              <a:rPr lang="en-US" sz="5400" dirty="0" smtClean="0"/>
              <a:t>THE END </a:t>
            </a:r>
            <a:r>
              <a:rPr lang="uk-UA" sz="5400" dirty="0" smtClean="0">
                <a:sym typeface="Wingdings" panose="05000000000000000000" pitchFamily="2" charset="2"/>
              </a:rPr>
              <a:t></a:t>
            </a:r>
            <a:endParaRPr lang="ru-RU" sz="5400" dirty="0"/>
          </a:p>
        </p:txBody>
      </p:sp>
    </p:spTree>
    <p:extLst>
      <p:ext uri="{BB962C8B-B14F-4D97-AF65-F5344CB8AC3E}">
        <p14:creationId xmlns:p14="http://schemas.microsoft.com/office/powerpoint/2010/main" val="110531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21525" y="3155283"/>
            <a:ext cx="6241816" cy="1371600"/>
          </a:xfrm>
        </p:spPr>
        <p:txBody>
          <a:bodyPr>
            <a:normAutofit fontScale="90000"/>
          </a:bodyPr>
          <a:lstStyle/>
          <a:p>
            <a:r>
              <a:rPr lang="en-US" dirty="0"/>
              <a:t>The Royal Ontario Museum is a museum of art, world culture and natural history in Toronto, Canada. It is one of the largest museums in North America, the largest in Canada, and attracts over one million visitors every year.</a:t>
            </a:r>
            <a:endParaRPr lang="ru-RU" dirty="0"/>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17919" r="17919"/>
          <a:stretch>
            <a:fillRect/>
          </a:stretch>
        </p:blipFill>
        <p:spPr>
          <a:xfrm>
            <a:off x="8038011" y="996321"/>
            <a:ext cx="2992173" cy="46642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5559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History</a:t>
            </a:r>
            <a:endParaRPr lang="ru-RU"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18138" y="1664756"/>
            <a:ext cx="5470525" cy="3528488"/>
          </a:xfrm>
        </p:spPr>
      </p:pic>
      <p:sp>
        <p:nvSpPr>
          <p:cNvPr id="4" name="Текст 3"/>
          <p:cNvSpPr>
            <a:spLocks noGrp="1"/>
          </p:cNvSpPr>
          <p:nvPr>
            <p:ph type="body" sz="half" idx="2"/>
          </p:nvPr>
        </p:nvSpPr>
        <p:spPr/>
        <p:txBody>
          <a:bodyPr/>
          <a:lstStyle/>
          <a:p>
            <a:r>
              <a:rPr lang="en-US" dirty="0"/>
              <a:t>The Royal Ontario Museum was formally established on 16 April </a:t>
            </a:r>
            <a:r>
              <a:rPr lang="en-US" dirty="0" smtClean="0"/>
              <a:t>1912. </a:t>
            </a:r>
            <a:r>
              <a:rPr lang="en-US" dirty="0"/>
              <a:t>And </a:t>
            </a:r>
            <a:r>
              <a:rPr lang="en-US" dirty="0" err="1" smtClean="0"/>
              <a:t>nn</a:t>
            </a:r>
            <a:r>
              <a:rPr lang="en-US" dirty="0" smtClean="0"/>
              <a:t> </a:t>
            </a:r>
            <a:r>
              <a:rPr lang="en-US" dirty="0"/>
              <a:t>19 March 1914, at 3:00 pm, the Duke of Connaught, also the Governor General of Canada, officially opened the Royal Ontario Museum to the public.</a:t>
            </a:r>
            <a:endParaRPr lang="ru-RU" dirty="0"/>
          </a:p>
        </p:txBody>
      </p:sp>
    </p:spTree>
    <p:extLst>
      <p:ext uri="{BB962C8B-B14F-4D97-AF65-F5344CB8AC3E}">
        <p14:creationId xmlns:p14="http://schemas.microsoft.com/office/powerpoint/2010/main" val="2413330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Interior of the Crystal</a:t>
            </a:r>
            <a:endParaRPr lang="ru-RU" dirty="0"/>
          </a:p>
        </p:txBody>
      </p:sp>
      <p:sp>
        <p:nvSpPr>
          <p:cNvPr id="3" name="Объект 2"/>
          <p:cNvSpPr>
            <a:spLocks noGrp="1"/>
          </p:cNvSpPr>
          <p:nvPr>
            <p:ph sz="half" idx="1"/>
          </p:nvPr>
        </p:nvSpPr>
        <p:spPr/>
        <p:txBody>
          <a:bodyPr/>
          <a:lstStyle/>
          <a:p>
            <a:r>
              <a:rPr lang="en-US" dirty="0"/>
              <a:t>The new main entrance to the Royal Ontario Museum, Daniel </a:t>
            </a:r>
            <a:r>
              <a:rPr lang="en-US" dirty="0" err="1"/>
              <a:t>Libeskind's</a:t>
            </a:r>
            <a:r>
              <a:rPr lang="en-US" dirty="0"/>
              <a:t> The Crystal, first opened in 2007. The </a:t>
            </a:r>
            <a:r>
              <a:rPr lang="en-US" dirty="0" err="1"/>
              <a:t>Deconstructivist</a:t>
            </a:r>
            <a:r>
              <a:rPr lang="en-US" dirty="0"/>
              <a:t> crystalline form is clad in 25 percent glass and 75 percent </a:t>
            </a:r>
            <a:r>
              <a:rPr lang="en-US" dirty="0" err="1"/>
              <a:t>aluminium</a:t>
            </a:r>
            <a:r>
              <a:rPr lang="en-US" dirty="0"/>
              <a:t>, sitting on top of a steel frame.</a:t>
            </a:r>
            <a:endParaRPr lang="ru-RU" dirty="0"/>
          </a:p>
        </p:txBody>
      </p:sp>
      <p:pic>
        <p:nvPicPr>
          <p:cNvPr id="7" name="Объект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200503" y="2561051"/>
            <a:ext cx="4696095" cy="3320140"/>
          </a:xfrm>
        </p:spPr>
      </p:pic>
    </p:spTree>
    <p:extLst>
      <p:ext uri="{BB962C8B-B14F-4D97-AF65-F5344CB8AC3E}">
        <p14:creationId xmlns:p14="http://schemas.microsoft.com/office/powerpoint/2010/main" val="4003413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Galleries</a:t>
            </a:r>
            <a:endParaRPr lang="ru-RU" dirty="0"/>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98575" y="2888655"/>
            <a:ext cx="4718050" cy="2653903"/>
          </a:xfrm>
        </p:spPr>
      </p:pic>
      <p:sp>
        <p:nvSpPr>
          <p:cNvPr id="4" name="Объект 3"/>
          <p:cNvSpPr>
            <a:spLocks noGrp="1"/>
          </p:cNvSpPr>
          <p:nvPr>
            <p:ph sz="half" idx="2"/>
          </p:nvPr>
        </p:nvSpPr>
        <p:spPr/>
        <p:txBody>
          <a:bodyPr>
            <a:normAutofit lnSpcReduction="10000"/>
          </a:bodyPr>
          <a:lstStyle/>
          <a:p>
            <a:r>
              <a:rPr lang="en-US" dirty="0"/>
              <a:t>Originally, there were five major galleries at the ROM, one each for the fields of archaeology, geology, mineralogy, paleontology, and zoology</a:t>
            </a:r>
            <a:r>
              <a:rPr lang="en-US" dirty="0" smtClean="0"/>
              <a:t>.</a:t>
            </a:r>
            <a:endParaRPr lang="ru-RU" dirty="0" smtClean="0"/>
          </a:p>
          <a:p>
            <a:r>
              <a:rPr lang="en-US" dirty="0"/>
              <a:t>There are now two main categories of galleries present in the ROM: the Natural History Galleries and the World Culture Galleries.</a:t>
            </a:r>
            <a:endParaRPr lang="ru-RU" dirty="0"/>
          </a:p>
        </p:txBody>
      </p:sp>
    </p:spTree>
    <p:extLst>
      <p:ext uri="{BB962C8B-B14F-4D97-AF65-F5344CB8AC3E}">
        <p14:creationId xmlns:p14="http://schemas.microsoft.com/office/powerpoint/2010/main" val="1756101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399" y="1039826"/>
            <a:ext cx="6241816" cy="1371600"/>
          </a:xfrm>
        </p:spPr>
        <p:txBody>
          <a:bodyPr/>
          <a:lstStyle/>
          <a:p>
            <a:r>
              <a:rPr lang="en-US" dirty="0"/>
              <a:t>Natural History galleries</a:t>
            </a:r>
            <a:endParaRPr lang="ru-RU" dirty="0"/>
          </a:p>
        </p:txBody>
      </p:sp>
      <p:sp>
        <p:nvSpPr>
          <p:cNvPr id="4" name="Текст 3"/>
          <p:cNvSpPr>
            <a:spLocks noGrp="1"/>
          </p:cNvSpPr>
          <p:nvPr>
            <p:ph type="body" sz="half" idx="2"/>
          </p:nvPr>
        </p:nvSpPr>
        <p:spPr>
          <a:xfrm>
            <a:off x="1295399" y="2698809"/>
            <a:ext cx="6241816" cy="2672806"/>
          </a:xfrm>
        </p:spPr>
        <p:txBody>
          <a:bodyPr/>
          <a:lstStyle/>
          <a:p>
            <a:r>
              <a:rPr lang="en-US" dirty="0"/>
              <a:t>The exhibit in 2008, in the new Michael Lee-Chin Crystal gallery.</a:t>
            </a:r>
          </a:p>
          <a:p>
            <a:r>
              <a:rPr lang="en-US" dirty="0"/>
              <a:t>The Natural History galleries are all gathered on the second floor of the museum. The gallery contains collections and samples of various animals such as bats, birds, and dinosaur bones and skeletons.</a:t>
            </a:r>
            <a:endParaRPr lang="ru-RU" dirty="0"/>
          </a:p>
        </p:txBody>
      </p:sp>
      <p:pic>
        <p:nvPicPr>
          <p:cNvPr id="7" name="Рисунок 6"/>
          <p:cNvPicPr>
            <a:picLocks noGrp="1" noChangeAspect="1"/>
          </p:cNvPicPr>
          <p:nvPr>
            <p:ph type="pic" idx="1"/>
          </p:nvPr>
        </p:nvPicPr>
        <p:blipFill>
          <a:blip r:embed="rId2">
            <a:extLst>
              <a:ext uri="{28A0092B-C50C-407E-A947-70E740481C1C}">
                <a14:useLocalDpi xmlns:a14="http://schemas.microsoft.com/office/drawing/2010/main" val="0"/>
              </a:ext>
            </a:extLst>
          </a:blip>
          <a:srcRect l="2202" r="2202"/>
          <a:stretch>
            <a:fillRect/>
          </a:stretch>
        </p:blipFill>
        <p:spPr>
          <a:xfrm>
            <a:off x="7650163" y="1727200"/>
            <a:ext cx="3621087" cy="3357563"/>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44567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World Culture galleries</a:t>
            </a:r>
            <a:endParaRPr lang="ru-RU"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05304" y="1017498"/>
            <a:ext cx="3732808" cy="4892675"/>
          </a:xfrm>
        </p:spPr>
      </p:pic>
      <p:sp>
        <p:nvSpPr>
          <p:cNvPr id="4" name="Текст 3"/>
          <p:cNvSpPr>
            <a:spLocks noGrp="1"/>
          </p:cNvSpPr>
          <p:nvPr>
            <p:ph type="body" sz="half" idx="2"/>
          </p:nvPr>
        </p:nvSpPr>
        <p:spPr>
          <a:xfrm>
            <a:off x="1293811" y="3039291"/>
            <a:ext cx="5403080" cy="2430178"/>
          </a:xfrm>
        </p:spPr>
        <p:txBody>
          <a:bodyPr/>
          <a:lstStyle/>
          <a:p>
            <a:r>
              <a:rPr lang="en-US" dirty="0"/>
              <a:t>The World Culture galleries display a wide variety of objects from around the world. These range from Stone Age implements from China and Africa to 20th-century art and design.</a:t>
            </a:r>
            <a:endParaRPr lang="ru-RU" dirty="0"/>
          </a:p>
        </p:txBody>
      </p:sp>
    </p:spTree>
    <p:extLst>
      <p:ext uri="{BB962C8B-B14F-4D97-AF65-F5344CB8AC3E}">
        <p14:creationId xmlns:p14="http://schemas.microsoft.com/office/powerpoint/2010/main" val="4256674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a:t>East </a:t>
            </a:r>
            <a:r>
              <a:rPr lang="en-US" dirty="0" smtClean="0"/>
              <a:t>Asian</a:t>
            </a:r>
            <a:endParaRPr lang="ru-RU"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50975" y="2560638"/>
            <a:ext cx="4413249" cy="3309937"/>
          </a:xfrm>
        </p:spPr>
      </p:pic>
      <p:sp>
        <p:nvSpPr>
          <p:cNvPr id="4" name="Объект 3"/>
          <p:cNvSpPr>
            <a:spLocks noGrp="1"/>
          </p:cNvSpPr>
          <p:nvPr>
            <p:ph sz="half" idx="2"/>
          </p:nvPr>
        </p:nvSpPr>
        <p:spPr/>
        <p:txBody>
          <a:bodyPr/>
          <a:lstStyle/>
          <a:p>
            <a:r>
              <a:rPr lang="en-US" dirty="0"/>
              <a:t>The Chinese Galleries comprise four sections: the Bishop White Gallery of Chinese Temple Art, the Joey and Toby Tanenbaum Gallery of China, the Matthews Family Court of Chinese Sculpture, and the ROM Gallery of Chinese Architecture.</a:t>
            </a:r>
            <a:endParaRPr lang="ru-RU" dirty="0"/>
          </a:p>
        </p:txBody>
      </p:sp>
    </p:spTree>
    <p:extLst>
      <p:ext uri="{BB962C8B-B14F-4D97-AF65-F5344CB8AC3E}">
        <p14:creationId xmlns:p14="http://schemas.microsoft.com/office/powerpoint/2010/main" val="617161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a:t>Ancient</a:t>
            </a:r>
          </a:p>
        </p:txBody>
      </p:sp>
      <p:sp>
        <p:nvSpPr>
          <p:cNvPr id="3" name="Объект 2"/>
          <p:cNvSpPr>
            <a:spLocks noGrp="1"/>
          </p:cNvSpPr>
          <p:nvPr>
            <p:ph sz="half" idx="1"/>
          </p:nvPr>
        </p:nvSpPr>
        <p:spPr/>
        <p:txBody>
          <a:bodyPr>
            <a:normAutofit fontScale="92500" lnSpcReduction="20000"/>
          </a:bodyPr>
          <a:lstStyle/>
          <a:p>
            <a:r>
              <a:rPr lang="en-US" dirty="0"/>
              <a:t>Includes 8 galleries of the ancient world. Such as</a:t>
            </a:r>
            <a:r>
              <a:rPr lang="en-US" dirty="0" smtClean="0"/>
              <a:t>:</a:t>
            </a:r>
            <a:endParaRPr lang="ru-RU" dirty="0" smtClean="0"/>
          </a:p>
          <a:p>
            <a:r>
              <a:rPr lang="en-US" dirty="0"/>
              <a:t>Eaton Gallery of </a:t>
            </a:r>
            <a:r>
              <a:rPr lang="en-US" dirty="0" smtClean="0"/>
              <a:t>Rome;</a:t>
            </a:r>
          </a:p>
          <a:p>
            <a:r>
              <a:rPr lang="en-US" dirty="0"/>
              <a:t>Joey and Toby Tanenbaum Gallery of Rome and the Near East </a:t>
            </a:r>
            <a:endParaRPr lang="en-US" dirty="0" smtClean="0"/>
          </a:p>
          <a:p>
            <a:r>
              <a:rPr lang="en-US" dirty="0"/>
              <a:t>Joey and Toby Tanenbaum Gallery of </a:t>
            </a:r>
            <a:r>
              <a:rPr lang="en-US" dirty="0" smtClean="0"/>
              <a:t>Byzantium</a:t>
            </a:r>
          </a:p>
          <a:p>
            <a:r>
              <a:rPr lang="en-US" dirty="0"/>
              <a:t>Galleries of Africa: </a:t>
            </a:r>
            <a:r>
              <a:rPr lang="en-US" dirty="0" smtClean="0"/>
              <a:t>Nubia</a:t>
            </a:r>
          </a:p>
          <a:p>
            <a:pPr marL="0" indent="0">
              <a:buNone/>
            </a:pPr>
            <a:r>
              <a:rPr lang="en-US" dirty="0" smtClean="0"/>
              <a:t>And other…</a:t>
            </a:r>
            <a:endParaRPr lang="ru-RU" dirty="0"/>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363011" y="2485605"/>
            <a:ext cx="2538633" cy="3384843"/>
          </a:xfrm>
        </p:spPr>
      </p:pic>
    </p:spTree>
    <p:extLst>
      <p:ext uri="{BB962C8B-B14F-4D97-AF65-F5344CB8AC3E}">
        <p14:creationId xmlns:p14="http://schemas.microsoft.com/office/powerpoint/2010/main" val="239022495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126</TotalTime>
  <Words>474</Words>
  <Application>Microsoft Office PowerPoint</Application>
  <PresentationFormat>Широкоэкранный</PresentationFormat>
  <Paragraphs>30</Paragraphs>
  <Slides>12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12</vt:i4>
      </vt:variant>
    </vt:vector>
  </HeadingPairs>
  <TitlesOfParts>
    <vt:vector size="16" baseType="lpstr">
      <vt:lpstr>Arial</vt:lpstr>
      <vt:lpstr>Garamond</vt:lpstr>
      <vt:lpstr>Wingdings</vt:lpstr>
      <vt:lpstr>Натуральные материалы</vt:lpstr>
      <vt:lpstr>Royal Ontario Museum</vt:lpstr>
      <vt:lpstr>The Royal Ontario Museum is a museum of art, world culture and natural history in Toronto, Canada. It is one of the largest museums in North America, the largest in Canada, and attracts over one million visitors every year.</vt:lpstr>
      <vt:lpstr>History</vt:lpstr>
      <vt:lpstr>Interior of the Crystal</vt:lpstr>
      <vt:lpstr>Galleries</vt:lpstr>
      <vt:lpstr>Natural History galleries</vt:lpstr>
      <vt:lpstr>World Culture galleries</vt:lpstr>
      <vt:lpstr>East Asian</vt:lpstr>
      <vt:lpstr>Ancient</vt:lpstr>
      <vt:lpstr>Hands-on galleries</vt:lpstr>
      <vt:lpstr>Institute for Contemporary Culture gallery</vt:lpstr>
      <vt:lpstr>THE END </vt:lpstr>
    </vt:vector>
  </TitlesOfParts>
  <Company>diakov.net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Royal Ontario Museum</dc:title>
  <dc:creator>Владислав</dc:creator>
  <cp:lastModifiedBy>Владислав</cp:lastModifiedBy>
  <cp:revision>12</cp:revision>
  <dcterms:created xsi:type="dcterms:W3CDTF">2016-02-29T18:24:45Z</dcterms:created>
  <dcterms:modified xsi:type="dcterms:W3CDTF">2016-02-29T20:30:54Z</dcterms:modified>
</cp:coreProperties>
</file>