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11.04.2016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11.04.2016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11.04.2016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11.04.2016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772400" cy="1780108"/>
          </a:xfrm>
        </p:spPr>
        <p:txBody>
          <a:bodyPr>
            <a:normAutofit/>
          </a:bodyPr>
          <a:lstStyle/>
          <a:p>
            <a:r>
              <a:rPr lang="en-US" sz="9600" b="1" i="1" dirty="0">
                <a:solidFill>
                  <a:schemeClr val="bg1"/>
                </a:solidFill>
                <a:latin typeface="Jokerman" panose="04090605060D06020702" pitchFamily="82" charset="0"/>
              </a:rPr>
              <a:t>Golden Gate</a:t>
            </a:r>
            <a:endParaRPr lang="uk-UA" sz="9600" b="1" i="1" dirty="0">
              <a:solidFill>
                <a:schemeClr val="bg1"/>
              </a:solidFill>
            </a:endParaRPr>
          </a:p>
        </p:txBody>
      </p:sp>
      <p:sp>
        <p:nvSpPr>
          <p:cNvPr id="3" name="Подзаголовок 2"/>
          <p:cNvSpPr>
            <a:spLocks noGrp="1"/>
          </p:cNvSpPr>
          <p:nvPr>
            <p:ph type="subTitle" idx="1"/>
          </p:nvPr>
        </p:nvSpPr>
        <p:spPr/>
        <p:txBody>
          <a:bodyPr/>
          <a:lstStyle/>
          <a:p>
            <a:endParaRPr lang="uk-UA" dirty="0"/>
          </a:p>
        </p:txBody>
      </p:sp>
      <p:pic>
        <p:nvPicPr>
          <p:cNvPr id="1026" name="Picture 2" descr="C:\Users\дом\Desktop\250px-Золоті_воро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909455"/>
            <a:ext cx="4611330" cy="3467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17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16632"/>
            <a:ext cx="8507288" cy="3240360"/>
          </a:xfrm>
        </p:spPr>
        <p:txBody>
          <a:bodyPr>
            <a:normAutofit/>
          </a:bodyPr>
          <a:lstStyle/>
          <a:p>
            <a:pPr algn="just"/>
            <a:r>
              <a:rPr lang="en-GB" sz="3200" b="1" i="1" dirty="0" smtClean="0">
                <a:solidFill>
                  <a:schemeClr val="bg1"/>
                </a:solidFill>
                <a:latin typeface="Arial Rounded MT Bold" panose="020F0704030504030204" pitchFamily="34" charset="0"/>
              </a:rPr>
              <a:t>"</a:t>
            </a:r>
            <a:r>
              <a:rPr lang="en-GB" sz="3200" b="1" i="1" dirty="0" smtClean="0">
                <a:solidFill>
                  <a:schemeClr val="bg1"/>
                </a:solidFill>
                <a:latin typeface="+mn-lt"/>
              </a:rPr>
              <a:t>Golden Gate" - the main gate of ancient Kyiv, a monument of defensive architecture of </a:t>
            </a:r>
            <a:r>
              <a:rPr lang="en-GB" sz="3200" b="1" i="1" dirty="0" err="1" smtClean="0">
                <a:solidFill>
                  <a:schemeClr val="bg1"/>
                </a:solidFill>
                <a:latin typeface="+mn-lt"/>
              </a:rPr>
              <a:t>Kievan</a:t>
            </a:r>
            <a:r>
              <a:rPr lang="en-GB" sz="3200" b="1" i="1" dirty="0" smtClean="0">
                <a:solidFill>
                  <a:schemeClr val="bg1"/>
                </a:solidFill>
                <a:latin typeface="+mn-lt"/>
              </a:rPr>
              <a:t> </a:t>
            </a:r>
            <a:r>
              <a:rPr lang="en-GB" sz="3200" b="1" i="1" dirty="0" err="1" smtClean="0">
                <a:solidFill>
                  <a:schemeClr val="bg1"/>
                </a:solidFill>
                <a:latin typeface="+mn-lt"/>
              </a:rPr>
              <a:t>Rus</a:t>
            </a:r>
            <a:r>
              <a:rPr lang="uk-UA" sz="3200" b="1" i="1" dirty="0" smtClean="0">
                <a:solidFill>
                  <a:schemeClr val="bg1"/>
                </a:solidFill>
                <a:latin typeface="+mn-lt"/>
              </a:rPr>
              <a:t> </a:t>
            </a:r>
            <a:r>
              <a:rPr lang="en-GB" sz="3200" b="1" i="1" dirty="0" smtClean="0">
                <a:solidFill>
                  <a:schemeClr val="bg1"/>
                </a:solidFill>
                <a:latin typeface="+mn-lt"/>
              </a:rPr>
              <a:t>, one of the oldest buildings dating from Eastern Europe, a symbol of Kyiv</a:t>
            </a:r>
            <a:endParaRPr lang="en-GB" sz="3200" b="1" i="1" dirty="0">
              <a:solidFill>
                <a:schemeClr val="bg1"/>
              </a:solidFill>
              <a:latin typeface="+mn-lt"/>
            </a:endParaRPr>
          </a:p>
        </p:txBody>
      </p:sp>
      <p:pic>
        <p:nvPicPr>
          <p:cNvPr id="2050" name="Picture 2" descr="C:\Users\дом\Desktop\GOLDEN_GATE_KIEV_UKRAIN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2924944"/>
            <a:ext cx="3384376" cy="3479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924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640960" cy="2808312"/>
          </a:xfrm>
        </p:spPr>
        <p:txBody>
          <a:bodyPr>
            <a:normAutofit/>
          </a:bodyPr>
          <a:lstStyle/>
          <a:p>
            <a:pPr algn="just"/>
            <a:r>
              <a:rPr lang="en-US" sz="4000" b="1" i="1" dirty="0">
                <a:solidFill>
                  <a:schemeClr val="bg1"/>
                </a:solidFill>
                <a:effectLst>
                  <a:outerShdw blurRad="38100" dist="38100" dir="2700000" algn="tl">
                    <a:srgbClr val="000000">
                      <a:alpha val="43137"/>
                    </a:srgbClr>
                  </a:outerShdw>
                </a:effectLst>
                <a:latin typeface="Elephant" panose="02020904090505020303" pitchFamily="18" charset="0"/>
              </a:rPr>
              <a:t>On the construction of the Golden Gate mentioned in chronicles in 1037 year</a:t>
            </a:r>
            <a:endParaRPr lang="uk-UA" sz="4000" b="1" i="1" dirty="0">
              <a:solidFill>
                <a:schemeClr val="bg1"/>
              </a:solidFill>
              <a:effectLst>
                <a:outerShdw blurRad="38100" dist="38100" dir="2700000" algn="tl">
                  <a:srgbClr val="000000">
                    <a:alpha val="43137"/>
                  </a:srgbClr>
                </a:outerShdw>
              </a:effectLst>
            </a:endParaRPr>
          </a:p>
        </p:txBody>
      </p:sp>
      <p:pic>
        <p:nvPicPr>
          <p:cNvPr id="3074" name="Picture 2" descr="C:\Users\дом\Desktop\imgpreviewYNTXMQG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19872" y="2036290"/>
            <a:ext cx="3384376" cy="4519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861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2298584"/>
          </a:xfrm>
        </p:spPr>
        <p:txBody>
          <a:bodyPr>
            <a:normAutofit/>
          </a:bodyPr>
          <a:lstStyle/>
          <a:p>
            <a:r>
              <a:rPr lang="en-US" sz="3200" b="1" i="1" dirty="0">
                <a:solidFill>
                  <a:schemeClr val="bg1"/>
                </a:solidFill>
                <a:latin typeface="Arial Rounded MT Bold" panose="020F0704030504030204" pitchFamily="34" charset="0"/>
              </a:rPr>
              <a:t>It is not known who had the look right. According to research the width of the main volume amounted to 10.5 m, height of 13.36 m, length 17.65 m.</a:t>
            </a:r>
            <a:endParaRPr lang="uk-UA" sz="3200" b="1" i="1" dirty="0">
              <a:solidFill>
                <a:schemeClr val="bg1"/>
              </a:solidFill>
            </a:endParaRPr>
          </a:p>
        </p:txBody>
      </p:sp>
      <p:pic>
        <p:nvPicPr>
          <p:cNvPr id="4098" name="Picture 2" descr="C:\Users\дом\Desktop\250px-Kiev_gate_2001_07_0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3140968"/>
            <a:ext cx="4320480" cy="324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62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260648"/>
            <a:ext cx="8229600" cy="2016224"/>
          </a:xfrm>
        </p:spPr>
        <p:txBody>
          <a:bodyPr>
            <a:noAutofit/>
          </a:bodyPr>
          <a:lstStyle/>
          <a:p>
            <a:r>
              <a:rPr lang="en-US" sz="2800" b="1" i="1" dirty="0">
                <a:solidFill>
                  <a:schemeClr val="bg1"/>
                </a:solidFill>
                <a:effectLst>
                  <a:outerShdw blurRad="38100" dist="38100" dir="2700000" algn="tl">
                    <a:srgbClr val="000000">
                      <a:alpha val="43137"/>
                    </a:srgbClr>
                  </a:outerShdw>
                </a:effectLst>
                <a:latin typeface="Arial Rounded MT Bold" panose="020F0704030504030204" pitchFamily="34" charset="0"/>
              </a:rPr>
              <a:t>In mentioning the construction of the church over the Golden Gate passage in the Chronicle, it is mentioned in the "Sermon on Law and Grace" Metropolitan </a:t>
            </a:r>
            <a:r>
              <a:rPr lang="en-US" sz="2800" b="1" i="1" dirty="0" err="1" smtClean="0">
                <a:solidFill>
                  <a:schemeClr val="bg1"/>
                </a:solidFill>
                <a:effectLst>
                  <a:outerShdw blurRad="38100" dist="38100" dir="2700000" algn="tl">
                    <a:srgbClr val="000000">
                      <a:alpha val="43137"/>
                    </a:srgbClr>
                  </a:outerShdw>
                </a:effectLst>
                <a:latin typeface="Arial Rounded MT Bold" panose="020F0704030504030204" pitchFamily="34" charset="0"/>
              </a:rPr>
              <a:t>Hilarion</a:t>
            </a:r>
            <a:r>
              <a:rPr lang="en-US" sz="2800" b="1" i="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a:t>
            </a:r>
            <a:endParaRPr lang="en-US" sz="2800" b="1" i="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pic>
        <p:nvPicPr>
          <p:cNvPr id="5122" name="Picture 2" descr="C:\Users\дом\Desktop\imgpreview.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276872"/>
            <a:ext cx="3240360" cy="42217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098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340768"/>
            <a:ext cx="8352928" cy="3849291"/>
          </a:xfrm>
        </p:spPr>
        <p:txBody>
          <a:bodyPr>
            <a:normAutofit/>
          </a:bodyPr>
          <a:lstStyle/>
          <a:p>
            <a:pPr algn="just"/>
            <a:r>
              <a:rPr lang="en-US" sz="2800" b="1" i="1" dirty="0">
                <a:solidFill>
                  <a:schemeClr val="bg1"/>
                </a:solidFill>
              </a:rPr>
              <a:t>In 2006 the museum was closed, and the walls and play valuable cultural monuments of the capital mutilated numerous graffiti. Golden Gate were in disrepair. Since 2009, the museum was repaired and reopened to visitors.</a:t>
            </a:r>
            <a:endParaRPr lang="uk-UA" sz="2800" b="1" i="1" dirty="0">
              <a:solidFill>
                <a:schemeClr val="bg1"/>
              </a:solidFill>
            </a:endParaRPr>
          </a:p>
        </p:txBody>
      </p:sp>
      <p:sp>
        <p:nvSpPr>
          <p:cNvPr id="3" name="Заголовок 2"/>
          <p:cNvSpPr>
            <a:spLocks noGrp="1"/>
          </p:cNvSpPr>
          <p:nvPr>
            <p:ph type="title"/>
          </p:nvPr>
        </p:nvSpPr>
        <p:spPr/>
        <p:txBody>
          <a:bodyPr>
            <a:normAutofit/>
          </a:bodyPr>
          <a:lstStyle/>
          <a:p>
            <a:r>
              <a:rPr lang="en-US" sz="6000" b="1" i="1" dirty="0">
                <a:solidFill>
                  <a:schemeClr val="bg1"/>
                </a:solidFill>
                <a:latin typeface="Jokerman" panose="04090605060D06020702" pitchFamily="82" charset="0"/>
              </a:rPr>
              <a:t>Museum Golden Gate</a:t>
            </a:r>
            <a:endParaRPr lang="uk-UA" sz="6000" b="1" i="1" dirty="0">
              <a:solidFill>
                <a:schemeClr val="bg1"/>
              </a:solidFill>
            </a:endParaRPr>
          </a:p>
        </p:txBody>
      </p:sp>
      <p:pic>
        <p:nvPicPr>
          <p:cNvPr id="6146" name="Picture 2" descr="C:\Users\дом\Desktop\дл - коп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573016"/>
            <a:ext cx="4464496" cy="2970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909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260648"/>
            <a:ext cx="8712968" cy="2808312"/>
          </a:xfrm>
        </p:spPr>
        <p:txBody>
          <a:bodyPr>
            <a:normAutofit/>
          </a:bodyPr>
          <a:lstStyle/>
          <a:p>
            <a:pPr algn="just"/>
            <a:r>
              <a:rPr lang="en-US" sz="3600" b="1" i="1" dirty="0">
                <a:solidFill>
                  <a:schemeClr val="bg1"/>
                </a:solidFill>
                <a:effectLst>
                  <a:outerShdw blurRad="38100" dist="38100" dir="2700000" algn="tl">
                    <a:srgbClr val="000000">
                      <a:alpha val="43137"/>
                    </a:srgbClr>
                  </a:outerShdw>
                </a:effectLst>
              </a:rPr>
              <a:t>Historian Nicholas </a:t>
            </a:r>
            <a:r>
              <a:rPr lang="en-US" sz="3600" b="1" i="1" dirty="0" err="1">
                <a:solidFill>
                  <a:schemeClr val="bg1"/>
                </a:solidFill>
                <a:effectLst>
                  <a:outerShdw blurRad="38100" dist="38100" dir="2700000" algn="tl">
                    <a:srgbClr val="000000">
                      <a:alpha val="43137"/>
                    </a:srgbClr>
                  </a:outerShdw>
                </a:effectLst>
              </a:rPr>
              <a:t>Zakrevskii</a:t>
            </a:r>
            <a:r>
              <a:rPr lang="en-US" sz="3600" b="1" i="1" dirty="0">
                <a:solidFill>
                  <a:schemeClr val="bg1"/>
                </a:solidFill>
                <a:effectLst>
                  <a:outerShdw blurRad="38100" dist="38100" dir="2700000" algn="tl">
                    <a:srgbClr val="000000">
                      <a:alpha val="43137"/>
                    </a:srgbClr>
                  </a:outerShdw>
                </a:effectLst>
              </a:rPr>
              <a:t> called Golden Gate, "a precious remnant of ancient splendor and glory Kyiv"</a:t>
            </a:r>
            <a:endParaRPr lang="uk-UA" sz="3600" b="1" i="1" dirty="0">
              <a:solidFill>
                <a:schemeClr val="bg1"/>
              </a:solidFill>
              <a:effectLst>
                <a:outerShdw blurRad="38100" dist="38100" dir="2700000" algn="tl">
                  <a:srgbClr val="000000">
                    <a:alpha val="43137"/>
                  </a:srgbClr>
                </a:outerShdw>
              </a:effectLst>
            </a:endParaRPr>
          </a:p>
        </p:txBody>
      </p:sp>
      <p:pic>
        <p:nvPicPr>
          <p:cNvPr id="7170" name="Picture 2" descr="C:\Users\дом\Desktop\zolotie_vorota-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2934042"/>
            <a:ext cx="6623514" cy="388843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076056" y="1844824"/>
            <a:ext cx="3816424" cy="1200329"/>
          </a:xfrm>
          <a:prstGeom prst="rect">
            <a:avLst/>
          </a:prstGeom>
        </p:spPr>
        <p:txBody>
          <a:bodyPr wrap="square">
            <a:spAutoFit/>
          </a:bodyPr>
          <a:lstStyle/>
          <a:p>
            <a:pPr algn="just"/>
            <a:r>
              <a:rPr lang="ru-RU" sz="2400" b="1" i="1" dirty="0" smtClean="0">
                <a:solidFill>
                  <a:schemeClr val="bg1"/>
                </a:solidFill>
              </a:rPr>
              <a:t>«</a:t>
            </a:r>
            <a:r>
              <a:rPr lang="uk-UA" sz="2400" b="1" i="1" dirty="0" smtClean="0">
                <a:solidFill>
                  <a:schemeClr val="bg1"/>
                </a:solidFill>
              </a:rPr>
              <a:t>дорогоцінним залишком давньої величі й слави Києва»</a:t>
            </a:r>
            <a:r>
              <a:rPr lang="ru-RU" sz="2400" b="1" i="1" dirty="0">
                <a:solidFill>
                  <a:schemeClr val="bg1"/>
                </a:solidFill>
              </a:rPr>
              <a:t>.</a:t>
            </a:r>
            <a:endParaRPr lang="uk-UA" sz="2400" b="1" i="1" dirty="0">
              <a:solidFill>
                <a:schemeClr val="bg1"/>
              </a:solidFill>
            </a:endParaRPr>
          </a:p>
        </p:txBody>
      </p:sp>
    </p:spTree>
    <p:extLst>
      <p:ext uri="{BB962C8B-B14F-4D97-AF65-F5344CB8AC3E}">
        <p14:creationId xmlns:p14="http://schemas.microsoft.com/office/powerpoint/2010/main" val="2386731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7"/>
            <a:ext cx="7408333" cy="3600400"/>
          </a:xfrm>
        </p:spPr>
        <p:txBody>
          <a:bodyPr>
            <a:normAutofit/>
          </a:bodyPr>
          <a:lstStyle/>
          <a:p>
            <a:r>
              <a:rPr lang="en-US" sz="9600" b="1" i="1" dirty="0">
                <a:solidFill>
                  <a:schemeClr val="bg1"/>
                </a:solidFill>
                <a:effectLst>
                  <a:outerShdw blurRad="38100" dist="38100" dir="2700000" algn="tl">
                    <a:srgbClr val="000000">
                      <a:alpha val="43137"/>
                    </a:srgbClr>
                  </a:outerShdw>
                </a:effectLst>
                <a:latin typeface="Eras Bold ITC" panose="020B0907030504020204" pitchFamily="34" charset="0"/>
              </a:rPr>
              <a:t>The end</a:t>
            </a:r>
            <a:endParaRPr lang="uk-UA" sz="9600" b="1" i="1" dirty="0">
              <a:solidFill>
                <a:schemeClr val="bg1"/>
              </a:solidFill>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endParaRPr lang="uk-UA"/>
          </a:p>
        </p:txBody>
      </p:sp>
    </p:spTree>
    <p:extLst>
      <p:ext uri="{BB962C8B-B14F-4D97-AF65-F5344CB8AC3E}">
        <p14:creationId xmlns:p14="http://schemas.microsoft.com/office/powerpoint/2010/main" val="3408741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187</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Golden Gate</vt:lpstr>
      <vt:lpstr>"Golden Gate" - the main gate of ancient Kyiv, a monument of defensive architecture of Kievan Rus , one of the oldest buildings dating from Eastern Europe, a symbol of Kyiv</vt:lpstr>
      <vt:lpstr>On the construction of the Golden Gate mentioned in chronicles in 1037 year</vt:lpstr>
      <vt:lpstr>It is not known who had the look right. According to research the width of the main volume amounted to 10.5 m, height of 13.36 m, length 17.65 m.</vt:lpstr>
      <vt:lpstr>In mentioning the construction of the church over the Golden Gate passage in the Chronicle, it is mentioned in the "Sermon on Law and Grace" Metropolitan Hilarion:</vt:lpstr>
      <vt:lpstr>Museum Golden Gate</vt:lpstr>
      <vt:lpstr>Historian Nicholas Zakrevskii called Golden Gate, "a precious remnant of ancient splendor and glory Kyiv"</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Gate</dc:title>
  <dc:creator>дом</dc:creator>
  <cp:lastModifiedBy>дом</cp:lastModifiedBy>
  <cp:revision>5</cp:revision>
  <dcterms:created xsi:type="dcterms:W3CDTF">2016-04-11T13:22:58Z</dcterms:created>
  <dcterms:modified xsi:type="dcterms:W3CDTF">2016-04-11T14:27:18Z</dcterms:modified>
</cp:coreProperties>
</file>