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9600" b="1" i="1" dirty="0" smtClean="0">
                <a:solidFill>
                  <a:schemeClr val="tx1"/>
                </a:solidFill>
              </a:rPr>
              <a:t>Дунай</a:t>
            </a:r>
            <a:endParaRPr lang="ru-RU" sz="9600" b="1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4725144"/>
            <a:ext cx="3203848" cy="2132855"/>
          </a:xfrm>
        </p:spPr>
        <p:txBody>
          <a:bodyPr/>
          <a:lstStyle/>
          <a:p>
            <a:r>
              <a:rPr lang="uk-UA" b="1" i="1" u="sng" dirty="0" smtClean="0">
                <a:solidFill>
                  <a:schemeClr val="tx1"/>
                </a:solidFill>
              </a:rPr>
              <a:t>Підготував</a:t>
            </a:r>
          </a:p>
          <a:p>
            <a:r>
              <a:rPr lang="uk-UA" b="1" i="1" u="sng" dirty="0" smtClean="0">
                <a:solidFill>
                  <a:schemeClr val="tx1"/>
                </a:solidFill>
              </a:rPr>
              <a:t>Учень 7 класу</a:t>
            </a:r>
          </a:p>
          <a:p>
            <a:r>
              <a:rPr lang="uk-UA" b="1" i="1" u="sng" dirty="0" err="1" smtClean="0">
                <a:solidFill>
                  <a:schemeClr val="tx1"/>
                </a:solidFill>
              </a:rPr>
              <a:t>Красножон</a:t>
            </a:r>
            <a:r>
              <a:rPr lang="uk-UA" b="1" i="1" u="sng" dirty="0" smtClean="0">
                <a:solidFill>
                  <a:schemeClr val="tx1"/>
                </a:solidFill>
              </a:rPr>
              <a:t> Віктор</a:t>
            </a:r>
            <a:endParaRPr lang="ru-RU" b="1" i="1" u="sng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дом\Desktop\Дунай-29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46401"/>
            <a:ext cx="3744416" cy="322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60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4293096"/>
            <a:ext cx="9143999" cy="25649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2852936"/>
          </a:xfrm>
        </p:spPr>
        <p:txBody>
          <a:bodyPr>
            <a:normAutofit/>
          </a:bodyPr>
          <a:lstStyle/>
          <a:p>
            <a:pPr algn="just"/>
            <a:r>
              <a:rPr lang="uk-UA" sz="2000" b="1" i="1" dirty="0" err="1" smtClean="0">
                <a:solidFill>
                  <a:schemeClr val="tx1"/>
                </a:solidFill>
              </a:rPr>
              <a:t>Дуна́й</a:t>
            </a:r>
            <a:r>
              <a:rPr lang="uk-UA" sz="2000" b="1" i="1" dirty="0" smtClean="0">
                <a:solidFill>
                  <a:schemeClr val="tx1"/>
                </a:solidFill>
              </a:rPr>
              <a:t> (антична назва — Істр) — друга за довжиною і площею басейну ріка Європи (після Волги). Довжина — 2 960 км.[</a:t>
            </a:r>
            <a:r>
              <a:rPr lang="uk-UA" sz="2000" b="1" i="1" dirty="0">
                <a:solidFill>
                  <a:schemeClr val="tx1"/>
                </a:solidFill>
              </a:rPr>
              <a:t>1]. Витік Дунаю міститься на території Німеччини в горах Шварцвальду, де біля міста </a:t>
            </a:r>
            <a:r>
              <a:rPr lang="uk-UA" sz="2000" b="1" i="1" dirty="0" err="1">
                <a:solidFill>
                  <a:schemeClr val="tx1"/>
                </a:solidFill>
              </a:rPr>
              <a:t>Донаушинґен</a:t>
            </a:r>
            <a:r>
              <a:rPr lang="uk-UA" sz="2000" b="1" i="1" dirty="0">
                <a:solidFill>
                  <a:schemeClr val="tx1"/>
                </a:solidFill>
              </a:rPr>
              <a:t> на висоті 678 м над рівнем моря зливаються гірські потоки </a:t>
            </a:r>
            <a:r>
              <a:rPr lang="uk-UA" sz="2000" b="1" i="1" dirty="0" err="1">
                <a:solidFill>
                  <a:schemeClr val="tx1"/>
                </a:solidFill>
              </a:rPr>
              <a:t>Бреґе</a:t>
            </a:r>
            <a:r>
              <a:rPr lang="uk-UA" sz="2000" b="1" i="1" dirty="0">
                <a:solidFill>
                  <a:schemeClr val="tx1"/>
                </a:solidFill>
              </a:rPr>
              <a:t> (довжина 48 км) та </a:t>
            </a:r>
            <a:r>
              <a:rPr lang="uk-UA" sz="2000" b="1" i="1" dirty="0" err="1">
                <a:solidFill>
                  <a:schemeClr val="tx1"/>
                </a:solidFill>
              </a:rPr>
              <a:t>Бріґах</a:t>
            </a:r>
            <a:r>
              <a:rPr lang="uk-UA" sz="2000" b="1" i="1" dirty="0">
                <a:solidFill>
                  <a:schemeClr val="tx1"/>
                </a:solidFill>
              </a:rPr>
              <a:t> (43 км</a:t>
            </a:r>
            <a:r>
              <a:rPr lang="uk-UA" sz="2000" b="1" i="1" dirty="0" smtClean="0">
                <a:solidFill>
                  <a:schemeClr val="tx1"/>
                </a:solidFill>
              </a:rPr>
              <a:t>).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uk-UA" sz="2000" b="1" i="1" dirty="0" smtClean="0">
                <a:solidFill>
                  <a:schemeClr val="tx1"/>
                </a:solidFill>
              </a:rPr>
              <a:t>За довжиною Дунай є другою рікою Європи, поступаючись тільки Волзі.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Впадаючи</a:t>
            </a:r>
            <a:r>
              <a:rPr lang="ru-RU" sz="2000" b="1" i="1" dirty="0">
                <a:solidFill>
                  <a:schemeClr val="tx1"/>
                </a:solidFill>
              </a:rPr>
              <a:t> в </a:t>
            </a:r>
            <a:r>
              <a:rPr lang="ru-RU" sz="2000" b="1" i="1" dirty="0" err="1">
                <a:solidFill>
                  <a:schemeClr val="tx1"/>
                </a:solidFill>
              </a:rPr>
              <a:t>Чорне</a:t>
            </a:r>
            <a:r>
              <a:rPr lang="ru-RU" sz="2000" b="1" i="1" dirty="0">
                <a:solidFill>
                  <a:schemeClr val="tx1"/>
                </a:solidFill>
              </a:rPr>
              <a:t> море, </a:t>
            </a:r>
            <a:r>
              <a:rPr lang="ru-RU" sz="2000" b="1" i="1" dirty="0" err="1">
                <a:solidFill>
                  <a:schemeClr val="tx1"/>
                </a:solidFill>
              </a:rPr>
              <a:t>утворює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велику</a:t>
            </a:r>
            <a:r>
              <a:rPr lang="ru-RU" sz="2000" b="1" i="1" dirty="0">
                <a:solidFill>
                  <a:schemeClr val="tx1"/>
                </a:solidFill>
              </a:rPr>
              <a:t> дельту. </a:t>
            </a:r>
            <a:endParaRPr lang="uk-UA" sz="2000" b="1" i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дом\Desktop\Danube_Vilkov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" y="2910263"/>
            <a:ext cx="5130405" cy="343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ом\Desktop\bernhard_edmaier_chiemsee_southgerma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298" y="2492896"/>
            <a:ext cx="3824453" cy="382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416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84984"/>
          </a:xfrm>
        </p:spPr>
        <p:txBody>
          <a:bodyPr>
            <a:normAutofit/>
          </a:bodyPr>
          <a:lstStyle/>
          <a:p>
            <a:pPr algn="just"/>
            <a:r>
              <a:rPr lang="uk-UA" sz="2400" b="1" i="1" dirty="0" smtClean="0">
                <a:solidFill>
                  <a:schemeClr val="tx1"/>
                </a:solidFill>
              </a:rPr>
              <a:t>На Дунаї існують численні рукави, які іноді значно (10 і більше кілометрів) відходять від основного річища.</a:t>
            </a:r>
            <a:br>
              <a:rPr lang="uk-UA" sz="2400" b="1" i="1" dirty="0" smtClean="0">
                <a:solidFill>
                  <a:schemeClr val="tx1"/>
                </a:solidFill>
              </a:rPr>
            </a:br>
            <a:r>
              <a:rPr lang="uk-UA" sz="2400" b="1" i="1" dirty="0" smtClean="0">
                <a:solidFill>
                  <a:schemeClr val="tx1"/>
                </a:solidFill>
              </a:rPr>
              <a:t>Найбільшими по довжині на правому березі є рукави </a:t>
            </a:r>
            <a:r>
              <a:rPr lang="uk-UA" sz="2400" b="1" i="1" dirty="0" err="1" smtClean="0">
                <a:solidFill>
                  <a:schemeClr val="tx1"/>
                </a:solidFill>
              </a:rPr>
              <a:t>Мошонський</a:t>
            </a:r>
            <a:r>
              <a:rPr lang="uk-UA" sz="2400" b="1" i="1" dirty="0" smtClean="0">
                <a:solidFill>
                  <a:schemeClr val="tx1"/>
                </a:solidFill>
              </a:rPr>
              <a:t> або </a:t>
            </a:r>
            <a:r>
              <a:rPr lang="uk-UA" sz="2400" b="1" i="1" dirty="0" err="1" smtClean="0">
                <a:solidFill>
                  <a:schemeClr val="tx1"/>
                </a:solidFill>
              </a:rPr>
              <a:t>Дьйорський</a:t>
            </a:r>
            <a:r>
              <a:rPr lang="uk-UA" sz="2400" b="1" i="1" dirty="0" smtClean="0">
                <a:solidFill>
                  <a:schemeClr val="tx1"/>
                </a:solidFill>
              </a:rPr>
              <a:t> Дунай (витік — 1854 км, гирло — 1794 км) та </a:t>
            </a:r>
            <a:r>
              <a:rPr lang="uk-UA" sz="2400" b="1" i="1" dirty="0" err="1" smtClean="0">
                <a:solidFill>
                  <a:schemeClr val="tx1"/>
                </a:solidFill>
              </a:rPr>
              <a:t>Дунеря-Вєкє</a:t>
            </a:r>
            <a:r>
              <a:rPr lang="uk-UA" sz="2400" b="1" i="1" dirty="0" smtClean="0">
                <a:solidFill>
                  <a:schemeClr val="tx1"/>
                </a:solidFill>
              </a:rPr>
              <a:t> (237 та 169 км); на лівому березі — Малий Дунай (витік — 1867 км, впадає в Ваг), </a:t>
            </a:r>
            <a:r>
              <a:rPr lang="uk-UA" sz="2400" b="1" i="1" dirty="0" err="1" smtClean="0">
                <a:solidFill>
                  <a:schemeClr val="tx1"/>
                </a:solidFill>
              </a:rPr>
              <a:t>Шорокшарський</a:t>
            </a:r>
            <a:r>
              <a:rPr lang="uk-UA" sz="2400" b="1" i="1" dirty="0" smtClean="0">
                <a:solidFill>
                  <a:schemeClr val="tx1"/>
                </a:solidFill>
              </a:rPr>
              <a:t> Дунай (1642 і 1586 км), </a:t>
            </a:r>
            <a:r>
              <a:rPr lang="uk-UA" sz="2400" b="1" i="1" dirty="0" err="1" smtClean="0">
                <a:solidFill>
                  <a:schemeClr val="tx1"/>
                </a:solidFill>
              </a:rPr>
              <a:t>Борча</a:t>
            </a:r>
            <a:r>
              <a:rPr lang="uk-UA" sz="2400" b="1" i="1" dirty="0" smtClean="0">
                <a:solidFill>
                  <a:schemeClr val="tx1"/>
                </a:solidFill>
              </a:rPr>
              <a:t> (371 і 248 км).</a:t>
            </a:r>
            <a:br>
              <a:rPr lang="uk-UA" sz="2400" b="1" i="1" dirty="0" smtClean="0">
                <a:solidFill>
                  <a:schemeClr val="tx1"/>
                </a:solidFill>
              </a:rPr>
            </a:br>
            <a:endParaRPr lang="uk-UA" sz="2400" b="1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дом\Desktop\Europäische_Wasserscheide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50664"/>
            <a:ext cx="5040560" cy="410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ом\Desktop\3b9873e7948311be0bcd933cf0c809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3923928" cy="292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45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4725144"/>
            <a:ext cx="9143999" cy="21328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3933056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>
                <a:solidFill>
                  <a:schemeClr val="tx1"/>
                </a:solidFill>
              </a:rPr>
              <a:t>Найдавніші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достовірні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відомості</a:t>
            </a:r>
            <a:r>
              <a:rPr lang="ru-RU" sz="2400" b="1" i="1" dirty="0">
                <a:solidFill>
                  <a:schemeClr val="tx1"/>
                </a:solidFill>
              </a:rPr>
              <a:t> про Дунай </a:t>
            </a:r>
            <a:r>
              <a:rPr lang="ru-RU" sz="2400" b="1" i="1" dirty="0">
                <a:solidFill>
                  <a:schemeClr val="tx1"/>
                </a:solidFill>
              </a:rPr>
              <a:t>містяться</a:t>
            </a:r>
            <a:r>
              <a:rPr lang="ru-RU" sz="2400" b="1" i="1" dirty="0">
                <a:solidFill>
                  <a:schemeClr val="tx1"/>
                </a:solidFill>
              </a:rPr>
              <a:t> у </a:t>
            </a:r>
            <a:r>
              <a:rPr lang="ru-RU" sz="2400" b="1" i="1" dirty="0">
                <a:solidFill>
                  <a:schemeClr val="tx1"/>
                </a:solidFill>
              </a:rPr>
              <a:t>творах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давньогрецького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історика</a:t>
            </a:r>
            <a:r>
              <a:rPr lang="ru-RU" sz="2400" b="1" i="1" dirty="0">
                <a:solidFill>
                  <a:schemeClr val="tx1"/>
                </a:solidFill>
              </a:rPr>
              <a:t> Геродота (</a:t>
            </a:r>
            <a:r>
              <a:rPr lang="en-US" sz="2400" b="1" i="1" dirty="0">
                <a:solidFill>
                  <a:schemeClr val="tx1"/>
                </a:solidFill>
              </a:rPr>
              <a:t>V </a:t>
            </a:r>
            <a:r>
              <a:rPr lang="ru-RU" sz="2400" b="1" i="1" dirty="0">
                <a:solidFill>
                  <a:schemeClr val="tx1"/>
                </a:solidFill>
              </a:rPr>
              <a:t>ст. до н. е.), </a:t>
            </a:r>
            <a:r>
              <a:rPr lang="ru-RU" sz="2400" b="1" i="1" dirty="0">
                <a:solidFill>
                  <a:schemeClr val="tx1"/>
                </a:solidFill>
              </a:rPr>
              <a:t>який</a:t>
            </a:r>
            <a:r>
              <a:rPr lang="ru-RU" sz="2400" b="1" i="1" dirty="0">
                <a:solidFill>
                  <a:schemeClr val="tx1"/>
                </a:solidFill>
              </a:rPr>
              <a:t> писав у 2-й </a:t>
            </a:r>
            <a:r>
              <a:rPr lang="ru-RU" sz="2400" b="1" i="1" dirty="0">
                <a:solidFill>
                  <a:schemeClr val="tx1"/>
                </a:solidFill>
              </a:rPr>
              <a:t>книзі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своєї</a:t>
            </a:r>
            <a:r>
              <a:rPr lang="ru-RU" sz="2400" b="1" i="1" dirty="0">
                <a:solidFill>
                  <a:schemeClr val="tx1"/>
                </a:solidFill>
              </a:rPr>
              <a:t> «Історії», що ріка Істр (давньогрецька назва Дунаю) починається в країні кельтів та тече, перетинаючи Європу посередині. Впадає ж ріка Істр у Понт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Евксінсь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кийсімома</a:t>
            </a:r>
            <a:r>
              <a:rPr lang="ru-RU" sz="2400" b="1" i="1" dirty="0" smtClean="0">
                <a:solidFill>
                  <a:schemeClr val="tx1"/>
                </a:solidFill>
              </a:rPr>
              <a:t> рукавами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Сучасну </a:t>
            </a:r>
            <a:r>
              <a:rPr lang="ru-RU" sz="2400" b="1" i="1" dirty="0">
                <a:solidFill>
                  <a:schemeClr val="tx1"/>
                </a:solidFill>
              </a:rPr>
              <a:t>назву річці дали кельти, що мешкали тут в 1-й половині </a:t>
            </a:r>
            <a:r>
              <a:rPr lang="en-US" sz="2400" b="1" i="1" dirty="0">
                <a:solidFill>
                  <a:schemeClr val="tx1"/>
                </a:solidFill>
              </a:rPr>
              <a:t>I </a:t>
            </a:r>
            <a:r>
              <a:rPr lang="ru-RU" sz="2400" b="1" i="1" dirty="0">
                <a:solidFill>
                  <a:schemeClr val="tx1"/>
                </a:solidFill>
              </a:rPr>
              <a:t>тисячоліття до н. е. Дунай отримав свою назву </a:t>
            </a:r>
            <a:r>
              <a:rPr lang="en-US" sz="2400" b="1" i="1" dirty="0">
                <a:solidFill>
                  <a:schemeClr val="tx1"/>
                </a:solidFill>
              </a:rPr>
              <a:t>Danuvius (</a:t>
            </a:r>
            <a:r>
              <a:rPr lang="ru-RU" sz="2400" b="1" i="1" dirty="0">
                <a:solidFill>
                  <a:schemeClr val="tx1"/>
                </a:solidFill>
              </a:rPr>
              <a:t>швидка вода) від кельтських слів </a:t>
            </a:r>
            <a:r>
              <a:rPr lang="en-US" sz="2400" b="1" i="1" dirty="0">
                <a:solidFill>
                  <a:schemeClr val="tx1"/>
                </a:solidFill>
              </a:rPr>
              <a:t>danu (</a:t>
            </a:r>
            <a:r>
              <a:rPr lang="ru-RU" sz="2400" b="1" i="1" dirty="0">
                <a:solidFill>
                  <a:schemeClr val="tx1"/>
                </a:solidFill>
              </a:rPr>
              <a:t>швидкий) та </a:t>
            </a:r>
            <a:r>
              <a:rPr lang="en-US" sz="2400" b="1" i="1" dirty="0" smtClean="0">
                <a:solidFill>
                  <a:schemeClr val="tx1"/>
                </a:solidFill>
              </a:rPr>
              <a:t>vius(</a:t>
            </a:r>
            <a:r>
              <a:rPr lang="ru-RU" sz="2400" b="1" i="1" dirty="0">
                <a:solidFill>
                  <a:schemeClr val="tx1"/>
                </a:solidFill>
              </a:rPr>
              <a:t>вода).</a:t>
            </a:r>
            <a:br>
              <a:rPr lang="ru-RU" sz="2400" b="1" i="1" dirty="0">
                <a:solidFill>
                  <a:schemeClr val="tx1"/>
                </a:solidFill>
              </a:rPr>
            </a:b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дом\Desktop\Ulm2-mid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" y="3681230"/>
            <a:ext cx="3976967" cy="317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ом\Desktop\800px-Donau-Wien-UNOc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91018"/>
            <a:ext cx="4355976" cy="32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0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4365104"/>
            <a:ext cx="9144000" cy="24928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3528392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err="1">
                <a:solidFill>
                  <a:schemeClr val="tx1"/>
                </a:solidFill>
              </a:rPr>
              <a:t>Гідрологічний</a:t>
            </a:r>
            <a:r>
              <a:rPr lang="ru-RU" sz="2400" b="1" i="1" dirty="0">
                <a:solidFill>
                  <a:schemeClr val="tx1"/>
                </a:solidFill>
              </a:rPr>
              <a:t> режим Дунаю </a:t>
            </a:r>
            <a:r>
              <a:rPr lang="ru-RU" sz="2400" b="1" i="1" dirty="0" err="1">
                <a:solidFill>
                  <a:schemeClr val="tx1"/>
                </a:solidFill>
              </a:rPr>
              <a:t>визначається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трьома</a:t>
            </a:r>
            <a:r>
              <a:rPr lang="ru-RU" sz="2400" b="1" i="1" dirty="0">
                <a:solidFill>
                  <a:schemeClr val="tx1"/>
                </a:solidFill>
              </a:rPr>
              <a:t> фазами: </a:t>
            </a:r>
            <a:r>
              <a:rPr lang="ru-RU" sz="2400" b="1" i="1" dirty="0" err="1">
                <a:solidFill>
                  <a:schemeClr val="tx1"/>
                </a:solidFill>
              </a:rPr>
              <a:t>весняна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повінь</a:t>
            </a:r>
            <a:r>
              <a:rPr lang="ru-RU" sz="2400" b="1" i="1" dirty="0">
                <a:solidFill>
                  <a:schemeClr val="tx1"/>
                </a:solidFill>
              </a:rPr>
              <a:t>, </a:t>
            </a:r>
            <a:r>
              <a:rPr lang="ru-RU" sz="2400" b="1" i="1" dirty="0" err="1">
                <a:solidFill>
                  <a:schemeClr val="tx1"/>
                </a:solidFill>
              </a:rPr>
              <a:t>літньо-осінні</a:t>
            </a:r>
            <a:r>
              <a:rPr lang="ru-RU" sz="2400" b="1" i="1" dirty="0">
                <a:solidFill>
                  <a:schemeClr val="tx1"/>
                </a:solidFill>
              </a:rPr>
              <a:t> паводки, </a:t>
            </a:r>
            <a:r>
              <a:rPr lang="ru-RU" sz="2400" b="1" i="1" dirty="0" err="1">
                <a:solidFill>
                  <a:schemeClr val="tx1"/>
                </a:solidFill>
              </a:rPr>
              <a:t>осінньо-зимова</a:t>
            </a:r>
            <a:r>
              <a:rPr lang="ru-RU" sz="2400" b="1" i="1" dirty="0">
                <a:solidFill>
                  <a:schemeClr val="tx1"/>
                </a:solidFill>
              </a:rPr>
              <a:t> межень. </a:t>
            </a:r>
            <a:r>
              <a:rPr lang="ru-RU" sz="2400" b="1" i="1" dirty="0" err="1">
                <a:solidFill>
                  <a:schemeClr val="tx1"/>
                </a:solidFill>
              </a:rPr>
              <a:t>Річна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амплітуда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коливань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рівня</a:t>
            </a:r>
            <a:r>
              <a:rPr lang="ru-RU" sz="2400" b="1" i="1" dirty="0">
                <a:solidFill>
                  <a:schemeClr val="tx1"/>
                </a:solidFill>
              </a:rPr>
              <a:t> води становить від 4,5-5,5 м (</a:t>
            </a:r>
            <a:r>
              <a:rPr lang="ru-RU" sz="2400" b="1" i="1" dirty="0" err="1">
                <a:solidFill>
                  <a:schemeClr val="tx1"/>
                </a:solidFill>
              </a:rPr>
              <a:t>біля</a:t>
            </a:r>
            <a:r>
              <a:rPr lang="ru-RU" sz="2400" b="1" i="1" dirty="0">
                <a:solidFill>
                  <a:schemeClr val="tx1"/>
                </a:solidFill>
              </a:rPr>
              <a:t> м. </a:t>
            </a:r>
            <a:r>
              <a:rPr lang="ru-RU" sz="2400" b="1" i="1" dirty="0" err="1">
                <a:solidFill>
                  <a:schemeClr val="tx1"/>
                </a:solidFill>
              </a:rPr>
              <a:t>Рені</a:t>
            </a:r>
            <a:r>
              <a:rPr lang="ru-RU" sz="2400" b="1" i="1" dirty="0">
                <a:solidFill>
                  <a:schemeClr val="tx1"/>
                </a:solidFill>
              </a:rPr>
              <a:t>) до 6-8 м (</a:t>
            </a:r>
            <a:r>
              <a:rPr lang="ru-RU" sz="2400" b="1" i="1" dirty="0" err="1">
                <a:solidFill>
                  <a:schemeClr val="tx1"/>
                </a:solidFill>
              </a:rPr>
              <a:t>біля</a:t>
            </a:r>
            <a:r>
              <a:rPr lang="ru-RU" sz="2400" b="1" i="1" dirty="0">
                <a:solidFill>
                  <a:schemeClr val="tx1"/>
                </a:solidFill>
              </a:rPr>
              <a:t> Будапешта). </a:t>
            </a:r>
            <a:r>
              <a:rPr lang="ru-RU" sz="2400" b="1" i="1" dirty="0" err="1">
                <a:solidFill>
                  <a:schemeClr val="tx1"/>
                </a:solidFill>
              </a:rPr>
              <a:t>Пересічні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річні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витрати</a:t>
            </a:r>
            <a:r>
              <a:rPr lang="ru-RU" sz="2400" b="1" i="1" dirty="0">
                <a:solidFill>
                  <a:schemeClr val="tx1"/>
                </a:solidFill>
              </a:rPr>
              <a:t> води у верх, </a:t>
            </a:r>
            <a:r>
              <a:rPr lang="ru-RU" sz="2400" b="1" i="1" dirty="0" err="1">
                <a:solidFill>
                  <a:schemeClr val="tx1"/>
                </a:solidFill>
              </a:rPr>
              <a:t>течії</a:t>
            </a:r>
            <a:r>
              <a:rPr lang="ru-RU" sz="2400" b="1" i="1" dirty="0">
                <a:solidFill>
                  <a:schemeClr val="tx1"/>
                </a:solidFill>
              </a:rPr>
              <a:t> 420 м3/с, у </a:t>
            </a:r>
            <a:r>
              <a:rPr lang="ru-RU" sz="2400" b="1" i="1" dirty="0" err="1">
                <a:solidFill>
                  <a:schemeClr val="tx1"/>
                </a:solidFill>
              </a:rPr>
              <a:t>середній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течії</a:t>
            </a:r>
            <a:r>
              <a:rPr lang="ru-RU" sz="2400" b="1" i="1" dirty="0">
                <a:solidFill>
                  <a:schemeClr val="tx1"/>
                </a:solidFill>
              </a:rPr>
              <a:t> — 1900 м3/с, у </a:t>
            </a:r>
            <a:r>
              <a:rPr lang="ru-RU" sz="2400" b="1" i="1" dirty="0" err="1">
                <a:solidFill>
                  <a:schemeClr val="tx1"/>
                </a:solidFill>
              </a:rPr>
              <a:t>гирлі</a:t>
            </a:r>
            <a:r>
              <a:rPr lang="ru-RU" sz="2400" b="1" i="1" dirty="0">
                <a:solidFill>
                  <a:schemeClr val="tx1"/>
                </a:solidFill>
              </a:rPr>
              <a:t> — 6430 м3/с. Макс. </a:t>
            </a:r>
            <a:r>
              <a:rPr lang="ru-RU" sz="2400" b="1" i="1" dirty="0" err="1">
                <a:solidFill>
                  <a:schemeClr val="tx1"/>
                </a:solidFill>
              </a:rPr>
              <a:t>витрати</a:t>
            </a:r>
            <a:r>
              <a:rPr lang="ru-RU" sz="2400" b="1" i="1" dirty="0">
                <a:solidFill>
                  <a:schemeClr val="tx1"/>
                </a:solidFill>
              </a:rPr>
              <a:t> води в </a:t>
            </a:r>
            <a:r>
              <a:rPr lang="ru-RU" sz="2400" b="1" i="1" dirty="0" err="1">
                <a:solidFill>
                  <a:schemeClr val="tx1"/>
                </a:solidFill>
              </a:rPr>
              <a:t>пониззі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дорівнюють</a:t>
            </a:r>
            <a:r>
              <a:rPr lang="ru-RU" sz="2400" b="1" i="1" dirty="0">
                <a:solidFill>
                  <a:schemeClr val="tx1"/>
                </a:solidFill>
              </a:rPr>
              <a:t> 20 тис. м3/с, </a:t>
            </a:r>
            <a:r>
              <a:rPr lang="ru-RU" sz="2400" b="1" i="1" dirty="0" err="1">
                <a:solidFill>
                  <a:schemeClr val="tx1"/>
                </a:solidFill>
              </a:rPr>
              <a:t>мінімальні</a:t>
            </a:r>
            <a:r>
              <a:rPr lang="ru-RU" sz="2400" b="1" i="1" dirty="0">
                <a:solidFill>
                  <a:schemeClr val="tx1"/>
                </a:solidFill>
              </a:rPr>
              <a:t> — 1800 м3/с. </a:t>
            </a:r>
            <a:r>
              <a:rPr lang="ru-RU" sz="2400" b="1" i="1" dirty="0" err="1">
                <a:solidFill>
                  <a:schemeClr val="tx1"/>
                </a:solidFill>
              </a:rPr>
              <a:t>Річний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стік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близько</a:t>
            </a:r>
            <a:r>
              <a:rPr lang="ru-RU" sz="2400" b="1" i="1" dirty="0">
                <a:solidFill>
                  <a:schemeClr val="tx1"/>
                </a:solidFill>
              </a:rPr>
              <a:t> 123 км3 на </a:t>
            </a:r>
            <a:r>
              <a:rPr lang="ru-RU" sz="2400" b="1" i="1" dirty="0" err="1">
                <a:solidFill>
                  <a:schemeClr val="tx1"/>
                </a:solidFill>
              </a:rPr>
              <a:t>рік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  <a:r>
              <a:rPr lang="ru-RU" sz="2400" b="1" i="1" dirty="0" err="1">
                <a:solidFill>
                  <a:schemeClr val="tx1"/>
                </a:solidFill>
              </a:rPr>
              <a:t>Замерзає</a:t>
            </a:r>
            <a:r>
              <a:rPr lang="ru-RU" sz="2400" b="1" i="1" dirty="0">
                <a:solidFill>
                  <a:schemeClr val="tx1"/>
                </a:solidFill>
              </a:rPr>
              <a:t> Дунай </a:t>
            </a:r>
            <a:r>
              <a:rPr lang="ru-RU" sz="2400" b="1" i="1" dirty="0" err="1">
                <a:solidFill>
                  <a:schemeClr val="tx1"/>
                </a:solidFill>
              </a:rPr>
              <a:t>лише</a:t>
            </a:r>
            <a:r>
              <a:rPr lang="ru-RU" sz="2400" b="1" i="1" dirty="0">
                <a:solidFill>
                  <a:schemeClr val="tx1"/>
                </a:solidFill>
              </a:rPr>
              <a:t> в </a:t>
            </a:r>
            <a:r>
              <a:rPr lang="ru-RU" sz="2400" b="1" i="1" dirty="0" err="1">
                <a:solidFill>
                  <a:schemeClr val="tx1"/>
                </a:solidFill>
              </a:rPr>
              <a:t>холодні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зими</a:t>
            </a:r>
            <a:r>
              <a:rPr lang="ru-RU" sz="2400" b="1" i="1" dirty="0">
                <a:solidFill>
                  <a:schemeClr val="tx1"/>
                </a:solidFill>
              </a:rPr>
              <a:t> на 1,5-2 </a:t>
            </a:r>
            <a:r>
              <a:rPr lang="ru-RU" sz="2400" b="1" i="1" dirty="0" err="1">
                <a:solidFill>
                  <a:schemeClr val="tx1"/>
                </a:solidFill>
              </a:rPr>
              <a:t>міс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098" name="Picture 2" descr="C:\Users\дом\Desktop\Danube_Belg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89040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ом\Desktop\2fb903647086d77f86e270570b25d731f3ad53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645024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42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3429000"/>
            <a:ext cx="9143999" cy="34289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2160240"/>
          </a:xfrm>
        </p:spPr>
        <p:txBody>
          <a:bodyPr>
            <a:normAutofit/>
          </a:bodyPr>
          <a:lstStyle/>
          <a:p>
            <a:pPr algn="l"/>
            <a:r>
              <a:rPr lang="uk-UA" sz="2400" b="1" i="1" dirty="0" smtClean="0">
                <a:solidFill>
                  <a:schemeClr val="tx1"/>
                </a:solidFill>
              </a:rPr>
              <a:t>Дунай багатий на рибу. Тут водяться білуга, осетер, севрюга, стерлядь, сом, лин, короп, щука, судак та ін.; з Чорного моря заходить оселедець). </a:t>
            </a:r>
            <a:br>
              <a:rPr lang="uk-UA" sz="2400" b="1" i="1" dirty="0" smtClean="0">
                <a:solidFill>
                  <a:schemeClr val="tx1"/>
                </a:solidFill>
              </a:rPr>
            </a:br>
            <a:r>
              <a:rPr lang="uk-UA" sz="2400" b="1" i="1" dirty="0" smtClean="0">
                <a:solidFill>
                  <a:schemeClr val="tx1"/>
                </a:solidFill>
              </a:rPr>
              <a:t>   Дунай має важливе економічне значення як велика транспортна магістраль і потужне джерело гідроенергії. </a:t>
            </a:r>
            <a:endParaRPr lang="uk-UA" sz="2400" b="1" i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дом\Desktop\800px-Bratislava_New_Bridge_from_castle_h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5252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ом\Desktop\rek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4992"/>
            <a:ext cx="4596440" cy="352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8755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2276872"/>
            <a:ext cx="7596832" cy="3849291"/>
          </a:xfrm>
        </p:spPr>
        <p:txBody>
          <a:bodyPr>
            <a:normAutofit/>
          </a:bodyPr>
          <a:lstStyle/>
          <a:p>
            <a:r>
              <a:rPr lang="uk-UA" sz="9600" b="1" i="1" u="sng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Кінець</a:t>
            </a:r>
            <a:endParaRPr lang="uk-UA" sz="9600" b="1" i="1" u="sng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3466728" cy="354368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549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</TotalTime>
  <Words>302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Дунай</vt:lpstr>
      <vt:lpstr>Дуна́й (антична назва — Істр) — друга за довжиною і площею басейну ріка Європи (після Волги). Довжина — 2 960 км.[1]. Витік Дунаю міститься на території Німеччини в горах Шварцвальду, де біля міста Донаушинґен на висоті 678 м над рівнем моря зливаються гірські потоки Бреґе (довжина 48 км) та Бріґах (43 км). За довжиною Дунай є другою рікою Європи, поступаючись тільки Волзі. Впадаючи в Чорне море, утворює велику дельту. </vt:lpstr>
      <vt:lpstr>На Дунаї існують численні рукави, які іноді значно (10 і більше кілометрів) відходять від основного річища. Найбільшими по довжині на правому березі є рукави Мошонський або Дьйорський Дунай (витік — 1854 км, гирло — 1794 км) та Дунеря-Вєкє (237 та 169 км); на лівому березі — Малий Дунай (витік — 1867 км, впадає в Ваг), Шорокшарський Дунай (1642 і 1586 км), Борча (371 і 248 км). </vt:lpstr>
      <vt:lpstr>Найдавніші достовірні відомості про Дунай містяться у творах давньогрецького історика Геродота (V ст. до н. е.), який писав у 2-й книзі своєї «Історії», що ріка Істр (давньогрецька назва Дунаю) починається в країні кельтів та тече, перетинаючи Європу посередині. Впадає ж ріка Істр у Понт Евксінсь кийсімома рукавами. Сучасну назву річці дали кельти, що мешкали тут в 1-й половині I тисячоліття до н. е. Дунай отримав свою назву Danuvius (швидка вода) від кельтських слів danu (швидкий) та vius(вода). </vt:lpstr>
      <vt:lpstr>Гідрологічний режим Дунаю визначається трьома фазами: весняна повінь, літньо-осінні паводки, осінньо-зимова межень. Річна амплітуда коливань рівня води становить від 4,5-5,5 м (біля м. Рені) до 6-8 м (біля Будапешта). Пересічні річні витрати води у верх, течії 420 м3/с, у середній течії — 1900 м3/с, у гирлі — 6430 м3/с. Макс. витрати води в пониззі дорівнюють 20 тис. м3/с, мінімальні — 1800 м3/с. Річний стік близько 123 км3 на рік. Замерзає Дунай лише в холодні зими на 1,5-2 міс.</vt:lpstr>
      <vt:lpstr>Дунай багатий на рибу. Тут водяться білуга, осетер, севрюга, стерлядь, сом, лин, короп, щука, судак та ін.; з Чорного моря заходить оселедець).     Дунай має важливе економічне значення як велика транспортна магістраль і потужне джерело гідроенергії.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Дунай</dc:title>
  <dc:creator>дом</dc:creator>
  <cp:lastModifiedBy>дом</cp:lastModifiedBy>
  <cp:revision>4</cp:revision>
  <dcterms:created xsi:type="dcterms:W3CDTF">2016-03-20T08:35:05Z</dcterms:created>
  <dcterms:modified xsi:type="dcterms:W3CDTF">2016-03-20T09:24:07Z</dcterms:modified>
</cp:coreProperties>
</file>