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1B7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6BBB-79B5-4F61-A4D8-DBE8493D58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5BA6-A7C4-4751-9FE5-FBCAE54C3F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0aenut2jvtfvx1__120272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9485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20688"/>
            <a:ext cx="7434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spc="60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Презентація на тему:</a:t>
            </a:r>
            <a:endParaRPr lang="ru-RU" sz="4400" b="1" cap="all" spc="60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772816"/>
            <a:ext cx="39757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8800" b="1" spc="600" dirty="0" smtClean="0">
                <a:ln/>
                <a:solidFill>
                  <a:srgbClr val="81B75D"/>
                </a:solidFill>
              </a:rPr>
              <a:t>ГРЕЦІЯ</a:t>
            </a:r>
            <a:endParaRPr lang="ru-RU" sz="8800" b="1" cap="none" spc="600" dirty="0">
              <a:ln/>
              <a:solidFill>
                <a:srgbClr val="81B75D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8746" y="4077072"/>
            <a:ext cx="350525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Підготував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Студет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групи</a:t>
            </a:r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uk-UA" sz="4000" b="1" dirty="0" smtClean="0">
                <a:ln/>
                <a:solidFill>
                  <a:schemeClr val="accent3"/>
                </a:solidFill>
              </a:rPr>
              <a:t>КН-151</a:t>
            </a:r>
          </a:p>
          <a:p>
            <a:pPr algn="ctr"/>
            <a:r>
              <a:rPr lang="uk-UA" sz="4000" b="1" cap="none" spc="0" dirty="0" err="1" smtClean="0">
                <a:ln/>
                <a:solidFill>
                  <a:schemeClr val="accent3"/>
                </a:solidFill>
                <a:effectLst/>
              </a:rPr>
              <a:t>Саченко</a:t>
            </a:r>
            <a:r>
              <a:rPr lang="uk-UA" sz="4000" b="1" cap="none" spc="0" dirty="0" smtClean="0">
                <a:ln/>
                <a:solidFill>
                  <a:schemeClr val="accent3"/>
                </a:solidFill>
                <a:effectLst/>
              </a:rPr>
              <a:t> Павло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175829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647" y="0"/>
            <a:ext cx="9207647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4437112"/>
            <a:ext cx="865333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Найвища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гора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Греції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-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Олімп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(2917 м).</a:t>
            </a:r>
          </a:p>
          <a:p>
            <a:pPr algn="just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Над Коринфским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затокою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just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височіє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гора Парнас (2457 м).</a:t>
            </a:r>
          </a:p>
          <a:p>
            <a:pPr algn="just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Обидві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вершини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входять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just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в систему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Пінд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17_greciya-ili-turciya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" y="0"/>
            <a:ext cx="9142229" cy="6858001"/>
          </a:xfrm>
        </p:spPr>
      </p:pic>
      <p:sp>
        <p:nvSpPr>
          <p:cNvPr id="4" name="Прямоугольник 3"/>
          <p:cNvSpPr/>
          <p:nvPr/>
        </p:nvSpPr>
        <p:spPr>
          <a:xfrm>
            <a:off x="107504" y="4437112"/>
            <a:ext cx="84060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Клі́мат Гре́ції переважно м'який </a:t>
            </a:r>
            <a:r>
              <a:rPr lang="vi-VN" sz="2400" b="1" dirty="0" smtClean="0">
                <a:solidFill>
                  <a:srgbClr val="FFFF00"/>
                </a:solidFill>
              </a:rPr>
              <a:t>середземноморський</a:t>
            </a:r>
            <a:endParaRPr lang="uk-UA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vi-VN" sz="2400" b="1" dirty="0">
                <a:solidFill>
                  <a:srgbClr val="FFFF00"/>
                </a:solidFill>
              </a:rPr>
              <a:t> із теплою вологою зимою та 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vi-VN" sz="2400" b="1" dirty="0" smtClean="0">
                <a:solidFill>
                  <a:srgbClr val="FFFF00"/>
                </a:solidFill>
              </a:rPr>
              <a:t>спекотним</a:t>
            </a:r>
            <a:r>
              <a:rPr lang="vi-VN" sz="2400" b="1" dirty="0">
                <a:solidFill>
                  <a:srgbClr val="FFFF00"/>
                </a:solidFill>
              </a:rPr>
              <a:t> посушливим літом</a:t>
            </a:r>
            <a:r>
              <a:rPr lang="vi-VN" sz="2400" b="1" dirty="0" smtClean="0">
                <a:solidFill>
                  <a:srgbClr val="FFFF00"/>
                </a:solidFill>
              </a:rPr>
              <a:t>.</a:t>
            </a:r>
            <a:endParaRPr lang="uk-UA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vi-VN" sz="2400" b="1" dirty="0" smtClean="0">
                <a:solidFill>
                  <a:srgbClr val="FFFF00"/>
                </a:solidFill>
              </a:rPr>
              <a:t> </a:t>
            </a:r>
            <a:r>
              <a:rPr lang="vi-VN" sz="2400" b="1" dirty="0">
                <a:solidFill>
                  <a:srgbClr val="FFFF00"/>
                </a:solidFill>
              </a:rPr>
              <a:t>Проте завдяки своїй унікальній географії, </a:t>
            </a:r>
            <a:endParaRPr lang="uk-UA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vi-VN" sz="2400" b="1" dirty="0" smtClean="0">
                <a:solidFill>
                  <a:srgbClr val="FFFF00"/>
                </a:solidFill>
              </a:rPr>
              <a:t>Греція</a:t>
            </a:r>
            <a:r>
              <a:rPr lang="vi-VN" sz="2400" b="1" dirty="0">
                <a:solidFill>
                  <a:srgbClr val="FFFF00"/>
                </a:solidFill>
              </a:rPr>
              <a:t> має низку мікрокліматичних зон </a:t>
            </a:r>
            <a:endParaRPr lang="uk-UA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vi-VN" sz="2400" b="1" dirty="0" smtClean="0">
                <a:solidFill>
                  <a:srgbClr val="FFFF00"/>
                </a:solidFill>
              </a:rPr>
              <a:t>з </a:t>
            </a:r>
            <a:r>
              <a:rPr lang="vi-VN" sz="2400" b="1" dirty="0">
                <a:solidFill>
                  <a:srgbClr val="FFFF00"/>
                </a:solidFill>
              </a:rPr>
              <a:t>місцевими відмінностями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60648"/>
            <a:ext cx="6534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uk-UA" sz="54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Клімат Греції</a:t>
            </a:r>
            <a:endParaRPr lang="ru-RU" sz="54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769805729129075932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19"/>
            <a:ext cx="9144001" cy="5949281"/>
          </a:xfrm>
        </p:spPr>
      </p:pic>
      <p:sp>
        <p:nvSpPr>
          <p:cNvPr id="5" name="Прямоугольник 4"/>
          <p:cNvSpPr/>
          <p:nvPr/>
        </p:nvSpPr>
        <p:spPr>
          <a:xfrm>
            <a:off x="2834069" y="116632"/>
            <a:ext cx="2959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карта</a:t>
            </a:r>
            <a:endParaRPr lang="ru-RU" sz="54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rf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928158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Омивається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: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Середземним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,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Іонічні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та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Егейським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морями. </a:t>
            </a:r>
            <a:endParaRPr lang="ru-RU" sz="2800" b="1" dirty="0" smtClean="0">
              <a:solidFill>
                <a:srgbClr val="FFFF00"/>
              </a:solidFill>
              <a:cs typeface="Aharoni" pitchFamily="2" charset="-79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cs typeface="Aharoni" pitchFamily="2" charset="-79"/>
              </a:rPr>
              <a:t>До 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складу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Греції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входить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близько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тисячі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островів</a:t>
            </a:r>
            <a:r>
              <a:rPr lang="ru-RU" sz="2800" b="1" dirty="0" smtClean="0">
                <a:solidFill>
                  <a:srgbClr val="FFFF00"/>
                </a:solidFill>
                <a:cs typeface="Aharoni" pitchFamily="2" charset="-79"/>
              </a:rPr>
              <a:t>,</a:t>
            </a:r>
          </a:p>
          <a:p>
            <a:r>
              <a:rPr lang="ru-RU" sz="28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на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які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припадає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майже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20%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всієї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країни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. </a:t>
            </a:r>
            <a:endParaRPr lang="ru-RU" sz="2800" b="1" dirty="0" smtClean="0">
              <a:solidFill>
                <a:srgbClr val="FFFF00"/>
              </a:solidFill>
              <a:cs typeface="Aharoni" pitchFamily="2" charset="-79"/>
            </a:endParaRPr>
          </a:p>
          <a:p>
            <a:r>
              <a:rPr lang="ru-RU" sz="2800" b="1" dirty="0" err="1" smtClean="0">
                <a:solidFill>
                  <a:srgbClr val="FFFF00"/>
                </a:solidFill>
                <a:cs typeface="Aharoni" pitchFamily="2" charset="-79"/>
              </a:rPr>
              <a:t>Територія</a:t>
            </a:r>
            <a:r>
              <a:rPr lang="ru-RU" sz="28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Греції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розділена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 на три </a:t>
            </a:r>
            <a:r>
              <a:rPr lang="ru-RU" sz="2800" b="1" dirty="0" err="1">
                <a:solidFill>
                  <a:srgbClr val="FFFF00"/>
                </a:solidFill>
                <a:cs typeface="Aharoni" pitchFamily="2" charset="-79"/>
              </a:rPr>
              <a:t>частини</a:t>
            </a:r>
            <a:r>
              <a:rPr lang="ru-RU" sz="2800" b="1" dirty="0">
                <a:solidFill>
                  <a:srgbClr val="FFFF00"/>
                </a:solidFill>
                <a:cs typeface="Aharoni" pitchFamily="2" charset="-79"/>
              </a:rPr>
              <a:t>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11_Nestos-Thrace-View-From-F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88640"/>
            <a:ext cx="88889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Внутрішні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води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греції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861048"/>
            <a:ext cx="93955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Ріки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Греції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невелікі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Найбільші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річки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Вардар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,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Маріца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,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Стрімон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(Струма), Нестор (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Місця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) - на</a:t>
            </a:r>
          </a:p>
          <a:p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півночі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и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північному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-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сході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Переважають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гірські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річки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,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часто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Які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відбуваються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по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тектонічнім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розламах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Їхнє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живлення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зачасту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дощове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,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сніжно-дощове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,</a:t>
            </a:r>
          </a:p>
          <a:p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водність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помітно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скорочується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влітку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Деякі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річки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йдут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на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зрошення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268760"/>
            <a:ext cx="9175910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Найбільші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озера </a:t>
            </a:r>
          </a:p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Триконис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(на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південнім-заході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),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Веюрітіс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(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північному-заході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),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ЦІ озера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ма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ють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тектонічна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походження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</a:t>
            </a:r>
          </a:p>
          <a:p>
            <a:pPr algn="ctr"/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багато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карстових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озер,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є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мінеральні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джерела</a:t>
            </a:r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138940_1267984024_pi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9855583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  <a:latin typeface="Arial Black" pitchFamily="34" charset="0"/>
              </a:rPr>
              <a:t>Корисні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Arial Black" pitchFamily="34" charset="0"/>
              </a:rPr>
              <a:t>копалини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Arial Black" pitchFamily="34" charset="0"/>
              </a:rPr>
              <a:t>Греції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: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високоякісні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руди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</a:rPr>
              <a:t>заліза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</a:rPr>
              <a:t>острови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Кіклади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Евбей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околиці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Афін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),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мар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-</a:t>
            </a:r>
          </a:p>
          <a:p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ганця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(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Македонія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), хрому (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Фессалія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),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нікелю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(у гори</a:t>
            </a:r>
          </a:p>
          <a:p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Ларшина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),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поліметалів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(у гори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Лавріон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),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бокси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ти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(гора Парнас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о-в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Аморгос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) 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мармуру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(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околиці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Афін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о-в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Парос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), наждак (о-в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Наксос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),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буре 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</a:rPr>
              <a:t>вугілля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Птолемей-іс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6775" y="260648"/>
            <a:ext cx="6926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3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Корисні</a:t>
            </a:r>
            <a:r>
              <a:rPr lang="ru-RU" sz="4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4000" b="1" cap="all" spc="3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копалини</a:t>
            </a:r>
            <a:endParaRPr lang="ru-RU" sz="40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60" y="0"/>
            <a:ext cx="914566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0530" y="2967335"/>
            <a:ext cx="908293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 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Греції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, як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і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інших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середземноморських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країнах</a:t>
            </a:r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спеціалізується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на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вирощуванні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цінних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FF9900"/>
                </a:solidFill>
                <a:latin typeface="Arial Black" pitchFamily="34" charset="0"/>
              </a:rPr>
              <a:t>трудомістких</a:t>
            </a:r>
            <a:endParaRPr lang="ru-RU" sz="20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культур – винограду,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цитрусових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, оливок</a:t>
            </a:r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бавовнику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, тютюну. Як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виробник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endParaRPr lang="ru-RU" sz="20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та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експортер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винограду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і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вина</a:t>
            </a:r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оливок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і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оливкової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олії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Цитрусових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Греція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FF9900"/>
                </a:solidFill>
                <a:latin typeface="Arial Black" pitchFamily="34" charset="0"/>
              </a:rPr>
              <a:t>займає</a:t>
            </a:r>
            <a:endParaRPr lang="ru-RU" sz="2000" dirty="0" smtClean="0">
              <a:solidFill>
                <a:srgbClr val="FF99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важливе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місце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Середземномор'ї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і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світі</a:t>
            </a:r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Особливо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сильні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її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позиції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у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виробництві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оливок</a:t>
            </a:r>
          </a:p>
          <a:p>
            <a:pPr algn="ctr"/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і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оливкової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FF9900"/>
                </a:solidFill>
                <a:latin typeface="Arial Black" pitchFamily="34" charset="0"/>
              </a:rPr>
              <a:t>олії</a:t>
            </a:r>
            <a:r>
              <a:rPr lang="ru-RU" sz="2000" dirty="0" smtClean="0">
                <a:solidFill>
                  <a:srgbClr val="FF9900"/>
                </a:solidFill>
                <a:latin typeface="Arial Black" pitchFamily="34" charset="0"/>
              </a:rPr>
              <a:t>. 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Славиться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Греція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також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FF9900"/>
                </a:solidFill>
                <a:latin typeface="Arial Black" pitchFamily="34" charset="0"/>
              </a:rPr>
              <a:t>своїми</a:t>
            </a:r>
            <a:r>
              <a:rPr lang="ru-RU" sz="2000" dirty="0">
                <a:solidFill>
                  <a:srgbClr val="FF9900"/>
                </a:solidFill>
                <a:latin typeface="Arial Black" pitchFamily="34" charset="0"/>
              </a:rPr>
              <a:t> персиками. 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60648"/>
            <a:ext cx="7329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Сільське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господарство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нкротство-Греції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93" y="-1"/>
            <a:ext cx="9149093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2132856"/>
            <a:ext cx="7021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Дякую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за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увагу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6309320"/>
            <a:ext cx="7040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5515481_greek_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40551" cy="7155414"/>
          </a:xfrm>
        </p:spPr>
      </p:pic>
      <p:sp>
        <p:nvSpPr>
          <p:cNvPr id="5" name="Прямоугольник 4"/>
          <p:cNvSpPr/>
          <p:nvPr/>
        </p:nvSpPr>
        <p:spPr>
          <a:xfrm>
            <a:off x="147501" y="836712"/>
            <a:ext cx="912185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solidFill>
                  <a:srgbClr val="FFFF00"/>
                </a:solidFill>
                <a:cs typeface="Aharoni" pitchFamily="2" charset="-79"/>
              </a:rPr>
              <a:t>Греція</a:t>
            </a:r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cs typeface="Aharoni" pitchFamily="2" charset="-79"/>
              </a:rPr>
              <a:t>розташована</a:t>
            </a:r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у </a:t>
            </a:r>
            <a:r>
              <a:rPr lang="ru-RU" sz="4000" b="1" dirty="0" err="1">
                <a:solidFill>
                  <a:srgbClr val="FFFF00"/>
                </a:solidFill>
                <a:cs typeface="Aharoni" pitchFamily="2" charset="-79"/>
              </a:rPr>
              <a:t>південній</a:t>
            </a:r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cs typeface="Aharoni" pitchFamily="2" charset="-79"/>
              </a:rPr>
              <a:t>частині</a:t>
            </a:r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endParaRPr lang="ru-RU" sz="4000" b="1" dirty="0" smtClean="0">
              <a:solidFill>
                <a:srgbClr val="FFFF00"/>
              </a:solidFill>
              <a:cs typeface="Aharoni" pitchFamily="2" charset="-79"/>
            </a:endParaRPr>
          </a:p>
          <a:p>
            <a:pPr algn="ctr"/>
            <a:r>
              <a:rPr lang="ru-RU" sz="4000" b="1" dirty="0" err="1" smtClean="0">
                <a:solidFill>
                  <a:srgbClr val="FFFF00"/>
                </a:solidFill>
                <a:cs typeface="Aharoni" pitchFamily="2" charset="-79"/>
              </a:rPr>
              <a:t>Балканського</a:t>
            </a:r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cs typeface="Aharoni" pitchFamily="2" charset="-79"/>
              </a:rPr>
              <a:t>півострова</a:t>
            </a:r>
            <a:endParaRPr lang="ru-RU" sz="4000" b="1" dirty="0" smtClean="0">
              <a:solidFill>
                <a:srgbClr val="FFFF00"/>
              </a:solidFill>
              <a:cs typeface="Aharoni" pitchFamily="2" charset="-79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cs typeface="Aharoni" pitchFamily="2" charset="-79"/>
              </a:rPr>
              <a:t>і</a:t>
            </a:r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 на </a:t>
            </a:r>
            <a:r>
              <a:rPr lang="ru-RU" sz="4000" b="1" dirty="0" err="1">
                <a:solidFill>
                  <a:srgbClr val="FFFF00"/>
                </a:solidFill>
                <a:cs typeface="Aharoni" pitchFamily="2" charset="-79"/>
              </a:rPr>
              <a:t>прилеглих</a:t>
            </a:r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до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cs typeface="Aharoni" pitchFamily="2" charset="-79"/>
              </a:rPr>
              <a:t>нього</a:t>
            </a:r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cs typeface="Aharoni" pitchFamily="2" charset="-79"/>
              </a:rPr>
              <a:t>й</a:t>
            </a:r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 до </a:t>
            </a:r>
            <a:r>
              <a:rPr lang="ru-RU" sz="4000" b="1" dirty="0" err="1">
                <a:solidFill>
                  <a:srgbClr val="FFFF00"/>
                </a:solidFill>
                <a:cs typeface="Aharoni" pitchFamily="2" charset="-79"/>
              </a:rPr>
              <a:t>узбережжя</a:t>
            </a:r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cs typeface="Aharoni" pitchFamily="2" charset="-79"/>
              </a:rPr>
              <a:t>Малої</a:t>
            </a:r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cs typeface="Aharoni" pitchFamily="2" charset="-79"/>
              </a:rPr>
              <a:t>Азії</a:t>
            </a:r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 </a:t>
            </a:r>
            <a:endParaRPr lang="ru-RU" sz="4000" b="1" dirty="0" smtClean="0">
              <a:solidFill>
                <a:srgbClr val="FFFF00"/>
              </a:solidFill>
              <a:cs typeface="Aharoni" pitchFamily="2" charset="-79"/>
            </a:endParaRPr>
          </a:p>
          <a:p>
            <a:pPr algn="ctr"/>
            <a:r>
              <a:rPr lang="ru-RU" sz="4000" b="1" dirty="0">
                <a:solidFill>
                  <a:srgbClr val="FFFF00"/>
                </a:solidFill>
                <a:cs typeface="Aharoni" pitchFamily="2" charset="-79"/>
              </a:rPr>
              <a:t>о</a:t>
            </a:r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стровах.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 На </a:t>
            </a:r>
            <a:r>
              <a:rPr lang="ru-RU" sz="4000" b="1" dirty="0" err="1" smtClean="0">
                <a:solidFill>
                  <a:srgbClr val="FFFF00"/>
                </a:solidFill>
                <a:cs typeface="Aharoni" pitchFamily="2" charset="-79"/>
              </a:rPr>
              <a:t>фоні</a:t>
            </a:r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  <a:cs typeface="Aharoni" pitchFamily="2" charset="-79"/>
              </a:rPr>
              <a:t>зоображено</a:t>
            </a:r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 прапор </a:t>
            </a:r>
            <a:r>
              <a:rPr lang="ru-RU" sz="4000" b="1" dirty="0" err="1" smtClean="0">
                <a:solidFill>
                  <a:srgbClr val="FFFF00"/>
                </a:solidFill>
                <a:cs typeface="Aharoni" pitchFamily="2" charset="-79"/>
              </a:rPr>
              <a:t>Греції</a:t>
            </a:r>
            <a:endParaRPr lang="ru-RU" sz="4000" b="1" cap="none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s-of-Athens-Greece-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00608" y="0"/>
            <a:ext cx="1087320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4192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Офіційна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 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назва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:</a:t>
            </a:r>
            <a:r>
              <a:rPr lang="ru-RU" sz="2400" dirty="0">
                <a:latin typeface="Arial Black" pitchFamily="34" charset="0"/>
              </a:rPr>
              <a:t> 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Республіка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Греція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r>
              <a:rPr lang="ru-RU" sz="2400" b="1" dirty="0" err="1">
                <a:latin typeface="Arial Black" pitchFamily="34" charset="0"/>
              </a:rPr>
              <a:t>Столиця</a:t>
            </a:r>
            <a:r>
              <a:rPr lang="ru-RU" sz="2400" b="1" dirty="0">
                <a:latin typeface="Arial Black" pitchFamily="34" charset="0"/>
              </a:rPr>
              <a:t>:</a:t>
            </a:r>
            <a:r>
              <a:rPr lang="ru-RU" sz="2400" dirty="0">
                <a:latin typeface="Arial Black" pitchFamily="34" charset="0"/>
              </a:rPr>
              <a:t> 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Афіни</a:t>
            </a:r>
            <a:endParaRPr lang="ru-RU" sz="2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2400" b="1" dirty="0" err="1">
                <a:latin typeface="Arial Black" pitchFamily="34" charset="0"/>
              </a:rPr>
              <a:t>Державний</a:t>
            </a:r>
            <a:r>
              <a:rPr lang="ru-RU" sz="2400" b="1" dirty="0">
                <a:latin typeface="Arial Black" pitchFamily="34" charset="0"/>
              </a:rPr>
              <a:t> </a:t>
            </a:r>
            <a:r>
              <a:rPr lang="ru-RU" sz="2400" b="1" dirty="0" err="1">
                <a:latin typeface="Arial Black" pitchFamily="34" charset="0"/>
              </a:rPr>
              <a:t>устрій</a:t>
            </a:r>
            <a:r>
              <a:rPr lang="ru-RU" sz="2400" b="1" dirty="0">
                <a:latin typeface="Arial Black" pitchFamily="34" charset="0"/>
              </a:rPr>
              <a:t>:</a:t>
            </a:r>
            <a:r>
              <a:rPr lang="ru-RU" sz="2400" dirty="0">
                <a:latin typeface="Arial Black" pitchFamily="34" charset="0"/>
              </a:rPr>
              <a:t> 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Парламентська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</a:rPr>
              <a:t>республіка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97152"/>
            <a:ext cx="84577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Межує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з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Албанією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країнами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колишньої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Югославії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Болгарією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та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Туреччиною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 </a:t>
            </a:r>
            <a:endParaRPr lang="ru-RU" sz="4000" b="1" cap="none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f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2659" y="0"/>
            <a:ext cx="9426660" cy="6858001"/>
          </a:xfrm>
        </p:spPr>
      </p:pic>
      <p:sp>
        <p:nvSpPr>
          <p:cNvPr id="4" name="Прямоугольник 3"/>
          <p:cNvSpPr/>
          <p:nvPr/>
        </p:nvSpPr>
        <p:spPr>
          <a:xfrm>
            <a:off x="2627784" y="2564904"/>
            <a:ext cx="629659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Святе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місце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для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православних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паломників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.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Чоловіча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чернеча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республіка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,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тут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проживає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1400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ченців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в 20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православних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монастирях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.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Тут не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можна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купатися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і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загоряти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,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знімати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на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відео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і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вхід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на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цю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святу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гору строго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контролюється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340768"/>
            <a:ext cx="3459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Гора АФОН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54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Визначні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пам'ятки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Греції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rfen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4001" y="0"/>
            <a:ext cx="9228001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0536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Парфенон на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вершині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Акрополя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25144"/>
            <a:ext cx="857151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Парфенон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називають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інакше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як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Житло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Діви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Храм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побудований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447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 н.е.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честь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богині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Афіни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Парфенос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Навіть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його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руїни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вражають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уяву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туристів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part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188640"/>
            <a:ext cx="51635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давня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Спарта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645024"/>
            <a:ext cx="933620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Лакедемон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саме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так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називають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найчастіше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</a:p>
          <a:p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Спарту-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є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ще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однією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визначною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пам'яткою</a:t>
            </a:r>
            <a:endParaRPr lang="ru-RU" sz="24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півострова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Пелопоннес.</a:t>
            </a:r>
          </a:p>
          <a:p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Туристи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із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захопленням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відвідують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Храм </a:t>
            </a:r>
          </a:p>
          <a:p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Афіни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Халкіойкос</a:t>
            </a:r>
            <a:endParaRPr lang="ru-RU" sz="24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, Ротонду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і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Театр,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який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зберігся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з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</a:p>
          <a:p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часів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стародавніх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спартанців</a:t>
            </a:r>
            <a:r>
              <a:rPr lang="ru-RU" sz="2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.</a:t>
            </a:r>
            <a:endParaRPr lang="ru-RU" sz="2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2EF3BE1-BECA-45C1-B815-EAB9CD67AAB5_cx0_cy6_cw0_mw1024_s_n_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341" y="0"/>
            <a:ext cx="9168341" cy="6858001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69180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Населення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країни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складає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близько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11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млн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осіб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У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найбільших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містах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: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Салоніки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(378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тис.ос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.), </a:t>
            </a:r>
            <a:endParaRPr lang="ru-RU" sz="2400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Пелопоннес 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(155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тис.ос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.),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Пірей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(170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тис.ос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.),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Іракліон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(117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тис.ос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.), Лариса (113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тис.ос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.).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Етнічні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групи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: греки - 98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%,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турки - 1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%,албанці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вірмени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, валахи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Середня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тривалість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життя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: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75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років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-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чоловіки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, 80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років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- </a:t>
            </a:r>
            <a:r>
              <a:rPr lang="ru-RU" sz="2400" dirty="0" err="1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жінки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0068" y="3501008"/>
            <a:ext cx="89739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  <a:latin typeface="Arial Black" pitchFamily="34" charset="0"/>
              </a:rPr>
              <a:t>Релігія</a:t>
            </a:r>
            <a:r>
              <a:rPr lang="ru-RU" sz="2800" b="1" dirty="0">
                <a:solidFill>
                  <a:srgbClr val="FFFF00"/>
                </a:solidFill>
                <a:latin typeface="Arial Black" pitchFamily="34" charset="0"/>
              </a:rPr>
              <a:t>: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 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</a:rPr>
              <a:t>грецька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 православна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</a:rPr>
              <a:t>церква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 98%, </a:t>
            </a:r>
            <a:endParaRPr lang="ru-RU" sz="2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католики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</a:rPr>
              <a:t>протестанти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</a:rPr>
              <a:t>іудеї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Arial Black" pitchFamily="34" charset="0"/>
              </a:rPr>
              <a:t>мусульмани</a:t>
            </a:r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. </a:t>
            </a:r>
            <a:endParaRPr lang="ru-RU" sz="28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9277" y="188640"/>
            <a:ext cx="355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3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Релігія</a:t>
            </a:r>
            <a:endParaRPr lang="ru-RU" sz="54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ce01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1208" y="2967335"/>
            <a:ext cx="83615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Рельєф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переважно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гірський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 </a:t>
            </a:r>
          </a:p>
          <a:p>
            <a:pPr algn="just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80%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території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країни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складають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гори</a:t>
            </a:r>
          </a:p>
          <a:p>
            <a:pPr algn="just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плоскогір'я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, при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цьому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гірські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масиви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just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займають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25%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території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,</a:t>
            </a:r>
          </a:p>
          <a:p>
            <a:pPr algn="just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переважають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середньовисотні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just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гори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висотами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від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1200 до 1800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метрів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16632"/>
            <a:ext cx="3467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Рельєф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508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17</cp:revision>
  <dcterms:created xsi:type="dcterms:W3CDTF">2016-02-24T17:49:59Z</dcterms:created>
  <dcterms:modified xsi:type="dcterms:W3CDTF">2016-02-24T20:34:22Z</dcterms:modified>
</cp:coreProperties>
</file>