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395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79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035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39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597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65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169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4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22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79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43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79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10.12.2015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4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3485-4073-422B-9B3E-B92E8D1312CE}" type="datetimeFigureOut">
              <a:rPr lang="uk-UA" smtClean="0"/>
              <a:pPr/>
              <a:t>10.12.2015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A25784-4B9A-440E-A0BD-C985D5F78B1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037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32656" y="164698"/>
            <a:ext cx="8208912" cy="1060242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Ферум / Залізо</a:t>
            </a:r>
            <a:endParaRPr lang="uk-UA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2971800"/>
            <a:ext cx="685800" cy="91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90" y="1916832"/>
            <a:ext cx="3832820" cy="373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5791286"/>
            <a:ext cx="8626208" cy="70788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uk-UA" sz="2000" dirty="0" smtClean="0">
                <a:ln>
                  <a:solidFill>
                    <a:srgbClr val="11007A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 студент 11 групи спеціальності « Початкова освіта. Інформатика»</a:t>
            </a:r>
          </a:p>
          <a:p>
            <a:pPr algn="r"/>
            <a:r>
              <a:rPr lang="uk-UA" sz="2000" dirty="0" smtClean="0">
                <a:ln>
                  <a:solidFill>
                    <a:srgbClr val="11007A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Куцовол Назар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-252536" y="217384"/>
            <a:ext cx="85689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Раніше вважали, що берлінська лазур і турнбулева синь – різні речовини, зараз вже відомо, що в обох випадках утворюється синій продукт однакового складу і будови KFe</a:t>
            </a:r>
            <a:r>
              <a:rPr kumimoji="0" lang="uk-UA" sz="28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III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[FeII(CN)</a:t>
            </a:r>
            <a:r>
              <a:rPr kumimoji="0" lang="uk-UA" sz="28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], в процесі реакції відбувається майже миттєва валентна перебудова.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SC02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96952"/>
            <a:ext cx="4416491" cy="3312368"/>
          </a:xfrm>
          <a:prstGeom prst="rect">
            <a:avLst/>
          </a:prstGeom>
        </p:spPr>
      </p:pic>
      <p:pic>
        <p:nvPicPr>
          <p:cNvPr id="4" name="Рисунок 3" descr="DSC02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4176464" cy="3132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6309320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"Турнбулева синь"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909210"/>
            <a:ext cx="2789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"Берлінська лазур"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виготовленні сердечників електромагнітів та якорів електромашин, як каталізатор хімічних процесів, для виготовлення анодних пластин залізо-нікелевих акумуляторів.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Карбонільне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 для нанесення найтонших плівок і шарів на магнітофонні стрічки і диски носіїв постійної пам'яті, як антианемічний засіб та ін.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16632"/>
            <a:ext cx="3319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62899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Залізний порошок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при зварюванні, а також для цементації міді.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Залізовуглецеві сплави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чавун і сталь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основний конструкційний матеріал, що застосовується у всіх галузях промисловості.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et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7506">
            <a:off x="4839130" y="872462"/>
            <a:ext cx="4241734" cy="255612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01407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Ферум є біологічно важливим елементом. Він міститься в організмах усіх тварин і в рослинах. Ферум входить до складу цитоплазми рослин, бере участь у процесі фотосинтезу. В організмі дорослої людини міститься десь 4 г Феруму. Він накопичується здебільшого в печінці, кістковому мозку, селезінці. Але основна частина Феруму входить до складу гемоглобіну – червоного пігменту крові, який виконує функцію переносу кисню від легень до тканин, а в зворотному напрямку — вуглекислого газу. Нестача Феруму призводить до небезпечної хвороби — недокрів’я. Тому обов’язково треба вживати харчові продукти, багаті на Ферум: петрушку, печінку, телятину, гречку, курагу тощо.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603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 роль заліза</a:t>
            </a:r>
            <a:endParaRPr lang="uk-UA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zhelezo-v-produkt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566" y="3789038"/>
            <a:ext cx="5440040" cy="278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3_(13)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674" y="4031830"/>
            <a:ext cx="3312368" cy="238490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5658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факти про залізо</a:t>
            </a:r>
            <a:endParaRPr lang="uk-UA" sz="4000" b="1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46805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Які істоти винні в кольорі Кривавого водоспаду в Антарктиді?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Антарктиді з льодовика Тейлора часом виходить Кривавий водоспад. Вода в ньому містить двовалентне залізо, яке, з'єднуючись з атмосферним повітрям, окислюється і утворює іржу. Це і надає водоспаду криваво-рудий колір. Однак двовалентне залізо у воді виникає не просто так - його виробляють бактерії, що живуть в ізольованому від зовнішнього світу водоймі глибоко під льодом. Ці бактерії зуміли організувати життєвий цикл при повній відсутності сонячного світла і кисню. Вони переробляють залишки органіки, а «дихають» тривалентні залізом з навколишніх порід.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blood_falls_b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39" y="808188"/>
            <a:ext cx="4166489" cy="312486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52" y="0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uk-UA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Різнобарвний метал з візерунком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680520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чи іншого металу залежить і від ступеня нагріву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від хімічних властивостей.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чавун у всіх своїх «іпостасях» мають незрівнянну ні з яким іншим металом колірну палітру. У холодному стані воно може бути сірим і чорним, майже білим, блакитним і синім, золотавим і червонуватим.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єдиним металом, який може сам себе прикрашати декоративним орнаментом, що проступає як би зсередини. Варіанти цього фактурного орнаменту нескінченні, і їх не можна зарахувати до жодного із загальновідомих, так як цей малюнок народжується самим металом.</a:t>
            </a:r>
          </a:p>
          <a:p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79" y="1455130"/>
            <a:ext cx="3827430" cy="3674561"/>
          </a:xfrm>
        </p:spPr>
      </p:pic>
    </p:spTree>
    <p:extLst>
      <p:ext uri="{BB962C8B-B14F-4D97-AF65-F5344CB8AC3E}">
        <p14:creationId xmlns:p14="http://schemas.microsoft.com/office/powerpoint/2010/main" val="27280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66941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Перше залізо, як метал, потрапило до рук людини «з неба». Не дарма люди вважали залізо - небесним металом, тому що вперше його добули з падаючих на поверхню землі метеоритів. У найдавніших предметах з заліза є істотна частка домішок нікелю, саме таке залізо міститься в метеоритах. Найбільший залізний метеорит знайшли в 1920 році в південно-західній Африці. Метеорит назвали «Гоба», він важив 60 </a:t>
            </a:r>
            <a:r>
              <a:rPr lang="uk-UA" sz="19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uk-UA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9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uk-UA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Залізо в організм тварин і людини надходить з їжею. Найбільш багаті залізом такі продукти, як м'ясо, печінка, яйця, бобові, крупи, хліб, буряк. Цікаво зауважити, що колись у цей список був помилково внесено шпинат (з причини друкарські помилки в записах результатів аналізу, а саме був загублений «зайвий» нуль після розділової коми).</a:t>
            </a:r>
            <a:endParaRPr lang="uk-UA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9420">
            <a:off x="5172275" y="550339"/>
            <a:ext cx="369094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Чашка_Мультизлаковая_с_фруктами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3053" y="3789040"/>
            <a:ext cx="3456384" cy="2785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380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itchFamily="18" charset="0"/>
              </a:rPr>
              <a:t>Дякую за увагу !!!</a:t>
            </a:r>
            <a:endParaRPr lang="uk-UA" sz="66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Рисунок 8" descr="laborat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852936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.jpg"/>
          <p:cNvPicPr>
            <a:picLocks noChangeAspect="1"/>
          </p:cNvPicPr>
          <p:nvPr/>
        </p:nvPicPr>
        <p:blipFill rotWithShape="1">
          <a:blip r:embed="rId2" cstate="print"/>
          <a:srcRect t="-2665" b="-2665"/>
          <a:stretch/>
        </p:blipFill>
        <p:spPr>
          <a:xfrm>
            <a:off x="5216869" y="-75276"/>
            <a:ext cx="3809507" cy="6933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ron-135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1374">
            <a:off x="138850" y="64157"/>
            <a:ext cx="4956079" cy="578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457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Ферум –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ІІІБ групи (або побічної підгрупи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групи) періодичної системи.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атома: </a:t>
            </a:r>
            <a:r>
              <a:rPr lang="uk-UA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конфігурація атома Феруму: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fr-FR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fr-FR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fr-FR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fr-FR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fr-FR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fr-FR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електронів зовнішнього і передостаннього енергетичних рівнів за енергетичними комірками: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1.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1"/>
            <a:ext cx="5107424" cy="10866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22920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 атомі Феруму </a:t>
            </a:r>
            <a:r>
              <a:rPr lang="uk-UA" dirty="0"/>
              <a:t>8</a:t>
            </a:r>
            <a:r>
              <a:rPr lang="uk-UA" dirty="0" smtClean="0"/>
              <a:t> валентних електонів (3</a:t>
            </a:r>
            <a:r>
              <a:rPr lang="fr-FR" dirty="0" smtClean="0"/>
              <a:t>d</a:t>
            </a:r>
            <a:r>
              <a:rPr lang="fr-FR" baseline="30000" dirty="0" smtClean="0"/>
              <a:t>6</a:t>
            </a:r>
            <a:r>
              <a:rPr lang="fr-FR" dirty="0" smtClean="0"/>
              <a:t>4s</a:t>
            </a:r>
            <a:r>
              <a:rPr lang="fr-FR" baseline="30000" dirty="0" smtClean="0"/>
              <a:t>2</a:t>
            </a:r>
            <a:r>
              <a:rPr lang="fr-FR" dirty="0" smtClean="0"/>
              <a:t>), </a:t>
            </a:r>
            <a:r>
              <a:rPr lang="uk-UA" dirty="0" smtClean="0"/>
              <a:t>тому він виявляє змінні ступені окиснення. </a:t>
            </a:r>
          </a:p>
          <a:p>
            <a:endParaRPr lang="uk-UA" dirty="0" smtClean="0"/>
          </a:p>
          <a:p>
            <a:r>
              <a:rPr lang="uk-UA" dirty="0" smtClean="0"/>
              <a:t>Найхарактерніші ступені окиснення +2 і +3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5438" y="260648"/>
            <a:ext cx="4273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атома Феруму </a:t>
            </a:r>
          </a:p>
        </p:txBody>
      </p:sp>
      <p:pic>
        <p:nvPicPr>
          <p:cNvPr id="9" name="Рисунок 8" descr="1364573949_zhelezo.jpg"/>
          <p:cNvPicPr>
            <a:picLocks noChangeAspect="1"/>
          </p:cNvPicPr>
          <p:nvPr/>
        </p:nvPicPr>
        <p:blipFill>
          <a:blip r:embed="rId3" cstate="print"/>
          <a:srcRect b="6872"/>
          <a:stretch>
            <a:fillRect/>
          </a:stretch>
        </p:blipFill>
        <p:spPr>
          <a:xfrm rot="307090">
            <a:off x="4922801" y="1085961"/>
            <a:ext cx="4101591" cy="2864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067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Поширення в природі</a:t>
            </a:r>
            <a:endParaRPr lang="uk-UA" sz="36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4752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поширеністю у природі ферум посідає друге місце серед металів (після алюмінію). На нього припадає 5-10 % маси земної кори. За вмістом у земній корі ферум посідає 4-е місце. </a:t>
            </a: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Найважливішими природними сполуками феруму, що мають промислове значення, є магнітний залізняк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червоний залізняк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бурий залізняк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nH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пірит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fr-F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Оксиди феруму служать рудами, з яких добувають залізо, а пірит — сировиною для сульфатно-кислотного виробництва.</a:t>
            </a:r>
          </a:p>
          <a:p>
            <a:endParaRPr lang="uk-UA" sz="2000" b="1" dirty="0" smtClean="0">
              <a:solidFill>
                <a:schemeClr val="tx2"/>
              </a:solidFill>
            </a:endParaRPr>
          </a:p>
        </p:txBody>
      </p:sp>
      <p:pic>
        <p:nvPicPr>
          <p:cNvPr id="5" name="Рисунок 4" descr="IronInRocksMakeRiver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24744"/>
            <a:ext cx="4015180" cy="2890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2040" y="4005064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Гідротермальне джерело з високим вмістом заліза</a:t>
            </a:r>
            <a:endParaRPr lang="uk-UA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026749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 мінерали феруму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гематит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(70 %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магнетит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(72,4 %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ґетит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FeOOH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(62,9 %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лепідокрокіт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(62,9 %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лімоніт — суміш гідрооксидів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ін. речовинами (40-62 %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сидерит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FeCO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(48,2 %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ільменіт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FeTiO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(36,8 %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шамозит (34-42 %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вівіаніт (43,0 %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скородит (34,6 %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ярозит (47,9 %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та ін</a:t>
            </a:r>
            <a:r>
              <a:rPr lang="uk-UA" dirty="0" smtClean="0">
                <a:solidFill>
                  <a:schemeClr val="tx2"/>
                </a:solidFill>
              </a:rPr>
              <a:t>.</a:t>
            </a:r>
          </a:p>
          <a:p>
            <a:endParaRPr lang="uk-UA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блискучий сріблясто-білий важкий метал.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 його 7,86 т/м³;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плавлення 1538 °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кипіння 2862 °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Залізо досить пластичне. Воно легко кується, штампується, витягується в дріт і вальцюється в тонкі листи, легко намагнічується і розмагнічується. Вище температури Кюрі (770 °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 феромагнітні властивості. До температури 912 °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в алотропній модифікації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заліза з об'ємноцентрованою кубічною кристалічною ґраткою, за вищої температури —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заліза із гранецентрованою кубічною ґраткою, вище 1394 °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 змінює тип ґратки на об'ємноцентровану кубічну.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4866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властивості</a:t>
            </a:r>
          </a:p>
        </p:txBody>
      </p:sp>
      <p:pic>
        <p:nvPicPr>
          <p:cNvPr id="4" name="Рисунок 3" descr="piritec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65320"/>
            <a:ext cx="3924944" cy="580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8373"/>
            <a:ext cx="4786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</a:t>
            </a:r>
            <a:endParaRPr lang="uk-UA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94802"/>
            <a:ext cx="61206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Ферум належить до восьмої групи періодичної системи елементів Менделєєва. Його атоми на зовнішній електронній оболонці мають по два електрони, а на передостанній — 14 електронів. Атоми феруму можуть легко втрачати два електрони і перетворюватись у двовалентні катіони Fe</a:t>
            </a:r>
            <a:r>
              <a:rPr kumimoji="0" lang="uk-UA" b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2+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Вони можуть втрачати і три електрони (один з передостанньої оболонки) і перетворюватись у тривалентні катіони Fe</a:t>
            </a:r>
            <a:r>
              <a:rPr kumimoji="0" lang="uk-UA" b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3+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Таким чином, залізо утворює два ряди сполук. Сполуки тривалентного феруму стійкіші.</a:t>
            </a:r>
            <a:endParaRPr kumimoji="0" lang="uk-UA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ron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7398">
            <a:off x="6248954" y="509773"/>
            <a:ext cx="2818437" cy="281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657124"/>
            <a:ext cx="84249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 сухому повітрі за звичайної температури залізо досить стійке, але у вологому швидко іржавіє, вкриваючись товстим шаром іржі. Іржа є сумішшю оксидів і гідроксидів феруму. Основну частину іржі складає сесквіоксид заліза Fe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і тригідроксид заліза Fe(OH)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Крім того, до її складу входить монооксид заліза FeO, дигідроксид заліза Fe(OH)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та інші сполуки.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Процес ржавіння заліза можна зобразити такими приблизними рівняннями:</a:t>
            </a:r>
            <a:endParaRPr lang="uk-U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2Fe + O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+ 2Н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 = 2Fe(OH)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4Fe(OH)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O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+ 2Н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 = 4Fe(OH)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Fe(OH)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= FeO + H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2Fe(OH)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= Fe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+ 3H</a:t>
            </a:r>
            <a:r>
              <a:rPr lang="uk-UA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590465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 нагріванні залізо може легко реагувати з хлором, сіркою та іншими неметалами: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2Fe + 3Cl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= 2FeCl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Fe + S = FeS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електрохімічному ряді напруг залізо стоїть лівіше від водню, тому воно легко реагує з розведеними хлоридною і сульфатною кислотами: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Fe + 2HCl = FeCl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Н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↑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Fe + H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SO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= FeSO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H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↑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 розведеною нітратною кислотою залізо теж легко реагує: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Fe + HNO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+ 3HNO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= Fe (NO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+ 2H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 + NO ↑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Але з концентрованою нітратною і концентрованою сульфатною кислотами без нагрівання залізо не реагує. Воно стає «пасивним», вкриваючись тонкою оксидною плівкою, яка не розчиняється в кислотах і ізолює метал від дії кислоти. Завдяки цьому концентровану нітратну і концентровану сульфатну кислоту можна зберігати і транспортувати в залізній тарі.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Залізо може відновлювати менш активні метали з розчинів їхніх солей, наприклад: 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Fe + CuSO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=FeSO</a:t>
            </a:r>
            <a:r>
              <a:rPr lang="uk-UA" sz="1850" baseline="-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</a:t>
            </a:r>
            <a:r>
              <a:rPr lang="uk-UA" sz="185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Cu</a:t>
            </a:r>
            <a:endParaRPr lang="uk-UA" sz="18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.85.jpg"/>
          <p:cNvPicPr>
            <a:picLocks noChangeAspect="1"/>
          </p:cNvPicPr>
          <p:nvPr/>
        </p:nvPicPr>
        <p:blipFill>
          <a:blip r:embed="rId2" cstate="print"/>
          <a:srcRect b="8511"/>
          <a:stretch>
            <a:fillRect/>
          </a:stretch>
        </p:blipFill>
        <p:spPr>
          <a:xfrm>
            <a:off x="6359917" y="42380"/>
            <a:ext cx="2208874" cy="3314251"/>
          </a:xfrm>
          <a:prstGeom prst="rect">
            <a:avLst/>
          </a:prstGeom>
        </p:spPr>
      </p:pic>
      <p:pic>
        <p:nvPicPr>
          <p:cNvPr id="5" name="Рисунок 4" descr="Рис.84.jpg"/>
          <p:cNvPicPr>
            <a:picLocks noChangeAspect="1"/>
          </p:cNvPicPr>
          <p:nvPr/>
        </p:nvPicPr>
        <p:blipFill>
          <a:blip r:embed="rId3" cstate="print"/>
          <a:srcRect b="9601"/>
          <a:stretch>
            <a:fillRect/>
          </a:stretch>
        </p:blipFill>
        <p:spPr>
          <a:xfrm>
            <a:off x="6516216" y="3645024"/>
            <a:ext cx="2232248" cy="2736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23753" y="3356631"/>
            <a:ext cx="1901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 заліза в кисні</a:t>
            </a:r>
            <a:endParaRPr lang="uk-UA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381328"/>
            <a:ext cx="2640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 ферум (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uk-UA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сульфіду</a:t>
            </a:r>
            <a:endParaRPr lang="uk-UA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021" y="107921"/>
            <a:ext cx="6994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Цікаві перетворення сполук Феруму</a:t>
            </a:r>
            <a:endParaRPr lang="uk-UA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04579"/>
            <a:ext cx="603081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Якісні реакції на сполуки Fe</a:t>
            </a:r>
            <a:r>
              <a:rPr lang="uk-UA" sz="2800" b="1" i="1" baseline="30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2+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та  Fe</a:t>
            </a:r>
            <a:r>
              <a:rPr lang="uk-UA" sz="2800" b="1" i="1" baseline="30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3+</a:t>
            </a:r>
            <a:endParaRPr lang="uk-UA" sz="2800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endParaRPr lang="uk-UA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7934" y="1150855"/>
            <a:ext cx="43924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Реакція солі тривалентного Феруму  (Fe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(SO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  з тіоцианатом (роданідом) калію (KSCN) настільки видовищна, що її часто використовують для імітації крові. При взаємодії  йонів Fe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3+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та SCN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(часто пишуть   CNS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або NCS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) утворюється комплекс (спрощено можна записати його формулу як [Fe(SCN)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]), який дуже нагадує кров (навіть за консистенцією!). Отже, цю реакцію можна використовувати не лише для якісного визначення йонів Fe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3+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а для імітації крові. Реакція надзвичайно чутлива і за її допомогою можна визначити навіть сліди Fe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3+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у воді з водогону.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SC02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7958">
            <a:off x="4615372" y="1373466"/>
            <a:ext cx="4320480" cy="3240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2080" y="5013176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ферум(ІІІ) хлориду з калій тіоцианатом </a:t>
            </a:r>
            <a:endParaRPr lang="uk-UA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370" y="-35324"/>
            <a:ext cx="48245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Використання жовтої та червоної кров’яних солей 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Жовта кров’яна сіль (калій гексаціаноферат (ІІ) K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[Fe (CN)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]) – реактив на Fe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3+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FeCl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K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[Fe 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 =KFe[Fe 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 + 3KCl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або в йонному вигляді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Fe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3+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[Fe(CN)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4−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→ Fe[Fe(CN)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</a:t>
            </a:r>
            <a:r>
              <a:rPr lang="uk-UA" sz="2000" baseline="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baseline="30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−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Утворюється осад синього кольору , який називають «берлінська лазур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».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3" name="Рисунок 2" descr="DSC02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032448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3284984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солі тривалентного Феруму</a:t>
            </a:r>
            <a:endParaRPr lang="uk-UA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148030" y="4218683"/>
            <a:ext cx="50405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Червона кров’яна сіль (калій гексаціаноферат (ІІІ) K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[Fe (CN)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]) - реактив на Fe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2+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результаті реакції утворюється речовина синього кольору «турнбулева синь».</a:t>
            </a:r>
            <a:endParaRPr kumimoji="0" lang="uk-UA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4Fe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+ 3[Fe(CN)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3−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→ Fe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III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[Fe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II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(CN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↓</a:t>
            </a:r>
            <a:endParaRPr kumimoji="0" lang="uk-UA" sz="20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7" name="Рисунок 6" descr="DSC02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3840427" cy="28803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943" y="65300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 реакція на солі двовалентного Феруму</a:t>
            </a:r>
            <a:endParaRPr lang="uk-UA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447</TotalTime>
  <Words>1538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Wingdings</vt:lpstr>
      <vt:lpstr>Wingdings 3</vt:lpstr>
      <vt:lpstr>Грань</vt:lpstr>
      <vt:lpstr>Ферум / Залізо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Різнобарвний метал з візерунком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Ферум /Залізо</dc:title>
  <dc:creator>Oleg</dc:creator>
  <cp:lastModifiedBy>Nazar Kutsovol</cp:lastModifiedBy>
  <cp:revision>50</cp:revision>
  <dcterms:created xsi:type="dcterms:W3CDTF">2013-04-21T00:12:30Z</dcterms:created>
  <dcterms:modified xsi:type="dcterms:W3CDTF">2015-12-11T09:52:04Z</dcterms:modified>
</cp:coreProperties>
</file>