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1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18000"/>
            <a:ext cx="9144000" cy="6840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470025"/>
          </a:xfrm>
        </p:spPr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Georgia" pitchFamily="18" charset="0"/>
              </a:rPr>
              <a:t>Канадська діаспора</a:t>
            </a:r>
            <a:endParaRPr lang="ru-RU" b="1" i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5105400"/>
            <a:ext cx="5400600" cy="17526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uk-UA" b="1" i="1" dirty="0" smtClean="0">
                <a:solidFill>
                  <a:schemeClr val="bg1"/>
                </a:solidFill>
                <a:latin typeface="Georgia" pitchFamily="18" charset="0"/>
              </a:rPr>
              <a:t>Підготувала:</a:t>
            </a:r>
          </a:p>
          <a:p>
            <a:pPr>
              <a:defRPr/>
            </a:pPr>
            <a:r>
              <a:rPr lang="uk-UA" b="1" i="1" dirty="0" smtClean="0">
                <a:solidFill>
                  <a:schemeClr val="bg1"/>
                </a:solidFill>
                <a:latin typeface="Georgia" pitchFamily="18" charset="0"/>
              </a:rPr>
              <a:t>Учениця 11 класу</a:t>
            </a:r>
          </a:p>
          <a:p>
            <a:pPr>
              <a:defRPr/>
            </a:pPr>
            <a:r>
              <a:rPr lang="uk-UA" b="1" i="1" dirty="0" err="1" smtClean="0">
                <a:solidFill>
                  <a:schemeClr val="bg1"/>
                </a:solidFill>
                <a:latin typeface="Georgia" pitchFamily="18" charset="0"/>
              </a:rPr>
              <a:t>КЗ”НВК”Гарант”</a:t>
            </a:r>
            <a:endParaRPr lang="uk-UA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pPr>
              <a:defRPr/>
            </a:pPr>
            <a:r>
              <a:rPr lang="uk-UA" b="1" i="1" dirty="0" smtClean="0">
                <a:solidFill>
                  <a:schemeClr val="bg1"/>
                </a:solidFill>
                <a:latin typeface="Georgia" pitchFamily="18" charset="0"/>
              </a:rPr>
              <a:t>М. Лисичанська</a:t>
            </a:r>
          </a:p>
          <a:p>
            <a:pPr>
              <a:defRPr/>
            </a:pPr>
            <a:r>
              <a:rPr lang="uk-UA" b="1" i="1" dirty="0" smtClean="0">
                <a:solidFill>
                  <a:schemeClr val="bg1"/>
                </a:solidFill>
                <a:latin typeface="Georgia" pitchFamily="18" charset="0"/>
              </a:rPr>
              <a:t>Кондренко Катерина</a:t>
            </a:r>
            <a:endParaRPr lang="ru-RU" b="1" i="1" dirty="0" smtClean="0">
              <a:solidFill>
                <a:schemeClr val="bg1"/>
              </a:solidFill>
              <a:latin typeface="Georgia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092280" cy="409342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діаспора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група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живуть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поза межами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З</a:t>
            </a:r>
            <a:r>
              <a:rPr lang="uk-UA" sz="2000" dirty="0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звіту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2010 року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Азіатсько-Тихоокеанського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Фонду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2,8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мільйона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кордоном (плюс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невідоме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число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колишніх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нащадки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). Для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порівняння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яке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численним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населенням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десяти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областей.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дев'ять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відсотків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всіх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живуть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межами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Це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витримує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порівняння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1,7%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американців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2,6%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китайських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3,3%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французьких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4,3%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австралійців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9%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британських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21,9%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новозеландців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 descr="278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787350"/>
            <a:ext cx="4716016" cy="307065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444208" cy="440120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минулі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десятиліття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покидають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переїхало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Сполучені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Штати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У 1980-х 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Лос-Анджелесі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четверте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величиною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населення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будь-якого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міста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Північній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Америці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Нью-Йорком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близько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позаду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Інші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міста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з'явилися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якості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найбільших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територій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поселення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особливо Гонконг, Лондон, Бейрут,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Сідней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Париж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Дубай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Населення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Нью-Йорку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зазнало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продовжений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зростання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2000-х, удваивающийся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між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2000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2 008 - 21 000,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представляючи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восьме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величиною на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групі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іноземного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походження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містечку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Манхеттені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Рисунок 3" descr="510932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805673"/>
            <a:ext cx="4283968" cy="3052327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0"/>
            <a:ext cx="6012160" cy="409342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народилися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складають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приблизно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58%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діаспори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інші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42%,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люди,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народилися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межами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хто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натуралізованим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як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громадяни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потім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з'їхав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знову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тому часто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їх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походження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іноді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на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третього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світу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корінних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вихідна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ставка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приблизно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1,33%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десять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років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1996 до 2006,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порівняно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4,5% для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натуралізованих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Сполучених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Штатах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корінне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в той час як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Гонконзі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натуралізовані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народилися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Гонконзі</a:t>
            </a:r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" name="Рисунок 2" descr="canada-day-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3762230"/>
            <a:ext cx="4932040" cy="3095770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876256" cy="3785652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Для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корінних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Сполучені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Штати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основне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місце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призначення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темп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еміграції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варіюється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істотно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етнічною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приналежністю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Це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особливо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високо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близькосхідних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східноєвропейських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південноазіатських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вказуючи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що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англомовні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освічені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діти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іммігрантів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часто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мобільні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французьких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найвища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норма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прибутку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Канаду в 29%.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натуралізованих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вихідні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ставки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варіюються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країною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походження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будучи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найвищими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типово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розвинених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(Гонконг, США, Тайвань,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Франція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). </a:t>
            </a:r>
          </a:p>
          <a:p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" name="Рисунок 2" descr="canada_immigran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501008"/>
            <a:ext cx="5076056" cy="3356992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524328" cy="40934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Вихідні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ставки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двох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самого численного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іммігрантського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населення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Материкових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китайців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індійців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дуже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низькими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протягом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1996 - 2006,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підвищення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Жителі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Британської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Колумбії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-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особливість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ймовірно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щоб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кордон,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понад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вдвічі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ймовірні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ніж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онтариец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п'ять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разів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ймовірно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як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квебекец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огляді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2007 року.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Багато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них -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Гонконгські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повернулися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; так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звані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«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астронавти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»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або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«люди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яхти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»,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переїхали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Ванкувер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Гонконгу в 1980-х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90-х,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пізніше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повернулися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Проте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дві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третини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за кордоном (2007)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походження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перевершивши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чисельністю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повертаються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іммігрантів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3" name="Рисунок 2" descr="1cfa94c0832306645b22df95bd201699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645024"/>
            <a:ext cx="5580112" cy="3212976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4306" y="404664"/>
            <a:ext cx="4673878" cy="584775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b="1" i="1" dirty="0" err="1" smtClean="0">
                <a:solidFill>
                  <a:schemeClr val="bg1"/>
                </a:solidFill>
                <a:latin typeface="Georgia" pitchFamily="18" charset="0"/>
              </a:rPr>
              <a:t>Українці</a:t>
            </a:r>
            <a:r>
              <a:rPr lang="ru-RU" sz="3200" b="1" i="1" dirty="0" smtClean="0">
                <a:solidFill>
                  <a:schemeClr val="bg1"/>
                </a:solidFill>
                <a:latin typeface="Georgia" pitchFamily="18" charset="0"/>
              </a:rPr>
              <a:t> в </a:t>
            </a:r>
            <a:r>
              <a:rPr lang="ru-RU" sz="3200" b="1" i="1" dirty="0" err="1" smtClean="0">
                <a:solidFill>
                  <a:schemeClr val="bg1"/>
                </a:solidFill>
                <a:latin typeface="Georgia" pitchFamily="18" charset="0"/>
              </a:rPr>
              <a:t>Канаді</a:t>
            </a:r>
            <a:r>
              <a:rPr lang="ru-RU" sz="3200" b="1" i="1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  <a:endParaRPr lang="ru-RU" sz="3200" i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317009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Масове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переселення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розпочалося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наприкінці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en-GB" sz="2000" dirty="0" smtClean="0">
                <a:solidFill>
                  <a:schemeClr val="bg1"/>
                </a:solidFill>
                <a:latin typeface="Georgia" pitchFamily="18" charset="0"/>
              </a:rPr>
              <a:t>XIX 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ст., коли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канадський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уряд активно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заохочував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масштабну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еміграцію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Центральної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Південної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Східної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Європи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Першими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переселенцями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стали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Іван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Пилипів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і Василь </a:t>
            </a:r>
            <a:r>
              <a:rPr lang="uk-UA" sz="2000" dirty="0" err="1" smtClean="0">
                <a:solidFill>
                  <a:schemeClr val="bg1"/>
                </a:solidFill>
                <a:latin typeface="Georgia" pitchFamily="18" charset="0"/>
              </a:rPr>
              <a:t>Є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леняк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7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вересня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1891 р.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прибули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 с.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Небилів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(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Галичина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).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Після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Другої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світової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війни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розпочалася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велика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хвиля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української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еміграції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З 1947 р. по 1955 р.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майже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35 тис.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приєдналися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до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своїх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земляків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як і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раніше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походила з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Галичини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Буковини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але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була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також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значна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група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емігрантів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Східної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endParaRPr lang="ru-RU" sz="20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28" name="AutoShape 4" descr="http://subject.com.ua/textbook/history/11klas_v/11klas_v.files/image06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4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17409"/>
            <a:ext cx="9144000" cy="3940592"/>
          </a:xfrm>
          <a:prstGeom prst="rect">
            <a:avLst/>
          </a:prstGeom>
          <a:ln w="57150">
            <a:solidFill>
              <a:schemeClr val="bg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4860032" cy="409342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У 1989 р.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українська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етнічна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група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налічувала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1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млн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осіб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Більшість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українського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походження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мешкала 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провінціях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Онтаріо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Альберта,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Манітоба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Британська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Колумбія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Провідну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роль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канадських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відіграє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уніатська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церква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існують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також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українські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протестантські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громади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Найважливішими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організаціями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культурного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розвитку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українців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є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різноманітні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фундації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851920" y="3718679"/>
            <a:ext cx="5292080" cy="313932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Найбільша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з них —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Українська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фундація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імені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Тараса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Шевченка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заснована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м.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Вінніпезі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в 1936 р.</a:t>
            </a:r>
          </a:p>
          <a:p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Деякі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українці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обіймали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важливі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посади в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уряді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серед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них — Роман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Гнатишин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родом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із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провінції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Саскачеван,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який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став генерал- губернатором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Канади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Іван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Сопінко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був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призначений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членом Верховного суду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цієї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Georgia" pitchFamily="18" charset="0"/>
              </a:rPr>
              <a:t>країни</a:t>
            </a:r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2" descr="http://subject.com.ua/textbook/history/11klas_v/11klas_v.files/image061.jpg"/>
          <p:cNvPicPr>
            <a:picLocks noChangeAspect="1" noChangeArrowheads="1"/>
          </p:cNvPicPr>
          <p:nvPr/>
        </p:nvPicPr>
        <p:blipFill>
          <a:blip r:embed="rId2" cstate="print"/>
          <a:srcRect l="3049" r="22258"/>
          <a:stretch>
            <a:fillRect/>
          </a:stretch>
        </p:blipFill>
        <p:spPr bwMode="auto">
          <a:xfrm>
            <a:off x="4860032" y="1"/>
            <a:ext cx="4283968" cy="3717031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Рисунок 4" descr="image062.jpg"/>
          <p:cNvPicPr>
            <a:picLocks noChangeAspect="1"/>
          </p:cNvPicPr>
          <p:nvPr/>
        </p:nvPicPr>
        <p:blipFill>
          <a:blip r:embed="rId3" cstate="print"/>
          <a:srcRect t="3376" b="10943"/>
          <a:stretch>
            <a:fillRect/>
          </a:stretch>
        </p:blipFill>
        <p:spPr>
          <a:xfrm>
            <a:off x="0" y="4077072"/>
            <a:ext cx="3563888" cy="2780928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711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Канадська діаспора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Samsung</cp:lastModifiedBy>
  <cp:revision>9</cp:revision>
  <dcterms:created xsi:type="dcterms:W3CDTF">2015-11-23T16:11:35Z</dcterms:created>
  <dcterms:modified xsi:type="dcterms:W3CDTF">2015-11-23T21:05:45Z</dcterms:modified>
</cp:coreProperties>
</file>