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C02"/>
    <a:srgbClr val="643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0F53-1648-429B-A3BA-43EB5A10B4D4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981F-57B9-4D5A-9D46-4C4E8EF97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781015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66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Мельник </a:t>
            </a:r>
          </a:p>
          <a:p>
            <a:pPr algn="ctr"/>
            <a:r>
              <a:rPr lang="uk-UA" sz="66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Андрій Атанасович</a:t>
            </a:r>
          </a:p>
          <a:p>
            <a:pPr algn="ctr"/>
            <a:endParaRPr lang="ru-RU" sz="8800" b="1" dirty="0" smtClean="0">
              <a:solidFill>
                <a:schemeClr val="accent6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4653136"/>
            <a:ext cx="38701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643A08"/>
                </a:solidFill>
                <a:latin typeface="Georgia" pitchFamily="18" charset="0"/>
              </a:rPr>
              <a:t>Виконала:</a:t>
            </a:r>
          </a:p>
          <a:p>
            <a:r>
              <a:rPr lang="uk-UA" sz="2400" dirty="0" smtClean="0">
                <a:solidFill>
                  <a:srgbClr val="643A08"/>
                </a:solidFill>
                <a:latin typeface="Georgia" pitchFamily="18" charset="0"/>
              </a:rPr>
              <a:t>Учениця 11 класу</a:t>
            </a:r>
          </a:p>
          <a:p>
            <a:r>
              <a:rPr lang="uk-UA" sz="2400" dirty="0" err="1" smtClean="0">
                <a:solidFill>
                  <a:srgbClr val="643A08"/>
                </a:solidFill>
                <a:latin typeface="Georgia" pitchFamily="18" charset="0"/>
              </a:rPr>
              <a:t>КЗ</a:t>
            </a:r>
            <a:r>
              <a:rPr lang="uk-UA" sz="2400" dirty="0" smtClean="0">
                <a:solidFill>
                  <a:srgbClr val="643A08"/>
                </a:solidFill>
                <a:latin typeface="Georgia" pitchFamily="18" charset="0"/>
              </a:rPr>
              <a:t> “НВК” </a:t>
            </a:r>
            <a:r>
              <a:rPr lang="uk-UA" sz="2400" dirty="0" err="1" smtClean="0">
                <a:solidFill>
                  <a:srgbClr val="643A08"/>
                </a:solidFill>
                <a:latin typeface="Georgia" pitchFamily="18" charset="0"/>
              </a:rPr>
              <a:t>Гарант”</a:t>
            </a:r>
            <a:endParaRPr lang="uk-UA" sz="2400" dirty="0" smtClean="0">
              <a:solidFill>
                <a:srgbClr val="643A08"/>
              </a:solidFill>
              <a:latin typeface="Georgia" pitchFamily="18" charset="0"/>
            </a:endParaRPr>
          </a:p>
          <a:p>
            <a:r>
              <a:rPr lang="uk-UA" sz="2400" dirty="0" smtClean="0">
                <a:solidFill>
                  <a:srgbClr val="643A08"/>
                </a:solidFill>
                <a:latin typeface="Georgia" pitchFamily="18" charset="0"/>
              </a:rPr>
              <a:t>М. Лисичанська</a:t>
            </a:r>
          </a:p>
          <a:p>
            <a:r>
              <a:rPr lang="uk-UA" sz="2400" dirty="0" smtClean="0">
                <a:solidFill>
                  <a:srgbClr val="643A08"/>
                </a:solidFill>
                <a:latin typeface="Georgia" pitchFamily="18" charset="0"/>
              </a:rPr>
              <a:t>Кондренко Катерина</a:t>
            </a:r>
            <a:endParaRPr lang="ru-RU" sz="2400" dirty="0">
              <a:solidFill>
                <a:srgbClr val="643A08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ельник_Андрі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76672"/>
            <a:ext cx="3175000" cy="4737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7944" y="476672"/>
            <a:ext cx="5076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Мельник </a:t>
            </a:r>
          </a:p>
          <a:p>
            <a:r>
              <a:rPr lang="uk-UA" sz="400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Андрій </a:t>
            </a:r>
            <a:r>
              <a:rPr lang="uk-UA" sz="400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Атанасович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2204864"/>
            <a:ext cx="48965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643A08"/>
                </a:solidFill>
                <a:latin typeface="Georgia" pitchFamily="18" charset="0"/>
              </a:rPr>
              <a:t>Полковник армії УНР</a:t>
            </a:r>
            <a:r>
              <a:rPr lang="ru-RU" sz="2400" dirty="0" smtClean="0">
                <a:solidFill>
                  <a:srgbClr val="643A08"/>
                </a:solidFill>
                <a:latin typeface="Georgia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643A08"/>
                </a:solidFill>
                <a:latin typeface="Georgia" pitchFamily="18" charset="0"/>
              </a:rPr>
              <a:t>Військовий і політичний діяч;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643A08"/>
                </a:solidFill>
                <a:latin typeface="Georgia" pitchFamily="18" charset="0"/>
              </a:rPr>
              <a:t>Один із найближчих співробітників Євгена </a:t>
            </a:r>
            <a:r>
              <a:rPr lang="uk-UA" sz="2400" dirty="0" err="1" smtClean="0">
                <a:solidFill>
                  <a:srgbClr val="643A08"/>
                </a:solidFill>
                <a:latin typeface="Georgia" pitchFamily="18" charset="0"/>
              </a:rPr>
              <a:t>Ковальця</a:t>
            </a:r>
            <a:r>
              <a:rPr lang="uk-UA" sz="2400" dirty="0" smtClean="0">
                <a:solidFill>
                  <a:srgbClr val="643A08"/>
                </a:solidFill>
                <a:latin typeface="Georgia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643A08"/>
                </a:solidFill>
                <a:latin typeface="Georgia" pitchFamily="18" charset="0"/>
              </a:rPr>
              <a:t>Організатор формації Січових Стрільців у Києві;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643A08"/>
                </a:solidFill>
                <a:latin typeface="Georgia" pitchFamily="18" charset="0"/>
              </a:rPr>
              <a:t>Один із організаторів УВО;</a:t>
            </a:r>
          </a:p>
          <a:p>
            <a:endParaRPr lang="uk-UA" sz="2400" dirty="0" smtClean="0">
              <a:solidFill>
                <a:srgbClr val="643A08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У 1914–1916 Мельник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командував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сотнею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Легіону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Січових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Стрільців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на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австрійсько-російському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фронті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 Сотня Мельника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відзначилась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під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час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боїв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на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Маківці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під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Заваловом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і над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Стрипою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 В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період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боїв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на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Лисоні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4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вересня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1916 Мельник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потрапив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російський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полон. Мельник разом з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Михайлом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Матчаком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 Василем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Кучабським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Іваном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Андрухом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та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іншими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полоненими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галичанами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були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відправлені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табір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для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військовополонених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селі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Дубовці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під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Царицином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</a:t>
            </a:r>
            <a:endParaRPr lang="ru-RU" sz="2000" dirty="0">
              <a:solidFill>
                <a:srgbClr val="643A08"/>
              </a:solidFill>
              <a:latin typeface="Georgia" pitchFamily="18" charset="0"/>
            </a:endParaRPr>
          </a:p>
        </p:txBody>
      </p:sp>
      <p:pic>
        <p:nvPicPr>
          <p:cNvPr id="3" name="Рисунок 2" descr="300px-Ukrainian-legion-sta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868008"/>
            <a:ext cx="5112568" cy="3729344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6" y="0"/>
            <a:ext cx="9138544" cy="68620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40466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643A08"/>
                </a:solidFill>
                <a:latin typeface="Georgia" pitchFamily="18" charset="0"/>
              </a:rPr>
              <a:t>Участь у </a:t>
            </a:r>
            <a:r>
              <a:rPr lang="ru-RU" sz="3600" dirty="0" err="1" smtClean="0">
                <a:solidFill>
                  <a:srgbClr val="643A08"/>
                </a:solidFill>
                <a:latin typeface="Georgia" pitchFamily="18" charset="0"/>
              </a:rPr>
              <a:t>Визвольних</a:t>
            </a:r>
            <a:r>
              <a:rPr lang="ru-RU" sz="36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3600" dirty="0" err="1" smtClean="0">
                <a:solidFill>
                  <a:srgbClr val="643A08"/>
                </a:solidFill>
                <a:latin typeface="Georgia" pitchFamily="18" charset="0"/>
              </a:rPr>
              <a:t>змаганнях</a:t>
            </a:r>
            <a:endParaRPr lang="ru-RU" sz="3600" dirty="0" smtClean="0">
              <a:solidFill>
                <a:srgbClr val="643A08"/>
              </a:solidFill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196752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6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січня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1917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група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старшин,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серед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яких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Мельник, Михайло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Матчак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 Роман Сушко та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інші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організували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втечу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з полону і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незабаром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добралися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до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Києва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січні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1918 року став одним з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організаторів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Куреня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Січових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Стрільців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З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січня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1918 року </a:t>
            </a:r>
            <a:r>
              <a:rPr lang="uk-UA" sz="2000" dirty="0" smtClean="0">
                <a:solidFill>
                  <a:srgbClr val="643A08"/>
                </a:solidFill>
                <a:latin typeface="Georgia" pitchFamily="18" charset="0"/>
              </a:rPr>
              <a:t>Мельник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був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призначений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начальником штабу куреня,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з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березня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сформування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полку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Січових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Стрільців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начальником штабу полку.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падіння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Центральної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Ради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перебував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Києві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та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Білій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Церкві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Під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час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повстання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проти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влади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гетьмана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Павла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Скоропадського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—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обіймав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посаду заступника командира Осадного Корпусу,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січня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1919 року — виконував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обов'язки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командира корпусу.</a:t>
            </a:r>
            <a:endParaRPr lang="ru-RU" sz="2000" dirty="0">
              <a:solidFill>
                <a:srgbClr val="643A08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97"/>
            <a:ext cx="9144000" cy="68661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692696"/>
            <a:ext cx="777686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З 19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грудня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1918 Мельнику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було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присвоєно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військове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звання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отаман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Армії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Народної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Республіки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листопаді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1918 року Мельник,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очолюючи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штаб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Окремого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Загону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Січових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Стрільців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розробив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план і брав участь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Мотовилівському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бою 1918 року.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березні-червні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1919 —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займав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посаду начальника Штабу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Дієвої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Армії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липні-серпні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1919 року —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був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помічником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коменданта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групи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Січових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Стрільців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кінці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1919 року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був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інтернований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польськими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військами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Рівному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У 1920-1921 —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перебував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на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посаді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інспектора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військових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місій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УНР у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Празі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97"/>
            <a:ext cx="9144000" cy="68661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76672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643A08"/>
                </a:solidFill>
                <a:latin typeface="Georgia" pitchFamily="18" charset="0"/>
              </a:rPr>
              <a:t>Участь в УВО та </a:t>
            </a:r>
            <a:r>
              <a:rPr lang="ru-RU" sz="3600" dirty="0" err="1" smtClean="0">
                <a:solidFill>
                  <a:srgbClr val="643A08"/>
                </a:solidFill>
                <a:latin typeface="Georgia" pitchFamily="18" charset="0"/>
              </a:rPr>
              <a:t>громадському</a:t>
            </a:r>
            <a:r>
              <a:rPr lang="ru-RU" sz="36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3600" dirty="0" err="1" smtClean="0">
                <a:solidFill>
                  <a:srgbClr val="643A08"/>
                </a:solidFill>
                <a:latin typeface="Georgia" pitchFamily="18" charset="0"/>
              </a:rPr>
              <a:t>житті</a:t>
            </a:r>
            <a:r>
              <a:rPr lang="ru-RU" sz="36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3600" dirty="0" err="1" smtClean="0">
                <a:solidFill>
                  <a:srgbClr val="643A08"/>
                </a:solidFill>
                <a:latin typeface="Georgia" pitchFamily="18" charset="0"/>
              </a:rPr>
              <a:t>Галичини</a:t>
            </a:r>
            <a:endParaRPr lang="ru-RU" sz="3600" dirty="0" smtClean="0">
              <a:solidFill>
                <a:srgbClr val="643A08"/>
              </a:solidFill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72816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У 1922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повернувся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Галичину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де став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співзасновником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УВО, 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згодом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крайовим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комендантом.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квітні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1924 Мельник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був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заарештований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польською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поліцією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і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засуджений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до 4-річного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ув'язнення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звільнення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продовжував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займатися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громадсько-політичною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діяльністю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 У 1932-1938 —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являвся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членом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правління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видавничої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спілки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«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Діло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»,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 1933-1938 —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обіймав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посаду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голови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Головної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Ради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Католицької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Акції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Молоді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«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Орли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»,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був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членом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Товариства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комбатантів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«Молода Громада».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 1934 — член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сеньйорату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УВО та голова Сенату ОУН.</a:t>
            </a:r>
            <a:endParaRPr lang="ru-RU" sz="2000" dirty="0">
              <a:solidFill>
                <a:srgbClr val="643A08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6" y="0"/>
            <a:ext cx="9138544" cy="68620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59832" y="47667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643A08"/>
                </a:solidFill>
                <a:latin typeface="Georgia" pitchFamily="18" charset="0"/>
              </a:rPr>
              <a:t>Голова ОУН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052736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загибелі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Євгена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Коновальця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23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травня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1938 став головою Проводу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Націоналістів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 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26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серпня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1939 року в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Римі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відбувся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ІІ Великий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збір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націоналістів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що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ухвалив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політичну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програму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Організації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націоналістів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проголошено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український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націоналізм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ідеологією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ОУН,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встановлено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потребу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розбудови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устрою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держави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на засадах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націократії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— «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влади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нації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державі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що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спирається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на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зорганізовані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солідарні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співпраці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всіх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соціально-корисних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верств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об'єднаних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—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відповідно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до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їх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суспільних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функцій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— в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представницьких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органах державного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кермування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», головою ОУН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надалі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обрано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А.Мельника.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На початку 1940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розколу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ОУН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Андрій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Атасович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залишився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очолювати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матірну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ОУН. </a:t>
            </a:r>
            <a:endParaRPr lang="ru-RU" sz="2000" dirty="0">
              <a:solidFill>
                <a:srgbClr val="643A08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6" y="0"/>
            <a:ext cx="9138544" cy="68620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332656"/>
            <a:ext cx="8748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У роки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німецької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окупації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Мельник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послідовно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відстоював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ідею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створення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незалежної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держави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за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що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потрапив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під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арешт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з 26 лютого 1944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був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ув'язнений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в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концтаборі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Заксенгаузен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звільнення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 1945 жив у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Німеччині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та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Люксембурзі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У 1947 на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Третьому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Великому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Зборі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Українських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Націоналістів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Мельник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обраний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довічним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головою ПУН.</a:t>
            </a:r>
            <a:endParaRPr lang="ru-RU" sz="2000" dirty="0"/>
          </a:p>
        </p:txBody>
      </p:sp>
      <p:pic>
        <p:nvPicPr>
          <p:cNvPr id="4" name="Рисунок 3" descr="220px-Camp_ArbeitMachtFre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531" y="2996952"/>
            <a:ext cx="3648405" cy="2736304"/>
          </a:xfrm>
          <a:prstGeom prst="rect">
            <a:avLst/>
          </a:prstGeom>
        </p:spPr>
      </p:pic>
      <p:pic>
        <p:nvPicPr>
          <p:cNvPr id="5" name="Рисунок 4" descr="7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84977" y="2636912"/>
            <a:ext cx="4813579" cy="3672408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97"/>
            <a:ext cx="9144000" cy="68661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476672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rgbClr val="643A08"/>
                </a:solidFill>
                <a:latin typeface="Georgia" pitchFamily="18" charset="0"/>
              </a:rPr>
              <a:t>Діяльність</a:t>
            </a:r>
            <a:r>
              <a:rPr lang="ru-RU" sz="3600" dirty="0" smtClean="0">
                <a:solidFill>
                  <a:srgbClr val="643A08"/>
                </a:solidFill>
                <a:latin typeface="Georgia" pitchFamily="18" charset="0"/>
              </a:rPr>
              <a:t> по </a:t>
            </a:r>
            <a:r>
              <a:rPr lang="ru-RU" sz="3600" dirty="0" err="1" smtClean="0">
                <a:solidFill>
                  <a:srgbClr val="643A08"/>
                </a:solidFill>
                <a:latin typeface="Georgia" pitchFamily="18" charset="0"/>
              </a:rPr>
              <a:t>об'єднанню</a:t>
            </a:r>
            <a:r>
              <a:rPr lang="ru-RU" sz="36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3600" dirty="0" err="1" smtClean="0">
                <a:solidFill>
                  <a:srgbClr val="643A08"/>
                </a:solidFill>
                <a:latin typeface="Georgia" pitchFamily="18" charset="0"/>
              </a:rPr>
              <a:t>української</a:t>
            </a:r>
            <a:r>
              <a:rPr lang="ru-RU" sz="3600" dirty="0" smtClean="0">
                <a:solidFill>
                  <a:srgbClr val="643A08"/>
                </a:solidFill>
                <a:latin typeface="Georgia" pitchFamily="18" charset="0"/>
              </a:rPr>
              <a:t>                         </a:t>
            </a:r>
            <a:r>
              <a:rPr lang="ru-RU" sz="3600" dirty="0" err="1" smtClean="0">
                <a:solidFill>
                  <a:srgbClr val="643A08"/>
                </a:solidFill>
                <a:latin typeface="Georgia" pitchFamily="18" charset="0"/>
              </a:rPr>
              <a:t>еміграції</a:t>
            </a:r>
            <a:endParaRPr lang="ru-RU" sz="3600" dirty="0" smtClean="0">
              <a:solidFill>
                <a:srgbClr val="643A08"/>
              </a:solidFill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772816"/>
            <a:ext cx="813690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Післявоєнний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період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свого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життя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присвятив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боротьбі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за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консолідацію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емігрантських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сил.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У 1957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висунув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ідею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створення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світового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конгресу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українців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і союзу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українців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реалізовану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в 1967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зі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створенням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Світового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Конгресу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Вільних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643A08"/>
                </a:solidFill>
                <a:latin typeface="Georgia" pitchFamily="18" charset="0"/>
              </a:rPr>
              <a:t>Українців</a:t>
            </a:r>
            <a:r>
              <a:rPr lang="ru-RU" sz="2000" dirty="0" smtClean="0">
                <a:solidFill>
                  <a:srgbClr val="643A08"/>
                </a:solidFill>
                <a:latin typeface="Georgia" pitchFamily="18" charset="0"/>
              </a:rPr>
              <a:t>.</a:t>
            </a:r>
          </a:p>
          <a:p>
            <a:endParaRPr lang="ru-RU" sz="2400" b="1" dirty="0" smtClean="0">
              <a:solidFill>
                <a:srgbClr val="6A0C02"/>
              </a:solidFill>
              <a:latin typeface="Georgia" pitchFamily="18" charset="0"/>
            </a:endParaRPr>
          </a:p>
          <a:p>
            <a:endParaRPr lang="ru-RU" sz="2400" b="1" dirty="0" smtClean="0">
              <a:solidFill>
                <a:srgbClr val="6A0C02"/>
              </a:solidFill>
              <a:latin typeface="Georgia" pitchFamily="18" charset="0"/>
            </a:endParaRPr>
          </a:p>
          <a:p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Помер у 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Клерво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. 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Похований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 у 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місті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 Люксембург на 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цвинтарі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 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Боневуа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. 31 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жовтня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 1965 на 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кладовищі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 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Боневуа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 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відкрито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 і 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освячено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 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пам'ятник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 на </a:t>
            </a:r>
            <a:r>
              <a:rPr lang="ru-RU" sz="2400" b="1" dirty="0" err="1" smtClean="0">
                <a:solidFill>
                  <a:srgbClr val="6A0C02"/>
                </a:solidFill>
                <a:latin typeface="Georgia" pitchFamily="18" charset="0"/>
              </a:rPr>
              <a:t>могилі</a:t>
            </a:r>
            <a:r>
              <a:rPr lang="ru-RU" sz="2400" b="1" dirty="0" smtClean="0">
                <a:solidFill>
                  <a:srgbClr val="6A0C02"/>
                </a:solidFill>
                <a:latin typeface="Georgia" pitchFamily="18" charset="0"/>
              </a:rPr>
              <a:t> А.Мельника.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Maksim Kitskaylo</cp:lastModifiedBy>
  <cp:revision>16</cp:revision>
  <dcterms:created xsi:type="dcterms:W3CDTF">2014-10-17T11:12:43Z</dcterms:created>
  <dcterms:modified xsi:type="dcterms:W3CDTF">2016-06-19T14:40:37Z</dcterms:modified>
</cp:coreProperties>
</file>