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07904" y="0"/>
            <a:ext cx="5040560" cy="2420888"/>
          </a:xfrm>
        </p:spPr>
        <p:txBody>
          <a:bodyPr>
            <a:normAutofit/>
          </a:bodyPr>
          <a:lstStyle/>
          <a:p>
            <a:r>
              <a:rPr lang="uk-UA" sz="6600" b="1" dirty="0" smtClean="0">
                <a:solidFill>
                  <a:srgbClr val="993300"/>
                </a:solidFill>
                <a:latin typeface="Gabriola" pitchFamily="82" charset="0"/>
              </a:rPr>
              <a:t>Святослав Ігорович</a:t>
            </a:r>
            <a:endParaRPr lang="ru-RU" sz="6600" b="1" dirty="0">
              <a:solidFill>
                <a:srgbClr val="993300"/>
              </a:solidFill>
              <a:latin typeface="Gabriola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24128" y="5105400"/>
            <a:ext cx="3196952" cy="1752600"/>
          </a:xfrm>
        </p:spPr>
        <p:txBody>
          <a:bodyPr>
            <a:normAutofit fontScale="92500" lnSpcReduction="20000"/>
          </a:bodyPr>
          <a:lstStyle/>
          <a:p>
            <a:r>
              <a:rPr lang="uk-UA" sz="2400" dirty="0" smtClean="0">
                <a:solidFill>
                  <a:srgbClr val="993300"/>
                </a:solidFill>
                <a:latin typeface="Georgia" pitchFamily="18" charset="0"/>
              </a:rPr>
              <a:t>Виконала:</a:t>
            </a:r>
          </a:p>
          <a:p>
            <a:r>
              <a:rPr lang="uk-UA" sz="2400" dirty="0" smtClean="0">
                <a:solidFill>
                  <a:srgbClr val="993300"/>
                </a:solidFill>
                <a:latin typeface="Georgia" pitchFamily="18" charset="0"/>
              </a:rPr>
              <a:t>Учениця 11 класу</a:t>
            </a:r>
          </a:p>
          <a:p>
            <a:r>
              <a:rPr lang="uk-UA" sz="2400" dirty="0" err="1" smtClean="0">
                <a:solidFill>
                  <a:srgbClr val="993300"/>
                </a:solidFill>
                <a:latin typeface="Georgia" pitchFamily="18" charset="0"/>
              </a:rPr>
              <a:t>КЗ</a:t>
            </a:r>
            <a:r>
              <a:rPr lang="uk-UA" sz="2400" dirty="0" smtClean="0">
                <a:solidFill>
                  <a:srgbClr val="993300"/>
                </a:solidFill>
                <a:latin typeface="Georgia" pitchFamily="18" charset="0"/>
              </a:rPr>
              <a:t> “НВК” </a:t>
            </a:r>
            <a:r>
              <a:rPr lang="uk-UA" sz="2400" dirty="0" err="1" smtClean="0">
                <a:solidFill>
                  <a:srgbClr val="993300"/>
                </a:solidFill>
                <a:latin typeface="Georgia" pitchFamily="18" charset="0"/>
              </a:rPr>
              <a:t>Гарант”</a:t>
            </a:r>
            <a:endParaRPr lang="uk-UA" sz="2400" dirty="0" smtClean="0">
              <a:solidFill>
                <a:srgbClr val="993300"/>
              </a:solidFill>
              <a:latin typeface="Georgia" pitchFamily="18" charset="0"/>
            </a:endParaRPr>
          </a:p>
          <a:p>
            <a:r>
              <a:rPr lang="uk-UA" sz="2400" dirty="0" smtClean="0">
                <a:solidFill>
                  <a:srgbClr val="993300"/>
                </a:solidFill>
                <a:latin typeface="Georgia" pitchFamily="18" charset="0"/>
              </a:rPr>
              <a:t>М. Лисичанська</a:t>
            </a:r>
          </a:p>
          <a:p>
            <a:r>
              <a:rPr lang="uk-UA" sz="2400" dirty="0" smtClean="0">
                <a:solidFill>
                  <a:srgbClr val="993300"/>
                </a:solidFill>
                <a:latin typeface="Georgia" pitchFamily="18" charset="0"/>
              </a:rPr>
              <a:t>Кондренко Катерина</a:t>
            </a:r>
            <a:endParaRPr lang="ru-RU" sz="2400" dirty="0" smtClean="0">
              <a:solidFill>
                <a:srgbClr val="993300"/>
              </a:solidFill>
              <a:latin typeface="Georgia" pitchFamily="18" charset="0"/>
            </a:endParaRPr>
          </a:p>
          <a:p>
            <a:endParaRPr lang="ru-RU" sz="2400" dirty="0"/>
          </a:p>
        </p:txBody>
      </p:sp>
      <p:pic>
        <p:nvPicPr>
          <p:cNvPr id="5" name="Рисунок 4" descr="YzZg2yVhPy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628800"/>
            <a:ext cx="4240791" cy="5062130"/>
          </a:xfrm>
          <a:prstGeom prst="ellipse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6084168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Візантійський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імператор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 Никифор ІІ Фока 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торжествував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, коли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дізнався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,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що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руський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князь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погодився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був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виступити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у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похід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проти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Болгарського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царства. Один з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найзнаменитіших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в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історії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правителів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Візантії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,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наймайстерніший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дипломат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свого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часу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вів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зі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Святославом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потрійну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гру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: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По-перше,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відводилася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військова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загроза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вторгнення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русинів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у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херсонеську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фему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,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житницю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Візантійськоі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імперіі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по-друге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,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він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зіштовхував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лобами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у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військовому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протистоянні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дві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найнебезпечніші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для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Візантії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країни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 —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Київську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Русь і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Болгарське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царство;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по-трете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,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нацьковував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на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знесилену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у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війні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Русь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кочівників-печенігів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, щоб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тим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часом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прибрати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до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своїх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рук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Болгарію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,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знесилену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у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війні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з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Руссю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 descr="Nikiphoros_Phokas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8EC"/>
              </a:clrFrom>
              <a:clrTo>
                <a:srgbClr val="FEF8E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93623" y="260648"/>
            <a:ext cx="3150377" cy="511935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У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 967 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році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Святослав</a:t>
            </a:r>
            <a:r>
              <a:rPr lang="en-GB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рушив до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берегів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 Дунаю.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Військо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русів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було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переважно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піше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, у далекий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похід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воно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виступило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на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лодійній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флотилії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,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що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йшла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 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Дніпром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, а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потім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поблизу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морських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берегів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.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Своєї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кінноти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у князя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було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мало,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але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зате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велику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uk-UA" sz="2800" dirty="0" smtClean="0">
                <a:solidFill>
                  <a:srgbClr val="993300"/>
                </a:solidFill>
                <a:latin typeface="Gabriola" pitchFamily="82" charset="0"/>
              </a:rPr>
              <a:t>мали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печеніги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й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угорські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вожді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.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Човни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без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перешкод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увійшли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в гирло Дунаю і стали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підніматися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вгору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за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течією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річки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.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Поява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війська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Святослава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була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несподіваною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для 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болгар. Перша 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ж битва з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болгарським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царським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військом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принесла перемогу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руській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зброї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.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endParaRPr lang="ru-RU" sz="2800" dirty="0" smtClean="0">
              <a:solidFill>
                <a:srgbClr val="993300"/>
              </a:solidFill>
              <a:latin typeface="Gabriola" pitchFamily="82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Святослав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влаштувався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в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місті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Переяславці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. За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його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виразом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, там, у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Переяславці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на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Дунаї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,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була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«середина»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його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землі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.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Це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місто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повинно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було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стати столицею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величезної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слов'янської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держави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.</a:t>
            </a:r>
            <a:endParaRPr lang="ru-RU" sz="2800" dirty="0">
              <a:solidFill>
                <a:srgbClr val="993300"/>
              </a:solidFill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00px-64-manasses-chronic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0"/>
            <a:ext cx="712879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457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У той час у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Києві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знаходилася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старіюча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княгиня Ольга, яка правила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Руссю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за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сина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, і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троє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синів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Святослава.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Навесні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 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печеніги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 осадили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Київ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(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це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був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перший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набіг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степових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кочовиків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на 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Київ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) і стали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спустошувати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його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околиці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.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Осадженим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вдалося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послати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звістку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про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це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у 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Переяславець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3717032"/>
            <a:ext cx="91440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Князь 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Святослав,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здавалося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,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зробив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неможливе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.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Він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швидко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зібрав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своє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військо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,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що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стояло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гарнізонами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по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болгарських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фортецях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, і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стрімко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рушив по Дунаю,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Чорномор'ю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і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Дніпру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 до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Києва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. 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Печеніги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 не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чекали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такої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швидкої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появи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київського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князя на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Русі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 —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імператорські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посланці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запевняли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їх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у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неможливості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цього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.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Небезпека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для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печенігів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була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ще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й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у тому,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що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князь Святослав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чудово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знав тактику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своїх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нещодавніх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союзників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. 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Військо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Святослава з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тріумфом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увійшло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в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Київ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 descr="250px-Akimov_17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82871" y="0"/>
            <a:ext cx="4561130" cy="364502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В 969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році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померла княгиня Ольга.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Поховав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її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Святослав так, як вона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й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бажала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 — за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християнським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звичаєм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і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дуже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сумував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за нею. Сам же Святослав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залишався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язичником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до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кінця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свого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життя</a:t>
            </a:r>
            <a:endParaRPr lang="ru-RU" sz="2800" dirty="0">
              <a:solidFill>
                <a:srgbClr val="993300"/>
              </a:solidFill>
              <a:latin typeface="Gabriola" pitchFamily="82" charset="0"/>
            </a:endParaRPr>
          </a:p>
        </p:txBody>
      </p:sp>
      <p:pic>
        <p:nvPicPr>
          <p:cNvPr id="3" name="Рисунок 2" descr="1_11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7161" y="1408456"/>
            <a:ext cx="4466839" cy="5449544"/>
          </a:xfrm>
          <a:prstGeom prst="rect">
            <a:avLst/>
          </a:prstGeom>
        </p:spPr>
      </p:pic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04864"/>
            <a:ext cx="4653136" cy="465313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Перед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новим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походом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проти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Візантії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князь Святослав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поділив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свої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землі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між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своїми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синами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 — Ярополком (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землі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 полян) —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Київ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, Олегом (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землі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 древлян) та 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Володимиром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(Новгород).</a:t>
            </a:r>
            <a:endParaRPr lang="ru-RU" sz="2800" dirty="0">
              <a:solidFill>
                <a:srgbClr val="993300"/>
              </a:solidFill>
              <a:latin typeface="Gabriola" pitchFamily="82" charset="0"/>
            </a:endParaRPr>
          </a:p>
        </p:txBody>
      </p:sp>
      <p:pic>
        <p:nvPicPr>
          <p:cNvPr id="3" name="Рисунок 2" descr="88402969_eb18fd3dee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56792"/>
            <a:ext cx="3078728" cy="3672408"/>
          </a:xfrm>
          <a:prstGeom prst="ellipse">
            <a:avLst/>
          </a:prstGeom>
        </p:spPr>
      </p:pic>
      <p:pic>
        <p:nvPicPr>
          <p:cNvPr id="4" name="Рисунок 3" descr="p_4387033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2780928"/>
            <a:ext cx="3301366" cy="4077072"/>
          </a:xfrm>
          <a:prstGeom prst="ellipse">
            <a:avLst/>
          </a:prstGeom>
        </p:spPr>
      </p:pic>
      <p:pic>
        <p:nvPicPr>
          <p:cNvPr id="5" name="Рисунок 4" descr="8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71852" y="908720"/>
            <a:ext cx="3172148" cy="4248472"/>
          </a:xfrm>
          <a:prstGeom prst="ellipse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Навесні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 970 року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військо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русинів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стрімко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перетнуло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болгарську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землю і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Балканські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гори,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розкидавши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там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ворожі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заслони.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Пройшовши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таким чином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близько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400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кілометрів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,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воно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осадило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місто-фортецю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Аркадіополь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.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Відтак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війна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увійшла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у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візантійську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провінцію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 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Фракію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.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endParaRPr lang="ru-RU" sz="2800" dirty="0" smtClean="0">
              <a:solidFill>
                <a:srgbClr val="993300"/>
              </a:solidFill>
              <a:latin typeface="Gabriola" pitchFamily="82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Навесні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 971 року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імператор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на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чолі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двох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тисяч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«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безсмертних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»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урочисто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виступив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в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похід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зі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своєї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столиці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. В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Адріанополі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його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чекала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величезна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візантійська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армія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.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Швидко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подолавши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Балканські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гори,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імператорські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полки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несподівано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з'явилися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перед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стінами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болгарської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столиці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Преслави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і осадили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її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. У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місті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знаходився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загін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русів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під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командуванням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воєводи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 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Свенельда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. Разом з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болгарськими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дружинниками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чисельність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захисників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міста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становила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лише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8,5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тисяч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чоловік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23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квітня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 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імператор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 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Іоанн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Цимісхій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,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здійснивши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стрімкий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марш,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підійшов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до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міста-фортеці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 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Доростол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.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Однак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першу битву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під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його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стінами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руси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у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візантійців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виграли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,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знищивши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із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засідки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великий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передовий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загін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малоазіатських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вершників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.</a:t>
            </a:r>
            <a:endParaRPr lang="ru-RU" sz="2800" dirty="0">
              <a:solidFill>
                <a:srgbClr val="993300"/>
              </a:solidFill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 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Почалася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 облога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Доростолу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, яка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тривала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з 24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квітня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 по 22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червня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 971 року. За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цей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час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осаджені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втратили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загиблими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і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померлими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від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хвороб 15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тисяч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чоловік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, а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іхній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противник — 15-20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тисяч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убитими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в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численних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сутичках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під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кріпосними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стінами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На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третій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день облоги, 26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квітня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, князь Святослав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знову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вивів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своє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військо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в поле.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Русини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билися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в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пішому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строю і простояли на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рівнині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всю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ніч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,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однак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візантійці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не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зважилися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продовжити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битву. </a:t>
            </a:r>
            <a:endParaRPr lang="ru-RU" sz="2800" dirty="0" smtClean="0">
              <a:solidFill>
                <a:srgbClr val="993300"/>
              </a:solidFill>
              <a:latin typeface="Gabriola" pitchFamily="82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Остання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битва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під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стінами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Доростолу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сталася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22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червня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. Князь Святослав наказав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замкнути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за собою ворота, щоб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ніхто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без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його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наказу у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разі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поразки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не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міг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ховатися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за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кріпосними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стінами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. Удар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пішого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війська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русичів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був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настільки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сильний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,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що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візантійська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армія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стала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відступати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до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облогового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табору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.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endParaRPr lang="ru-RU" sz="2800" dirty="0" smtClean="0">
              <a:solidFill>
                <a:srgbClr val="993300"/>
              </a:solidFill>
              <a:latin typeface="Gabriola" pitchFamily="82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Зрозумівши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,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що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немає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іншого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виходу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, князь Святослав на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наступний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день почав переговори з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імператором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Іоанном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Цимісхієм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.</a:t>
            </a:r>
            <a:endParaRPr lang="ru-RU" sz="2800" dirty="0">
              <a:solidFill>
                <a:srgbClr val="993300"/>
              </a:solidFill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Умови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відходу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руського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війська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з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берегів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Дунаю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були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почесними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.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Однак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, перш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ніж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князь Святослав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з'явився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в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гирлі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Дунаю, в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кочовища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печенігів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прибув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повноважний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посол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візантійського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імператора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єпископ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Феофіл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.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Він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добре заплатив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степовим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вождям за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напад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на князя Святослава,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який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повертався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на 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Русь.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Припливши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на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човнах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на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«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острови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Русів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» у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гирлі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Дунаю,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військо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Святослава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розділилося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. </a:t>
            </a:r>
            <a:endParaRPr lang="ru-RU" sz="2800" dirty="0" smtClean="0">
              <a:solidFill>
                <a:srgbClr val="993300"/>
              </a:solidFill>
              <a:latin typeface="Gabriola" pitchFamily="82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Візантійці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були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раді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такому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виходу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війни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: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русини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по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своїй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волі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залишали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Болгарію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і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йшли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на Русь,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забезпечені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продовольством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на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зворотний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шлях.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Було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видано по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дві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міри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хліба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на кожного з 22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тисяч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руських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вояків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.</a:t>
            </a:r>
          </a:p>
          <a:p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Ладійний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флот рушив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вгору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 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Дніпром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,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маючи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на суднах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велике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число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поранених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і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хворих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воїнів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.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Біля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 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дніпровських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порогів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 Святослав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зрозумів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,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що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йому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не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прорватися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крізь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печенізьку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кінноту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. </a:t>
            </a:r>
            <a:r>
              <a:rPr lang="en-GB" sz="2800" dirty="0" smtClean="0">
                <a:solidFill>
                  <a:srgbClr val="993300"/>
                </a:solidFill>
                <a:latin typeface="Gabriola" pitchFamily="82" charset="0"/>
              </a:rPr>
              <a:t>I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він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наказав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повернути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назад, щоб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перезимувати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на островах в </a:t>
            </a:r>
            <a:r>
              <a:rPr lang="ru-RU" sz="2800" u="sng" dirty="0" err="1" smtClean="0">
                <a:solidFill>
                  <a:srgbClr val="993300"/>
                </a:solidFill>
                <a:latin typeface="Gabriola" pitchFamily="82" charset="0"/>
              </a:rPr>
              <a:t>Білобережжі</a:t>
            </a:r>
            <a:r>
              <a:rPr lang="ru-RU" sz="2800" u="sng" dirty="0" smtClean="0">
                <a:solidFill>
                  <a:srgbClr val="993300"/>
                </a:solidFill>
                <a:latin typeface="Gabriola" pitchFamily="82" charset="0"/>
              </a:rPr>
              <a:t>.</a:t>
            </a:r>
            <a:endParaRPr lang="ru-RU" sz="2800" u="sng" dirty="0" smtClean="0">
              <a:solidFill>
                <a:srgbClr val="993300"/>
              </a:solidFill>
              <a:latin typeface="Gabriola" pitchFamily="82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Навесні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 972 року князь разом з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воїнами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,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які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залишилися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живими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після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зимівлі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знову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рушив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вгору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Дніпром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.</a:t>
            </a:r>
            <a:endParaRPr lang="ru-RU" sz="2800" dirty="0" smtClean="0">
              <a:solidFill>
                <a:srgbClr val="993300"/>
              </a:solidFill>
              <a:latin typeface="Gabriola" pitchFamily="82" charset="0"/>
            </a:endParaRP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49320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На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дніпровських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порогах Святослава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вже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чекали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 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печеніги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 на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чолі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зі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своїм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князем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Курею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.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Подробиці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останнього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бою Святослава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Ігоревича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історіі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невідомі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: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біля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порогів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разом з ним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загинули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всі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його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дружинники. </a:t>
            </a:r>
            <a:endParaRPr lang="ru-RU" sz="2800" dirty="0" smtClean="0">
              <a:solidFill>
                <a:srgbClr val="993300"/>
              </a:solidFill>
              <a:latin typeface="Gabriola" pitchFamily="82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Існує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легенда,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що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 Куря з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його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черепа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зробив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святковий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кубок з якого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частував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найшанованіших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гостей.</a:t>
            </a:r>
            <a:endParaRPr lang="ru-RU" sz="2800" dirty="0" smtClean="0">
              <a:solidFill>
                <a:srgbClr val="993300"/>
              </a:solidFill>
              <a:latin typeface="Gabriola" pitchFamily="82" charset="0"/>
            </a:endParaRP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3861048"/>
            <a:ext cx="91440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Місце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, де вбито князя Святослава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є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поблизу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села у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Надпоріжжі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 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Микільське-на-Дніпрі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Іншу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версію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вбивства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запропонував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відомий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сходознавець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Лев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Ґумільов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.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Згідно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з нею,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змову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влаштував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старший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син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князя Ярополк,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що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,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мабуть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, стояв на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чолі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київських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християн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, і таким чином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позбувся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свого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впливового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супротивника. «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Зв'язковим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»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змовників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з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Курею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міг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стати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київський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воєвода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Претич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,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що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кілька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років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перед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тим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став побратимом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Курі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 descr="06.jpg"/>
          <p:cNvPicPr>
            <a:picLocks noChangeAspect="1"/>
          </p:cNvPicPr>
          <p:nvPr/>
        </p:nvPicPr>
        <p:blipFill>
          <a:blip r:embed="rId2" cstate="print"/>
          <a:srcRect l="15107"/>
          <a:stretch>
            <a:fillRect/>
          </a:stretch>
        </p:blipFill>
        <p:spPr>
          <a:xfrm>
            <a:off x="4572000" y="0"/>
            <a:ext cx="4572000" cy="40050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60648"/>
            <a:ext cx="586814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 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Руський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 князь,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Державний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діяч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, 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Політик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і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військовик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з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династії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 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Рюриковичів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 Великий князь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Київський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,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Правитель 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Русі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 . 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Син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князя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Ігоря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 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і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його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дружини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,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княгині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 Ольги. 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Батько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 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Володимира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Великого, 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Дід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 Ярослава Мудрого.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Проводив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активну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зовнішню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політику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,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значно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розширивши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територію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держави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. 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Підкорив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 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волзьких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булгар, 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аланів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, 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радимичів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, 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в'ятичів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. 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Спричинив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занепад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Хазарського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каганату</a:t>
            </a:r>
            <a:r>
              <a:rPr lang="ru-RU" sz="2800" baseline="300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та 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Першого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Болгарського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царства.</a:t>
            </a:r>
            <a:endParaRPr lang="ru-RU" sz="2800" dirty="0">
              <a:solidFill>
                <a:srgbClr val="993300"/>
              </a:solidFill>
              <a:latin typeface="Gabriola" pitchFamily="82" charset="0"/>
            </a:endParaRPr>
          </a:p>
        </p:txBody>
      </p:sp>
      <p:pic>
        <p:nvPicPr>
          <p:cNvPr id="6" name="Рисунок 5" descr="250px-Святослав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BFAF6"/>
              </a:clrFrom>
              <a:clrTo>
                <a:srgbClr val="FBFA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82680" y="836712"/>
            <a:ext cx="3261320" cy="55442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0" y="0"/>
            <a:ext cx="4572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Матір'ю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Святослава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була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княгиня Ольга.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Батьком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княжича Святослава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був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київський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князь 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Ігор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en-GB" sz="2800" dirty="0" smtClean="0">
                <a:solidFill>
                  <a:srgbClr val="993300"/>
                </a:solidFill>
                <a:latin typeface="Gabriola" pitchFamily="82" charset="0"/>
              </a:rPr>
              <a:t>,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який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постійно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воював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з Диким полем, де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кочували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войовничі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 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печеніги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, і ходив у походи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проти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 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Візантійської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імперії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 на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її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столицю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 Константинополь,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що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називався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на 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Русі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 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Царградом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(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Царгородом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).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Згідно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з 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Іпатіївським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літописом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 Святослав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народився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в 942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році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. За 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літописом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 («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Повість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врем'яних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літ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»)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вже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 946 р.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юний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Святослав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сидів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на 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коні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,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навіть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,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пробував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метнути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списа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.</a:t>
            </a:r>
            <a:endParaRPr lang="ru-RU" sz="2800" dirty="0">
              <a:solidFill>
                <a:srgbClr val="993300"/>
              </a:solidFill>
              <a:latin typeface="Gabriola" pitchFamily="82" charset="0"/>
            </a:endParaRPr>
          </a:p>
        </p:txBody>
      </p:sp>
      <p:pic>
        <p:nvPicPr>
          <p:cNvPr id="4" name="Рисунок 3" descr="1238i100_09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771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4283968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Поки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 Святослав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підростав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,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князівством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 правила Ольга. З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середини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 60-х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рр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.. X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століття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можна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відраховувати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 час початку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самостійного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правління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 князя Святослава.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Візантійський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історик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 Лев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Диякон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залишив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його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опис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: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середнього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зросту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, з широкою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грудьми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,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блакитні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очі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,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густі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 брови,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безбородий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,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але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 з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довгими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вусами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, на брит</a:t>
            </a:r>
            <a:r>
              <a:rPr lang="uk-UA" sz="2800" dirty="0" err="1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ій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голові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тільки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 одна пасмо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волосся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,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що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свідчило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 про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його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знатне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походження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. В одному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вусі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він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 носив сережку з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двома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перлинами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3" name="Рисунок 2" descr="28351927.jpg"/>
          <p:cNvPicPr>
            <a:picLocks noChangeAspect="1"/>
          </p:cNvPicPr>
          <p:nvPr/>
        </p:nvPicPr>
        <p:blipFill>
          <a:blip r:embed="rId2" cstate="print"/>
          <a:srcRect l="6480" t="7205" r="11267" b="5541"/>
          <a:stretch>
            <a:fillRect/>
          </a:stretch>
        </p:blipFill>
        <p:spPr>
          <a:xfrm>
            <a:off x="4244930" y="2924944"/>
            <a:ext cx="4899070" cy="3933056"/>
          </a:xfrm>
          <a:prstGeom prst="rect">
            <a:avLst/>
          </a:prstGeom>
        </p:spPr>
      </p:pic>
      <p:pic>
        <p:nvPicPr>
          <p:cNvPr id="4" name="Рисунок 3" descr="200px-Alex_K_Sviatoslav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0"/>
            <a:ext cx="2880320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У 964 — 966 роках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дружини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Святослава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воюють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на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Оці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і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середній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Волзі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,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підкорюють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в'ятичів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і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завдають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фатального удару колись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могутньому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Хазарському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каганату. Святослав взяв штурмом і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його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столицю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 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Саркел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, яка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знаходилася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на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перешийку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Дона з Волгою.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Слідом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княжий десант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направився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в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землі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ясів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і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касогів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.</a:t>
            </a:r>
          </a:p>
          <a:p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Хазарський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каганат на той час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займав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територію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 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Північного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Кавказу, 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Приазов'я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 і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Донських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степів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і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представляв для 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Русі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 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велику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небезпеку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. Археологи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розкопали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понад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десяток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хозарських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фортець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на берегах Дону, 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Сіверського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Донця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 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й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 Осколу —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всі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вони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розташовувалися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на правому,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західному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 —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тобто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 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руському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 —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березі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.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Отже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,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фортеці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призначалися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не для оборони кордону, а служили базами для нападу на Русь.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3768325_3943621_0ir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-19204"/>
            <a:ext cx="7467977" cy="68772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У 964 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році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 князь Святослав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Ігоревич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здійснив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свій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 перший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похід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 на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землі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слов'янського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племені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 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в'ятичів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,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які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 платили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данину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 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хозарам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.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В'ятичі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 заселяли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лісисте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межиріччя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 Оки і Волги.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Пробувши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 в них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усю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 зиму, Святослав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домігся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свого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: вони перестали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платити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данину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 хазарам і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підкорилися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 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Києву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  <a:cs typeface="Gautami" pitchFamily="34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Навесні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наступного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 965 року Святослав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відправив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хозарському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кагану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своє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знамените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історичне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послання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: «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Іду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на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ви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» (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тобто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«я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йду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на вас»).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Пройшовши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по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ріці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 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Оці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на Волгу, а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потім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рухаючись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донизу по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великій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ріці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, через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землі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волзьких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булгарів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 —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данників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 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хозар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, — Святослав вступив у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володіння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 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Хозарського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каганату.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Головна битва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руської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раті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з 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хозарами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 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сталася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десь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в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низов'ях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 Волги, на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ближніх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підступах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до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столиці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каганату 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Ітілю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. Руси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йшли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туди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на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лодіях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, а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руська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і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союзна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 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печенізька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кіннота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 —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вздовж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берега Волги.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Літописець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просто говорить про перемогу князя Святослава: «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Переміг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хазар».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Далі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князь Святослав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повів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своє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військо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вздовж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берега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Хвалинського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моря на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південь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, до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древньої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столиці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 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Хозарії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 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міста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 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Семендера</a:t>
            </a:r>
            <a:endParaRPr lang="ru-RU" sz="2800" dirty="0">
              <a:solidFill>
                <a:srgbClr val="993300"/>
              </a:solidFill>
              <a:latin typeface="Gabriola" pitchFamily="82" charset="0"/>
              <a:cs typeface="Gautami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278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50" dirty="0" err="1" smtClean="0">
                <a:solidFill>
                  <a:srgbClr val="993300"/>
                </a:solidFill>
                <a:latin typeface="Gabriola" pitchFamily="82" charset="0"/>
              </a:rPr>
              <a:t>Від</a:t>
            </a:r>
            <a:r>
              <a:rPr lang="ru-RU" sz="2750" dirty="0" smtClean="0">
                <a:solidFill>
                  <a:srgbClr val="993300"/>
                </a:solidFill>
                <a:latin typeface="Gabriola" pitchFamily="82" charset="0"/>
              </a:rPr>
              <a:t> </a:t>
            </a:r>
            <a:r>
              <a:rPr lang="ru-RU" sz="2750" dirty="0" err="1" smtClean="0">
                <a:solidFill>
                  <a:srgbClr val="993300"/>
                </a:solidFill>
                <a:latin typeface="Gabriola" pitchFamily="82" charset="0"/>
              </a:rPr>
              <a:t>Семендера</a:t>
            </a:r>
            <a:r>
              <a:rPr lang="ru-RU" sz="2750" dirty="0" smtClean="0">
                <a:solidFill>
                  <a:srgbClr val="993300"/>
                </a:solidFill>
                <a:latin typeface="Gabriola" pitchFamily="82" charset="0"/>
              </a:rPr>
              <a:t> </a:t>
            </a:r>
            <a:r>
              <a:rPr lang="ru-RU" sz="2750" dirty="0" err="1" smtClean="0">
                <a:solidFill>
                  <a:srgbClr val="993300"/>
                </a:solidFill>
                <a:latin typeface="Gabriola" pitchFamily="82" charset="0"/>
              </a:rPr>
              <a:t>військо</a:t>
            </a:r>
            <a:r>
              <a:rPr lang="ru-RU" sz="2750" dirty="0" smtClean="0">
                <a:solidFill>
                  <a:srgbClr val="993300"/>
                </a:solidFill>
                <a:latin typeface="Gabriola" pitchFamily="82" charset="0"/>
              </a:rPr>
              <a:t> Святослава </a:t>
            </a:r>
            <a:r>
              <a:rPr lang="ru-RU" sz="2750" dirty="0" err="1" smtClean="0">
                <a:solidFill>
                  <a:srgbClr val="993300"/>
                </a:solidFill>
                <a:latin typeface="Gabriola" pitchFamily="82" charset="0"/>
              </a:rPr>
              <a:t>продовжило</a:t>
            </a:r>
            <a:r>
              <a:rPr lang="ru-RU" sz="275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750" dirty="0" err="1" smtClean="0">
                <a:solidFill>
                  <a:srgbClr val="993300"/>
                </a:solidFill>
                <a:latin typeface="Gabriola" pitchFamily="82" charset="0"/>
              </a:rPr>
              <a:t>похід</a:t>
            </a:r>
            <a:r>
              <a:rPr lang="ru-RU" sz="2750" dirty="0" smtClean="0">
                <a:solidFill>
                  <a:srgbClr val="993300"/>
                </a:solidFill>
                <a:latin typeface="Gabriola" pitchFamily="82" charset="0"/>
              </a:rPr>
              <a:t> по </a:t>
            </a:r>
            <a:r>
              <a:rPr lang="ru-RU" sz="2750" dirty="0" err="1" smtClean="0">
                <a:solidFill>
                  <a:srgbClr val="993300"/>
                </a:solidFill>
                <a:latin typeface="Gabriola" pitchFamily="82" charset="0"/>
              </a:rPr>
              <a:t>передгір'ях</a:t>
            </a:r>
            <a:r>
              <a:rPr lang="ru-RU" sz="2750" dirty="0" smtClean="0">
                <a:solidFill>
                  <a:srgbClr val="993300"/>
                </a:solidFill>
                <a:latin typeface="Gabriola" pitchFamily="82" charset="0"/>
              </a:rPr>
              <a:t> </a:t>
            </a:r>
            <a:r>
              <a:rPr lang="ru-RU" sz="2750" dirty="0" err="1" smtClean="0">
                <a:solidFill>
                  <a:srgbClr val="993300"/>
                </a:solidFill>
                <a:latin typeface="Gabriola" pitchFamily="82" charset="0"/>
              </a:rPr>
              <a:t>Північного</a:t>
            </a:r>
            <a:r>
              <a:rPr lang="ru-RU" sz="2750" dirty="0" smtClean="0">
                <a:solidFill>
                  <a:srgbClr val="993300"/>
                </a:solidFill>
                <a:latin typeface="Gabriola" pitchFamily="82" charset="0"/>
              </a:rPr>
              <a:t> Кавказу. По шляху </a:t>
            </a:r>
            <a:r>
              <a:rPr lang="ru-RU" sz="2750" dirty="0" err="1" smtClean="0">
                <a:solidFill>
                  <a:srgbClr val="993300"/>
                </a:solidFill>
                <a:latin typeface="Gabriola" pitchFamily="82" charset="0"/>
              </a:rPr>
              <a:t>були</a:t>
            </a:r>
            <a:r>
              <a:rPr lang="ru-RU" sz="275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750" dirty="0" err="1" smtClean="0">
                <a:solidFill>
                  <a:srgbClr val="993300"/>
                </a:solidFill>
                <a:latin typeface="Gabriola" pitchFamily="82" charset="0"/>
              </a:rPr>
              <a:t>розбиті</a:t>
            </a:r>
            <a:r>
              <a:rPr lang="ru-RU" sz="2750" dirty="0" smtClean="0">
                <a:solidFill>
                  <a:srgbClr val="993300"/>
                </a:solidFill>
                <a:latin typeface="Gabriola" pitchFamily="82" charset="0"/>
              </a:rPr>
              <a:t> </a:t>
            </a:r>
            <a:r>
              <a:rPr lang="ru-RU" sz="2750" dirty="0" err="1" smtClean="0">
                <a:solidFill>
                  <a:srgbClr val="993300"/>
                </a:solidFill>
                <a:latin typeface="Gabriola" pitchFamily="82" charset="0"/>
              </a:rPr>
              <a:t>аланські</a:t>
            </a:r>
            <a:r>
              <a:rPr lang="ru-RU" sz="2750" dirty="0" smtClean="0">
                <a:solidFill>
                  <a:srgbClr val="993300"/>
                </a:solidFill>
                <a:latin typeface="Gabriola" pitchFamily="82" charset="0"/>
              </a:rPr>
              <a:t> </a:t>
            </a:r>
            <a:r>
              <a:rPr lang="ru-RU" sz="2750" dirty="0" err="1" smtClean="0">
                <a:solidFill>
                  <a:srgbClr val="993300"/>
                </a:solidFill>
                <a:latin typeface="Gabriola" pitchFamily="82" charset="0"/>
              </a:rPr>
              <a:t>й</a:t>
            </a:r>
            <a:r>
              <a:rPr lang="ru-RU" sz="2750" dirty="0" smtClean="0">
                <a:solidFill>
                  <a:srgbClr val="993300"/>
                </a:solidFill>
                <a:latin typeface="Gabriola" pitchFamily="82" charset="0"/>
              </a:rPr>
              <a:t> </a:t>
            </a:r>
            <a:r>
              <a:rPr lang="ru-RU" sz="2750" dirty="0" err="1" smtClean="0">
                <a:solidFill>
                  <a:srgbClr val="993300"/>
                </a:solidFill>
                <a:latin typeface="Gabriola" pitchFamily="82" charset="0"/>
              </a:rPr>
              <a:t>касожські</a:t>
            </a:r>
            <a:r>
              <a:rPr lang="ru-RU" sz="2750" dirty="0" smtClean="0">
                <a:solidFill>
                  <a:srgbClr val="993300"/>
                </a:solidFill>
                <a:latin typeface="Gabriola" pitchFamily="82" charset="0"/>
              </a:rPr>
              <a:t> </a:t>
            </a:r>
            <a:r>
              <a:rPr lang="ru-RU" sz="2750" dirty="0" err="1" smtClean="0">
                <a:solidFill>
                  <a:srgbClr val="993300"/>
                </a:solidFill>
                <a:latin typeface="Gabriola" pitchFamily="82" charset="0"/>
              </a:rPr>
              <a:t>раті</a:t>
            </a:r>
            <a:r>
              <a:rPr lang="ru-RU" sz="2750" dirty="0" smtClean="0">
                <a:solidFill>
                  <a:srgbClr val="993300"/>
                </a:solidFill>
                <a:latin typeface="Gabriola" pitchFamily="82" charset="0"/>
              </a:rPr>
              <a:t>. </a:t>
            </a:r>
            <a:r>
              <a:rPr lang="ru-RU" sz="2750" dirty="0" err="1" smtClean="0">
                <a:solidFill>
                  <a:srgbClr val="993300"/>
                </a:solidFill>
                <a:latin typeface="Gabriola" pitchFamily="82" charset="0"/>
              </a:rPr>
              <a:t>Нове</a:t>
            </a:r>
            <a:r>
              <a:rPr lang="ru-RU" sz="275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750" dirty="0" err="1" smtClean="0">
                <a:solidFill>
                  <a:srgbClr val="993300"/>
                </a:solidFill>
                <a:latin typeface="Gabriola" pitchFamily="82" charset="0"/>
              </a:rPr>
              <a:t>зіткнення</a:t>
            </a:r>
            <a:r>
              <a:rPr lang="ru-RU" sz="2750" dirty="0" smtClean="0">
                <a:solidFill>
                  <a:srgbClr val="993300"/>
                </a:solidFill>
                <a:latin typeface="Gabriola" pitchFamily="82" charset="0"/>
              </a:rPr>
              <a:t> з </a:t>
            </a:r>
            <a:r>
              <a:rPr lang="ru-RU" sz="2750" dirty="0" err="1" smtClean="0">
                <a:solidFill>
                  <a:srgbClr val="993300"/>
                </a:solidFill>
                <a:latin typeface="Gabriola" pitchFamily="82" charset="0"/>
              </a:rPr>
              <a:t>хозарами</a:t>
            </a:r>
            <a:r>
              <a:rPr lang="ru-RU" sz="2750" dirty="0" smtClean="0">
                <a:solidFill>
                  <a:srgbClr val="993300"/>
                </a:solidFill>
                <a:latin typeface="Gabriola" pitchFamily="82" charset="0"/>
              </a:rPr>
              <a:t> </a:t>
            </a:r>
            <a:r>
              <a:rPr lang="ru-RU" sz="2750" dirty="0" err="1" smtClean="0">
                <a:solidFill>
                  <a:srgbClr val="993300"/>
                </a:solidFill>
                <a:latin typeface="Gabriola" pitchFamily="82" charset="0"/>
              </a:rPr>
              <a:t>сталося</a:t>
            </a:r>
            <a:r>
              <a:rPr lang="ru-RU" sz="2750" dirty="0" smtClean="0">
                <a:solidFill>
                  <a:srgbClr val="993300"/>
                </a:solidFill>
                <a:latin typeface="Gabriola" pitchFamily="82" charset="0"/>
              </a:rPr>
              <a:t> у </a:t>
            </a:r>
            <a:r>
              <a:rPr lang="ru-RU" sz="2750" dirty="0" err="1" smtClean="0">
                <a:solidFill>
                  <a:srgbClr val="993300"/>
                </a:solidFill>
                <a:latin typeface="Gabriola" pitchFamily="82" charset="0"/>
              </a:rPr>
              <a:t>сильній</a:t>
            </a:r>
            <a:r>
              <a:rPr lang="ru-RU" sz="275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750" dirty="0" err="1" smtClean="0">
                <a:solidFill>
                  <a:srgbClr val="993300"/>
                </a:solidFill>
                <a:latin typeface="Gabriola" pitchFamily="82" charset="0"/>
              </a:rPr>
              <a:t>фортеці</a:t>
            </a:r>
            <a:r>
              <a:rPr lang="ru-RU" sz="275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750" dirty="0" err="1" smtClean="0">
                <a:solidFill>
                  <a:srgbClr val="993300"/>
                </a:solidFill>
                <a:latin typeface="Gabriola" pitchFamily="82" charset="0"/>
              </a:rPr>
              <a:t>Семікара</a:t>
            </a:r>
            <a:r>
              <a:rPr lang="ru-RU" sz="2750" dirty="0" smtClean="0">
                <a:solidFill>
                  <a:srgbClr val="993300"/>
                </a:solidFill>
                <a:latin typeface="Gabriola" pitchFamily="82" charset="0"/>
              </a:rPr>
              <a:t>, </a:t>
            </a:r>
            <a:r>
              <a:rPr lang="ru-RU" sz="2750" dirty="0" err="1" smtClean="0">
                <a:solidFill>
                  <a:srgbClr val="993300"/>
                </a:solidFill>
                <a:latin typeface="Gabriola" pitchFamily="82" charset="0"/>
              </a:rPr>
              <a:t>побудованій</a:t>
            </a:r>
            <a:r>
              <a:rPr lang="ru-RU" sz="2750" dirty="0" smtClean="0">
                <a:solidFill>
                  <a:srgbClr val="993300"/>
                </a:solidFill>
                <a:latin typeface="Gabriola" pitchFamily="82" charset="0"/>
              </a:rPr>
              <a:t> для </a:t>
            </a:r>
            <a:r>
              <a:rPr lang="ru-RU" sz="2750" dirty="0" err="1" smtClean="0">
                <a:solidFill>
                  <a:srgbClr val="993300"/>
                </a:solidFill>
                <a:latin typeface="Gabriola" pitchFamily="82" charset="0"/>
              </a:rPr>
              <a:t>захисту</a:t>
            </a:r>
            <a:r>
              <a:rPr lang="ru-RU" sz="2750" dirty="0" smtClean="0">
                <a:solidFill>
                  <a:srgbClr val="993300"/>
                </a:solidFill>
                <a:latin typeface="Gabriola" pitchFamily="82" charset="0"/>
              </a:rPr>
              <a:t> сухопутного шляху до гирла </a:t>
            </a:r>
            <a:r>
              <a:rPr lang="ru-RU" sz="2750" dirty="0" err="1" smtClean="0">
                <a:solidFill>
                  <a:srgbClr val="993300"/>
                </a:solidFill>
                <a:latin typeface="Gabriola" pitchFamily="82" charset="0"/>
              </a:rPr>
              <a:t>річки</a:t>
            </a:r>
            <a:r>
              <a:rPr lang="ru-RU" sz="2750" dirty="0" smtClean="0">
                <a:solidFill>
                  <a:srgbClr val="993300"/>
                </a:solidFill>
                <a:latin typeface="Gabriola" pitchFamily="82" charset="0"/>
              </a:rPr>
              <a:t> Дон. Святослав </a:t>
            </a:r>
            <a:r>
              <a:rPr lang="ru-RU" sz="2750" dirty="0" err="1" smtClean="0">
                <a:solidFill>
                  <a:srgbClr val="993300"/>
                </a:solidFill>
                <a:latin typeface="Gabriola" pitchFamily="82" charset="0"/>
              </a:rPr>
              <a:t>вів</a:t>
            </a:r>
            <a:r>
              <a:rPr lang="ru-RU" sz="275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750" dirty="0" err="1" smtClean="0">
                <a:solidFill>
                  <a:srgbClr val="993300"/>
                </a:solidFill>
                <a:latin typeface="Gabriola" pitchFamily="82" charset="0"/>
              </a:rPr>
              <a:t>руську</a:t>
            </a:r>
            <a:r>
              <a:rPr lang="ru-RU" sz="2750" dirty="0" smtClean="0">
                <a:solidFill>
                  <a:srgbClr val="993300"/>
                </a:solidFill>
                <a:latin typeface="Gabriola" pitchFamily="82" charset="0"/>
              </a:rPr>
              <a:t> рать за </a:t>
            </a:r>
            <a:r>
              <a:rPr lang="ru-RU" sz="2750" dirty="0" err="1" smtClean="0">
                <a:solidFill>
                  <a:srgbClr val="993300"/>
                </a:solidFill>
                <a:latin typeface="Gabriola" pitchFamily="82" charset="0"/>
              </a:rPr>
              <a:t>єдиним</a:t>
            </a:r>
            <a:r>
              <a:rPr lang="ru-RU" sz="2750" dirty="0" smtClean="0">
                <a:solidFill>
                  <a:srgbClr val="993300"/>
                </a:solidFill>
                <a:latin typeface="Gabriola" pitchFamily="82" charset="0"/>
              </a:rPr>
              <a:t>, </a:t>
            </a:r>
            <a:r>
              <a:rPr lang="ru-RU" sz="2750" dirty="0" err="1" smtClean="0">
                <a:solidFill>
                  <a:srgbClr val="993300"/>
                </a:solidFill>
                <a:latin typeface="Gabriola" pitchFamily="82" charset="0"/>
              </a:rPr>
              <a:t>тільки</a:t>
            </a:r>
            <a:r>
              <a:rPr lang="ru-RU" sz="275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750" dirty="0" err="1" smtClean="0">
                <a:solidFill>
                  <a:srgbClr val="993300"/>
                </a:solidFill>
                <a:latin typeface="Gabriola" pitchFamily="82" charset="0"/>
              </a:rPr>
              <a:t>йому</a:t>
            </a:r>
            <a:r>
              <a:rPr lang="ru-RU" sz="275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750" dirty="0" err="1" smtClean="0">
                <a:solidFill>
                  <a:srgbClr val="993300"/>
                </a:solidFill>
                <a:latin typeface="Gabriola" pitchFamily="82" charset="0"/>
              </a:rPr>
              <a:t>відомим</a:t>
            </a:r>
            <a:r>
              <a:rPr lang="ru-RU" sz="2750" dirty="0" smtClean="0">
                <a:solidFill>
                  <a:srgbClr val="993300"/>
                </a:solidFill>
                <a:latin typeface="Gabriola" pitchFamily="82" charset="0"/>
              </a:rPr>
              <a:t>, </a:t>
            </a:r>
            <a:r>
              <a:rPr lang="ru-RU" sz="2750" dirty="0" err="1" smtClean="0">
                <a:solidFill>
                  <a:srgbClr val="993300"/>
                </a:solidFill>
                <a:latin typeface="Gabriola" pitchFamily="82" charset="0"/>
              </a:rPr>
              <a:t>задумом</a:t>
            </a:r>
            <a:r>
              <a:rPr lang="ru-RU" sz="2750" dirty="0" smtClean="0">
                <a:solidFill>
                  <a:srgbClr val="993300"/>
                </a:solidFill>
                <a:latin typeface="Gabriola" pitchFamily="82" charset="0"/>
              </a:rPr>
              <a:t>. По шляху </a:t>
            </a:r>
            <a:r>
              <a:rPr lang="ru-RU" sz="2750" dirty="0" err="1" smtClean="0">
                <a:solidFill>
                  <a:srgbClr val="993300"/>
                </a:solidFill>
                <a:latin typeface="Gabriola" pitchFamily="82" charset="0"/>
              </a:rPr>
              <a:t>захоплювалися</a:t>
            </a:r>
            <a:r>
              <a:rPr lang="ru-RU" sz="275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750" dirty="0" err="1" smtClean="0">
                <a:solidFill>
                  <a:srgbClr val="993300"/>
                </a:solidFill>
                <a:latin typeface="Gabriola" pitchFamily="82" charset="0"/>
              </a:rPr>
              <a:t>табуни</a:t>
            </a:r>
            <a:r>
              <a:rPr lang="ru-RU" sz="275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750" dirty="0" err="1" smtClean="0">
                <a:solidFill>
                  <a:srgbClr val="993300"/>
                </a:solidFill>
                <a:latin typeface="Gabriola" pitchFamily="82" charset="0"/>
              </a:rPr>
              <a:t>свіжих</a:t>
            </a:r>
            <a:r>
              <a:rPr lang="ru-RU" sz="2750" dirty="0" smtClean="0">
                <a:solidFill>
                  <a:srgbClr val="993300"/>
                </a:solidFill>
                <a:latin typeface="Gabriola" pitchFamily="82" charset="0"/>
              </a:rPr>
              <a:t> коней для обозу. </a:t>
            </a:r>
            <a:r>
              <a:rPr lang="ru-RU" sz="2750" dirty="0" err="1" smtClean="0">
                <a:solidFill>
                  <a:srgbClr val="993300"/>
                </a:solidFill>
                <a:latin typeface="Gabriola" pitchFamily="82" charset="0"/>
              </a:rPr>
              <a:t>Наближався</a:t>
            </a:r>
            <a:r>
              <a:rPr lang="ru-RU" sz="2750" dirty="0" smtClean="0">
                <a:solidFill>
                  <a:srgbClr val="993300"/>
                </a:solidFill>
                <a:latin typeface="Gabriola" pitchFamily="82" charset="0"/>
              </a:rPr>
              <a:t> край </a:t>
            </a:r>
            <a:r>
              <a:rPr lang="ru-RU" sz="2750" dirty="0" err="1" smtClean="0">
                <a:solidFill>
                  <a:srgbClr val="993300"/>
                </a:solidFill>
                <a:latin typeface="Gabriola" pitchFamily="82" charset="0"/>
              </a:rPr>
              <a:t>хозарських</a:t>
            </a:r>
            <a:r>
              <a:rPr lang="ru-RU" sz="2750" dirty="0" smtClean="0">
                <a:solidFill>
                  <a:srgbClr val="993300"/>
                </a:solidFill>
                <a:latin typeface="Gabriola" pitchFamily="82" charset="0"/>
              </a:rPr>
              <a:t> </a:t>
            </a:r>
            <a:r>
              <a:rPr lang="ru-RU" sz="2750" dirty="0" err="1" smtClean="0">
                <a:solidFill>
                  <a:srgbClr val="993300"/>
                </a:solidFill>
                <a:latin typeface="Gabriola" pitchFamily="82" charset="0"/>
              </a:rPr>
              <a:t>володінь</a:t>
            </a:r>
            <a:r>
              <a:rPr lang="ru-RU" sz="2750" dirty="0" smtClean="0">
                <a:solidFill>
                  <a:srgbClr val="993300"/>
                </a:solidFill>
                <a:latin typeface="Gabriola" pitchFamily="82" charset="0"/>
              </a:rPr>
              <a:t> і </a:t>
            </a:r>
            <a:r>
              <a:rPr lang="ru-RU" sz="2750" dirty="0" err="1" smtClean="0">
                <a:solidFill>
                  <a:srgbClr val="993300"/>
                </a:solidFill>
                <a:latin typeface="Gabriola" pitchFamily="82" charset="0"/>
              </a:rPr>
              <a:t>узбережжя</a:t>
            </a:r>
            <a:r>
              <a:rPr lang="ru-RU" sz="275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750" dirty="0" err="1" smtClean="0">
                <a:solidFill>
                  <a:srgbClr val="993300"/>
                </a:solidFill>
                <a:latin typeface="Gabriola" pitchFamily="82" charset="0"/>
              </a:rPr>
              <a:t>Сурозького</a:t>
            </a:r>
            <a:r>
              <a:rPr lang="ru-RU" sz="2750" dirty="0" smtClean="0">
                <a:solidFill>
                  <a:srgbClr val="993300"/>
                </a:solidFill>
                <a:latin typeface="Gabriola" pitchFamily="82" charset="0"/>
              </a:rPr>
              <a:t> моря.</a:t>
            </a:r>
          </a:p>
          <a:p>
            <a:r>
              <a:rPr lang="ru-RU" sz="2750" dirty="0" smtClean="0">
                <a:solidFill>
                  <a:srgbClr val="993300"/>
                </a:solidFill>
                <a:latin typeface="Gabriola" pitchFamily="82" charset="0"/>
              </a:rPr>
              <a:t>Святослав </a:t>
            </a:r>
            <a:r>
              <a:rPr lang="ru-RU" sz="2750" dirty="0" err="1" smtClean="0">
                <a:solidFill>
                  <a:srgbClr val="993300"/>
                </a:solidFill>
                <a:latin typeface="Gabriola" pitchFamily="82" charset="0"/>
              </a:rPr>
              <a:t>здійснив</a:t>
            </a:r>
            <a:r>
              <a:rPr lang="ru-RU" sz="275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750" dirty="0" err="1" smtClean="0">
                <a:solidFill>
                  <a:srgbClr val="993300"/>
                </a:solidFill>
                <a:latin typeface="Gabriola" pitchFamily="82" charset="0"/>
              </a:rPr>
              <a:t>безпрецедентний</a:t>
            </a:r>
            <a:r>
              <a:rPr lang="ru-RU" sz="2750" dirty="0" smtClean="0">
                <a:solidFill>
                  <a:srgbClr val="993300"/>
                </a:solidFill>
                <a:latin typeface="Gabriola" pitchFamily="82" charset="0"/>
              </a:rPr>
              <a:t> для </a:t>
            </a:r>
            <a:r>
              <a:rPr lang="ru-RU" sz="2750" dirty="0" err="1" smtClean="0">
                <a:solidFill>
                  <a:srgbClr val="993300"/>
                </a:solidFill>
                <a:latin typeface="Gabriola" pitchFamily="82" charset="0"/>
              </a:rPr>
              <a:t>тієї</a:t>
            </a:r>
            <a:r>
              <a:rPr lang="ru-RU" sz="275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750" dirty="0" err="1" smtClean="0">
                <a:solidFill>
                  <a:srgbClr val="993300"/>
                </a:solidFill>
                <a:latin typeface="Gabriola" pitchFamily="82" charset="0"/>
              </a:rPr>
              <a:t>епохи</a:t>
            </a:r>
            <a:r>
              <a:rPr lang="ru-RU" sz="275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750" dirty="0" err="1" smtClean="0">
                <a:solidFill>
                  <a:srgbClr val="993300"/>
                </a:solidFill>
                <a:latin typeface="Gabriola" pitchFamily="82" charset="0"/>
              </a:rPr>
              <a:t>військовий</a:t>
            </a:r>
            <a:r>
              <a:rPr lang="ru-RU" sz="275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750" dirty="0" err="1" smtClean="0">
                <a:solidFill>
                  <a:srgbClr val="993300"/>
                </a:solidFill>
                <a:latin typeface="Gabriola" pitchFamily="82" charset="0"/>
              </a:rPr>
              <a:t>похід</a:t>
            </a:r>
            <a:r>
              <a:rPr lang="ru-RU" sz="2750" dirty="0" smtClean="0">
                <a:solidFill>
                  <a:srgbClr val="993300"/>
                </a:solidFill>
                <a:latin typeface="Gabriola" pitchFamily="82" charset="0"/>
              </a:rPr>
              <a:t>, </a:t>
            </a:r>
            <a:r>
              <a:rPr lang="ru-RU" sz="2750" dirty="0" err="1" smtClean="0">
                <a:solidFill>
                  <a:srgbClr val="993300"/>
                </a:solidFill>
                <a:latin typeface="Gabriola" pitchFamily="82" charset="0"/>
              </a:rPr>
              <a:t>подолавши</a:t>
            </a:r>
            <a:r>
              <a:rPr lang="ru-RU" sz="275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750" dirty="0" err="1" smtClean="0">
                <a:solidFill>
                  <a:srgbClr val="993300"/>
                </a:solidFill>
                <a:latin typeface="Gabriola" pitchFamily="82" charset="0"/>
              </a:rPr>
              <a:t>кілька</a:t>
            </a:r>
            <a:r>
              <a:rPr lang="ru-RU" sz="275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750" dirty="0" err="1" smtClean="0">
                <a:solidFill>
                  <a:srgbClr val="993300"/>
                </a:solidFill>
                <a:latin typeface="Gabriola" pitchFamily="82" charset="0"/>
              </a:rPr>
              <a:t>тисяч</a:t>
            </a:r>
            <a:r>
              <a:rPr lang="ru-RU" sz="275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750" dirty="0" err="1" smtClean="0">
                <a:solidFill>
                  <a:srgbClr val="993300"/>
                </a:solidFill>
                <a:latin typeface="Gabriola" pitchFamily="82" charset="0"/>
              </a:rPr>
              <a:t>кілометрів</a:t>
            </a:r>
            <a:r>
              <a:rPr lang="ru-RU" sz="2750" dirty="0" smtClean="0">
                <a:solidFill>
                  <a:srgbClr val="993300"/>
                </a:solidFill>
                <a:latin typeface="Gabriola" pitchFamily="82" charset="0"/>
              </a:rPr>
              <a:t>, </a:t>
            </a:r>
            <a:r>
              <a:rPr lang="ru-RU" sz="2750" dirty="0" err="1" smtClean="0">
                <a:solidFill>
                  <a:srgbClr val="993300"/>
                </a:solidFill>
                <a:latin typeface="Gabriola" pitchFamily="82" charset="0"/>
              </a:rPr>
              <a:t>захопивши</a:t>
            </a:r>
            <a:r>
              <a:rPr lang="ru-RU" sz="275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750" dirty="0" err="1" smtClean="0">
                <a:solidFill>
                  <a:srgbClr val="993300"/>
                </a:solidFill>
                <a:latin typeface="Gabriola" pitchFamily="82" charset="0"/>
              </a:rPr>
              <a:t>цілий</a:t>
            </a:r>
            <a:r>
              <a:rPr lang="ru-RU" sz="2750" dirty="0" smtClean="0">
                <a:solidFill>
                  <a:srgbClr val="993300"/>
                </a:solidFill>
                <a:latin typeface="Gabriola" pitchFamily="82" charset="0"/>
              </a:rPr>
              <a:t> ряд </a:t>
            </a:r>
            <a:r>
              <a:rPr lang="ru-RU" sz="2750" dirty="0" err="1" smtClean="0">
                <a:solidFill>
                  <a:srgbClr val="993300"/>
                </a:solidFill>
                <a:latin typeface="Gabriola" pitchFamily="82" charset="0"/>
              </a:rPr>
              <a:t>фортець</a:t>
            </a:r>
            <a:r>
              <a:rPr lang="ru-RU" sz="2750" dirty="0" smtClean="0">
                <a:solidFill>
                  <a:srgbClr val="993300"/>
                </a:solidFill>
                <a:latin typeface="Gabriola" pitchFamily="82" charset="0"/>
              </a:rPr>
              <a:t> і </a:t>
            </a:r>
            <a:r>
              <a:rPr lang="ru-RU" sz="2750" dirty="0" err="1" smtClean="0">
                <a:solidFill>
                  <a:srgbClr val="993300"/>
                </a:solidFill>
                <a:latin typeface="Gabriola" pitchFamily="82" charset="0"/>
              </a:rPr>
              <a:t>розгромивши</a:t>
            </a:r>
            <a:r>
              <a:rPr lang="ru-RU" sz="2750" dirty="0" smtClean="0">
                <a:solidFill>
                  <a:srgbClr val="993300"/>
                </a:solidFill>
                <a:latin typeface="Gabriola" pitchFamily="82" charset="0"/>
              </a:rPr>
              <a:t> не </a:t>
            </a:r>
            <a:r>
              <a:rPr lang="ru-RU" sz="2750" dirty="0" err="1" smtClean="0">
                <a:solidFill>
                  <a:srgbClr val="993300"/>
                </a:solidFill>
                <a:latin typeface="Gabriola" pitchFamily="82" charset="0"/>
              </a:rPr>
              <a:t>одне</a:t>
            </a:r>
            <a:r>
              <a:rPr lang="ru-RU" sz="275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750" dirty="0" err="1" smtClean="0">
                <a:solidFill>
                  <a:srgbClr val="993300"/>
                </a:solidFill>
                <a:latin typeface="Gabriola" pitchFamily="82" charset="0"/>
              </a:rPr>
              <a:t>сильне</a:t>
            </a:r>
            <a:r>
              <a:rPr lang="ru-RU" sz="275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750" dirty="0" err="1" smtClean="0">
                <a:solidFill>
                  <a:srgbClr val="993300"/>
                </a:solidFill>
                <a:latin typeface="Gabriola" pitchFamily="82" charset="0"/>
              </a:rPr>
              <a:t>вороже</a:t>
            </a:r>
            <a:r>
              <a:rPr lang="ru-RU" sz="275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750" dirty="0" err="1" smtClean="0">
                <a:solidFill>
                  <a:srgbClr val="993300"/>
                </a:solidFill>
                <a:latin typeface="Gabriola" pitchFamily="82" charset="0"/>
              </a:rPr>
              <a:t>військо</a:t>
            </a:r>
            <a:r>
              <a:rPr lang="ru-RU" sz="2750" dirty="0" smtClean="0">
                <a:solidFill>
                  <a:srgbClr val="993300"/>
                </a:solidFill>
                <a:latin typeface="Gabriola" pitchFamily="82" charset="0"/>
              </a:rPr>
              <a:t>. З </a:t>
            </a:r>
            <a:r>
              <a:rPr lang="ru-RU" sz="2750" dirty="0" err="1" smtClean="0">
                <a:solidFill>
                  <a:srgbClr val="993300"/>
                </a:solidFill>
                <a:latin typeface="Gabriola" pitchFamily="82" charset="0"/>
              </a:rPr>
              <a:t>карти</a:t>
            </a:r>
            <a:r>
              <a:rPr lang="ru-RU" sz="2750" dirty="0" smtClean="0">
                <a:solidFill>
                  <a:srgbClr val="993300"/>
                </a:solidFill>
                <a:latin typeface="Gabriola" pitchFamily="82" charset="0"/>
              </a:rPr>
              <a:t> </a:t>
            </a:r>
            <a:r>
              <a:rPr lang="ru-RU" sz="2750" dirty="0" err="1" smtClean="0">
                <a:solidFill>
                  <a:srgbClr val="993300"/>
                </a:solidFill>
                <a:latin typeface="Gabriola" pitchFamily="82" charset="0"/>
              </a:rPr>
              <a:t>Європи</a:t>
            </a:r>
            <a:r>
              <a:rPr lang="ru-RU" sz="2750" dirty="0" smtClean="0">
                <a:solidFill>
                  <a:srgbClr val="993300"/>
                </a:solidFill>
                <a:latin typeface="Gabriola" pitchFamily="82" charset="0"/>
              </a:rPr>
              <a:t> </a:t>
            </a:r>
            <a:r>
              <a:rPr lang="ru-RU" sz="2750" dirty="0" err="1" smtClean="0">
                <a:solidFill>
                  <a:srgbClr val="993300"/>
                </a:solidFill>
                <a:latin typeface="Gabriola" pitchFamily="82" charset="0"/>
              </a:rPr>
              <a:t>зникла</a:t>
            </a:r>
            <a:r>
              <a:rPr lang="ru-RU" sz="275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750" dirty="0" err="1" smtClean="0">
                <a:solidFill>
                  <a:srgbClr val="993300"/>
                </a:solidFill>
                <a:latin typeface="Gabriola" pitchFamily="82" charset="0"/>
              </a:rPr>
              <a:t>величезна</a:t>
            </a:r>
            <a:r>
              <a:rPr lang="ru-RU" sz="275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750" dirty="0" err="1" smtClean="0">
                <a:solidFill>
                  <a:srgbClr val="993300"/>
                </a:solidFill>
                <a:latin typeface="Gabriola" pitchFamily="82" charset="0"/>
              </a:rPr>
              <a:t>Хозарська</a:t>
            </a:r>
            <a:r>
              <a:rPr lang="ru-RU" sz="2750" dirty="0" smtClean="0">
                <a:solidFill>
                  <a:srgbClr val="993300"/>
                </a:solidFill>
                <a:latin typeface="Gabriola" pitchFamily="82" charset="0"/>
              </a:rPr>
              <a:t> держава і </a:t>
            </a:r>
            <a:r>
              <a:rPr lang="ru-RU" sz="2750" dirty="0" err="1" smtClean="0">
                <a:solidFill>
                  <a:srgbClr val="993300"/>
                </a:solidFill>
                <a:latin typeface="Gabriola" pitchFamily="82" charset="0"/>
              </a:rPr>
              <a:t>були</a:t>
            </a:r>
            <a:r>
              <a:rPr lang="ru-RU" sz="275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750" dirty="0" err="1" smtClean="0">
                <a:solidFill>
                  <a:srgbClr val="993300"/>
                </a:solidFill>
                <a:latin typeface="Gabriola" pitchFamily="82" charset="0"/>
              </a:rPr>
              <a:t>розчищені</a:t>
            </a:r>
            <a:r>
              <a:rPr lang="ru-RU" sz="275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750" dirty="0" err="1" smtClean="0">
                <a:solidFill>
                  <a:srgbClr val="993300"/>
                </a:solidFill>
                <a:latin typeface="Gabriola" pitchFamily="82" charset="0"/>
              </a:rPr>
              <a:t>торгові</a:t>
            </a:r>
            <a:r>
              <a:rPr lang="ru-RU" sz="2750" dirty="0" smtClean="0">
                <a:solidFill>
                  <a:srgbClr val="993300"/>
                </a:solidFill>
                <a:latin typeface="Gabriola" pitchFamily="82" charset="0"/>
              </a:rPr>
              <a:t> шляхи на </a:t>
            </a:r>
            <a:r>
              <a:rPr lang="ru-RU" sz="2750" dirty="0" err="1" smtClean="0">
                <a:solidFill>
                  <a:srgbClr val="993300"/>
                </a:solidFill>
                <a:latin typeface="Gabriola" pitchFamily="82" charset="0"/>
              </a:rPr>
              <a:t>Схід</a:t>
            </a:r>
            <a:r>
              <a:rPr lang="ru-RU" sz="2750" dirty="0" smtClean="0">
                <a:solidFill>
                  <a:srgbClr val="993300"/>
                </a:solidFill>
                <a:latin typeface="Gabriola" pitchFamily="82" charset="0"/>
              </a:rPr>
              <a:t>. </a:t>
            </a:r>
            <a:r>
              <a:rPr lang="ru-RU" sz="2750" dirty="0" err="1" smtClean="0">
                <a:solidFill>
                  <a:srgbClr val="993300"/>
                </a:solidFill>
                <a:latin typeface="Gabriola" pitchFamily="82" charset="0"/>
              </a:rPr>
              <a:t>Від</a:t>
            </a:r>
            <a:r>
              <a:rPr lang="ru-RU" sz="2750" dirty="0" smtClean="0">
                <a:solidFill>
                  <a:srgbClr val="993300"/>
                </a:solidFill>
                <a:latin typeface="Gabriola" pitchFamily="82" charset="0"/>
              </a:rPr>
              <a:t> каганату в </a:t>
            </a:r>
            <a:r>
              <a:rPr lang="ru-RU" sz="2750" dirty="0" err="1" smtClean="0">
                <a:solidFill>
                  <a:srgbClr val="993300"/>
                </a:solidFill>
                <a:latin typeface="Gabriola" pitchFamily="82" charset="0"/>
              </a:rPr>
              <a:t>цілості</a:t>
            </a:r>
            <a:r>
              <a:rPr lang="ru-RU" sz="275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750" dirty="0" err="1" smtClean="0">
                <a:solidFill>
                  <a:srgbClr val="993300"/>
                </a:solidFill>
                <a:latin typeface="Gabriola" pitchFamily="82" charset="0"/>
              </a:rPr>
              <a:t>залишалася</a:t>
            </a:r>
            <a:r>
              <a:rPr lang="ru-RU" sz="275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750" dirty="0" err="1" smtClean="0">
                <a:solidFill>
                  <a:srgbClr val="993300"/>
                </a:solidFill>
                <a:latin typeface="Gabriola" pitchFamily="82" charset="0"/>
              </a:rPr>
              <a:t>тільки</a:t>
            </a:r>
            <a:r>
              <a:rPr lang="ru-RU" sz="275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750" dirty="0" err="1" smtClean="0">
                <a:solidFill>
                  <a:srgbClr val="993300"/>
                </a:solidFill>
                <a:latin typeface="Gabriola" pitchFamily="82" charset="0"/>
              </a:rPr>
              <a:t>його</a:t>
            </a:r>
            <a:r>
              <a:rPr lang="ru-RU" sz="275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750" dirty="0" err="1" smtClean="0">
                <a:solidFill>
                  <a:srgbClr val="993300"/>
                </a:solidFill>
                <a:latin typeface="Gabriola" pitchFamily="82" charset="0"/>
              </a:rPr>
              <a:t>частина</a:t>
            </a:r>
            <a:r>
              <a:rPr lang="ru-RU" sz="2750" dirty="0" smtClean="0">
                <a:solidFill>
                  <a:srgbClr val="993300"/>
                </a:solidFill>
                <a:latin typeface="Gabriola" pitchFamily="82" charset="0"/>
              </a:rPr>
              <a:t>, </a:t>
            </a:r>
            <a:r>
              <a:rPr lang="ru-RU" sz="2750" dirty="0" err="1" smtClean="0">
                <a:solidFill>
                  <a:srgbClr val="993300"/>
                </a:solidFill>
                <a:latin typeface="Gabriola" pitchFamily="82" charset="0"/>
              </a:rPr>
              <a:t>що</a:t>
            </a:r>
            <a:r>
              <a:rPr lang="ru-RU" sz="275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750" dirty="0" err="1" smtClean="0">
                <a:solidFill>
                  <a:srgbClr val="993300"/>
                </a:solidFill>
                <a:latin typeface="Gabriola" pitchFamily="82" charset="0"/>
              </a:rPr>
              <a:t>прилягала</a:t>
            </a:r>
            <a:r>
              <a:rPr lang="ru-RU" sz="2750" dirty="0" smtClean="0">
                <a:solidFill>
                  <a:srgbClr val="993300"/>
                </a:solidFill>
                <a:latin typeface="Gabriola" pitchFamily="82" charset="0"/>
              </a:rPr>
              <a:t> до </a:t>
            </a:r>
            <a:r>
              <a:rPr lang="ru-RU" sz="2750" dirty="0" err="1" smtClean="0">
                <a:solidFill>
                  <a:srgbClr val="993300"/>
                </a:solidFill>
                <a:latin typeface="Gabriola" pitchFamily="82" charset="0"/>
              </a:rPr>
              <a:t>річки</a:t>
            </a:r>
            <a:r>
              <a:rPr lang="ru-RU" sz="2750" dirty="0" smtClean="0">
                <a:solidFill>
                  <a:srgbClr val="993300"/>
                </a:solidFill>
                <a:latin typeface="Gabriola" pitchFamily="82" charset="0"/>
              </a:rPr>
              <a:t> Дон. Тут </a:t>
            </a:r>
            <a:r>
              <a:rPr lang="ru-RU" sz="2750" dirty="0" err="1" smtClean="0">
                <a:solidFill>
                  <a:srgbClr val="993300"/>
                </a:solidFill>
                <a:latin typeface="Gabriola" pitchFamily="82" charset="0"/>
              </a:rPr>
              <a:t>знаходилася</a:t>
            </a:r>
            <a:r>
              <a:rPr lang="ru-RU" sz="2750" dirty="0" smtClean="0">
                <a:solidFill>
                  <a:srgbClr val="993300"/>
                </a:solidFill>
                <a:latin typeface="Gabriola" pitchFamily="82" charset="0"/>
              </a:rPr>
              <a:t> одна з </a:t>
            </a:r>
            <a:r>
              <a:rPr lang="ru-RU" sz="2750" dirty="0" err="1" smtClean="0">
                <a:solidFill>
                  <a:srgbClr val="993300"/>
                </a:solidFill>
                <a:latin typeface="Gabriola" pitchFamily="82" charset="0"/>
              </a:rPr>
              <a:t>найсильніших</a:t>
            </a:r>
            <a:r>
              <a:rPr lang="ru-RU" sz="275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750" dirty="0" err="1" smtClean="0">
                <a:solidFill>
                  <a:srgbClr val="993300"/>
                </a:solidFill>
                <a:latin typeface="Gabriola" pitchFamily="82" charset="0"/>
              </a:rPr>
              <a:t>хозарських</a:t>
            </a:r>
            <a:r>
              <a:rPr lang="ru-RU" sz="275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750" dirty="0" err="1" smtClean="0">
                <a:solidFill>
                  <a:srgbClr val="993300"/>
                </a:solidFill>
                <a:latin typeface="Gabriola" pitchFamily="82" charset="0"/>
              </a:rPr>
              <a:t>фортець</a:t>
            </a:r>
            <a:r>
              <a:rPr lang="ru-RU" sz="2750" dirty="0" smtClean="0">
                <a:solidFill>
                  <a:srgbClr val="993300"/>
                </a:solidFill>
                <a:latin typeface="Gabriola" pitchFamily="82" charset="0"/>
              </a:rPr>
              <a:t> — </a:t>
            </a:r>
            <a:r>
              <a:rPr lang="ru-RU" sz="2750" dirty="0" err="1" smtClean="0">
                <a:solidFill>
                  <a:srgbClr val="993300"/>
                </a:solidFill>
                <a:latin typeface="Gabriola" pitchFamily="82" charset="0"/>
              </a:rPr>
              <a:t>Саркел</a:t>
            </a:r>
            <a:r>
              <a:rPr lang="ru-RU" sz="2750" dirty="0" smtClean="0">
                <a:solidFill>
                  <a:srgbClr val="993300"/>
                </a:solidFill>
                <a:latin typeface="Gabriola" pitchFamily="82" charset="0"/>
              </a:rPr>
              <a:t>. Князь Святослав </a:t>
            </a:r>
            <a:r>
              <a:rPr lang="ru-RU" sz="2750" dirty="0" err="1" smtClean="0">
                <a:solidFill>
                  <a:srgbClr val="993300"/>
                </a:solidFill>
                <a:latin typeface="Gabriola" pitchFamily="82" charset="0"/>
              </a:rPr>
              <a:t>зі</a:t>
            </a:r>
            <a:r>
              <a:rPr lang="ru-RU" sz="2750" dirty="0" smtClean="0">
                <a:solidFill>
                  <a:srgbClr val="993300"/>
                </a:solidFill>
                <a:latin typeface="Gabriola" pitchFamily="82" charset="0"/>
              </a:rPr>
              <a:t> славою і </a:t>
            </a:r>
            <a:r>
              <a:rPr lang="ru-RU" sz="2750" dirty="0" err="1" smtClean="0">
                <a:solidFill>
                  <a:srgbClr val="993300"/>
                </a:solidFill>
                <a:latin typeface="Gabriola" pitchFamily="82" charset="0"/>
              </a:rPr>
              <a:t>багатою</a:t>
            </a:r>
            <a:r>
              <a:rPr lang="ru-RU" sz="275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750" dirty="0" err="1" smtClean="0">
                <a:solidFill>
                  <a:srgbClr val="993300"/>
                </a:solidFill>
                <a:latin typeface="Gabriola" pitchFamily="82" charset="0"/>
              </a:rPr>
              <a:t>здобиччю</a:t>
            </a:r>
            <a:r>
              <a:rPr lang="ru-RU" sz="275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750" dirty="0" err="1" smtClean="0">
                <a:solidFill>
                  <a:srgbClr val="993300"/>
                </a:solidFill>
                <a:latin typeface="Gabriola" pitchFamily="82" charset="0"/>
              </a:rPr>
              <a:t>повернувся</a:t>
            </a:r>
            <a:r>
              <a:rPr lang="ru-RU" sz="2750" dirty="0" smtClean="0">
                <a:solidFill>
                  <a:srgbClr val="993300"/>
                </a:solidFill>
                <a:latin typeface="Gabriola" pitchFamily="82" charset="0"/>
              </a:rPr>
              <a:t> в </a:t>
            </a:r>
            <a:r>
              <a:rPr lang="ru-RU" sz="2750" dirty="0" err="1" smtClean="0">
                <a:solidFill>
                  <a:srgbClr val="993300"/>
                </a:solidFill>
                <a:latin typeface="Gabriola" pitchFamily="82" charset="0"/>
              </a:rPr>
              <a:t>стольний</a:t>
            </a:r>
            <a:r>
              <a:rPr lang="ru-RU" sz="2750" dirty="0" smtClean="0">
                <a:solidFill>
                  <a:srgbClr val="993300"/>
                </a:solidFill>
                <a:latin typeface="Gabriola" pitchFamily="82" charset="0"/>
              </a:rPr>
              <a:t> град </a:t>
            </a:r>
            <a:r>
              <a:rPr lang="ru-RU" sz="2750" dirty="0" err="1" smtClean="0">
                <a:solidFill>
                  <a:srgbClr val="993300"/>
                </a:solidFill>
                <a:latin typeface="Gabriola" pitchFamily="82" charset="0"/>
              </a:rPr>
              <a:t>Київ</a:t>
            </a:r>
            <a:r>
              <a:rPr lang="ru-RU" sz="2750" dirty="0" smtClean="0">
                <a:solidFill>
                  <a:srgbClr val="993300"/>
                </a:solidFill>
                <a:latin typeface="Gabriola" pitchFamily="82" charset="0"/>
              </a:rPr>
              <a:t>, де </a:t>
            </a:r>
            <a:r>
              <a:rPr lang="ru-RU" sz="2750" dirty="0" err="1" smtClean="0">
                <a:solidFill>
                  <a:srgbClr val="993300"/>
                </a:solidFill>
                <a:latin typeface="Gabriola" pitchFamily="82" charset="0"/>
              </a:rPr>
              <a:t>від</a:t>
            </a:r>
            <a:r>
              <a:rPr lang="ru-RU" sz="275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750" dirty="0" err="1" smtClean="0">
                <a:solidFill>
                  <a:srgbClr val="993300"/>
                </a:solidFill>
                <a:latin typeface="Gabriola" pitchFamily="82" charset="0"/>
              </a:rPr>
              <a:t>його</a:t>
            </a:r>
            <a:r>
              <a:rPr lang="ru-RU" sz="275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750" dirty="0" err="1" smtClean="0">
                <a:solidFill>
                  <a:srgbClr val="993300"/>
                </a:solidFill>
                <a:latin typeface="Gabriola" pitchFamily="82" charset="0"/>
              </a:rPr>
              <a:t>імені</a:t>
            </a:r>
            <a:r>
              <a:rPr lang="ru-RU" sz="2750" dirty="0" smtClean="0">
                <a:solidFill>
                  <a:srgbClr val="993300"/>
                </a:solidFill>
                <a:latin typeface="Gabriola" pitchFamily="82" charset="0"/>
              </a:rPr>
              <a:t> правила </a:t>
            </a:r>
            <a:r>
              <a:rPr lang="ru-RU" sz="2750" dirty="0" err="1" smtClean="0">
                <a:solidFill>
                  <a:srgbClr val="993300"/>
                </a:solidFill>
                <a:latin typeface="Gabriola" pitchFamily="82" charset="0"/>
              </a:rPr>
              <a:t>його</a:t>
            </a:r>
            <a:r>
              <a:rPr lang="ru-RU" sz="275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750" dirty="0" err="1" smtClean="0">
                <a:solidFill>
                  <a:srgbClr val="993300"/>
                </a:solidFill>
                <a:latin typeface="Gabriola" pitchFamily="82" charset="0"/>
              </a:rPr>
              <a:t>мати</a:t>
            </a:r>
            <a:r>
              <a:rPr lang="ru-RU" sz="2750" dirty="0" smtClean="0">
                <a:solidFill>
                  <a:srgbClr val="993300"/>
                </a:solidFill>
                <a:latin typeface="Gabriola" pitchFamily="82" charset="0"/>
              </a:rPr>
              <a:t>, княгиня Ольга. </a:t>
            </a:r>
            <a:r>
              <a:rPr lang="ru-RU" sz="2750" dirty="0" err="1" smtClean="0">
                <a:solidFill>
                  <a:srgbClr val="993300"/>
                </a:solidFill>
                <a:latin typeface="Gabriola" pitchFamily="82" charset="0"/>
              </a:rPr>
              <a:t>Однак</a:t>
            </a:r>
            <a:r>
              <a:rPr lang="ru-RU" sz="275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750" dirty="0" err="1" smtClean="0">
                <a:solidFill>
                  <a:srgbClr val="993300"/>
                </a:solidFill>
                <a:latin typeface="Gabriola" pitchFamily="82" charset="0"/>
              </a:rPr>
              <a:t>державні</a:t>
            </a:r>
            <a:r>
              <a:rPr lang="ru-RU" sz="275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750" dirty="0" err="1" smtClean="0">
                <a:solidFill>
                  <a:srgbClr val="993300"/>
                </a:solidFill>
                <a:latin typeface="Gabriola" pitchFamily="82" charset="0"/>
              </a:rPr>
              <a:t>справи</a:t>
            </a:r>
            <a:r>
              <a:rPr lang="ru-RU" sz="275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750" dirty="0" err="1" smtClean="0">
                <a:solidFill>
                  <a:srgbClr val="993300"/>
                </a:solidFill>
                <a:latin typeface="Gabriola" pitchFamily="82" charset="0"/>
              </a:rPr>
              <a:t>його</a:t>
            </a:r>
            <a:r>
              <a:rPr lang="ru-RU" sz="2750" dirty="0" smtClean="0">
                <a:solidFill>
                  <a:srgbClr val="993300"/>
                </a:solidFill>
                <a:latin typeface="Gabriola" pitchFamily="82" charset="0"/>
              </a:rPr>
              <a:t> мало </a:t>
            </a:r>
            <a:r>
              <a:rPr lang="ru-RU" sz="2750" dirty="0" err="1" smtClean="0">
                <a:solidFill>
                  <a:srgbClr val="993300"/>
                </a:solidFill>
                <a:latin typeface="Gabriola" pitchFamily="82" charset="0"/>
              </a:rPr>
              <a:t>цікавили</a:t>
            </a:r>
            <a:r>
              <a:rPr lang="ru-RU" sz="2750" dirty="0" smtClean="0">
                <a:solidFill>
                  <a:srgbClr val="993300"/>
                </a:solidFill>
                <a:latin typeface="Gabriola" pitchFamily="82" charset="0"/>
              </a:rPr>
              <a:t> — </a:t>
            </a:r>
            <a:r>
              <a:rPr lang="ru-RU" sz="2750" dirty="0" err="1" smtClean="0">
                <a:solidFill>
                  <a:srgbClr val="993300"/>
                </a:solidFill>
                <a:latin typeface="Gabriola" pitchFamily="82" charset="0"/>
              </a:rPr>
              <a:t>він</a:t>
            </a:r>
            <a:r>
              <a:rPr lang="ru-RU" sz="275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750" dirty="0" err="1" smtClean="0">
                <a:solidFill>
                  <a:srgbClr val="993300"/>
                </a:solidFill>
                <a:latin typeface="Gabriola" pitchFamily="82" charset="0"/>
              </a:rPr>
              <a:t>бачив</a:t>
            </a:r>
            <a:r>
              <a:rPr lang="ru-RU" sz="2750" dirty="0" smtClean="0">
                <a:solidFill>
                  <a:srgbClr val="993300"/>
                </a:solidFill>
                <a:latin typeface="Gabriola" pitchFamily="82" charset="0"/>
              </a:rPr>
              <a:t> себе </a:t>
            </a:r>
            <a:r>
              <a:rPr lang="ru-RU" sz="2750" dirty="0" err="1" smtClean="0">
                <a:solidFill>
                  <a:srgbClr val="993300"/>
                </a:solidFill>
                <a:latin typeface="Gabriola" pitchFamily="82" charset="0"/>
              </a:rPr>
              <a:t>тільки</a:t>
            </a:r>
            <a:r>
              <a:rPr lang="ru-RU" sz="2750" dirty="0" smtClean="0">
                <a:solidFill>
                  <a:srgbClr val="993300"/>
                </a:solidFill>
                <a:latin typeface="Gabriola" pitchFamily="82" charset="0"/>
              </a:rPr>
              <a:t> на </a:t>
            </a:r>
            <a:r>
              <a:rPr lang="ru-RU" sz="2750" dirty="0" err="1" smtClean="0">
                <a:solidFill>
                  <a:srgbClr val="993300"/>
                </a:solidFill>
                <a:latin typeface="Gabriola" pitchFamily="82" charset="0"/>
              </a:rPr>
              <a:t>військовому</a:t>
            </a:r>
            <a:r>
              <a:rPr lang="ru-RU" sz="275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750" dirty="0" err="1" smtClean="0">
                <a:solidFill>
                  <a:srgbClr val="993300"/>
                </a:solidFill>
                <a:latin typeface="Gabriola" pitchFamily="82" charset="0"/>
              </a:rPr>
              <a:t>терені</a:t>
            </a:r>
            <a:r>
              <a:rPr lang="ru-RU" sz="2750" dirty="0" smtClean="0">
                <a:solidFill>
                  <a:srgbClr val="993300"/>
                </a:solidFill>
                <a:latin typeface="Gabriola" pitchFamily="82" charset="0"/>
              </a:rPr>
              <a:t>.</a:t>
            </a:r>
          </a:p>
          <a:p>
            <a:endParaRPr lang="ru-RU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Цього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разу князь задумав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почати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велику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війну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проти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 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Візантійськоі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імперіі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. Але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спочатку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здійснив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похід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на 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грецьке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 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місто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 Херсонес,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що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закривало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шлях 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руським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 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купцям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у 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Чорне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море, яке за тих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часів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дістало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назву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 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Руського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моря, «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бо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ним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тільки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Русь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плаває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».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Військові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приготування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у 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Києві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 не стали секретом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ні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для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жителів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 Херсонеса,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ні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для Константинополя. 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Візантійський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 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імператор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 Никифор </a:t>
            </a:r>
            <a:r>
              <a:rPr lang="en-GB" sz="2800" dirty="0" smtClean="0">
                <a:solidFill>
                  <a:srgbClr val="993300"/>
                </a:solidFill>
                <a:latin typeface="Gabriola" pitchFamily="82" charset="0"/>
              </a:rPr>
              <a:t>II 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Фока 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вирішив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відкупитися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від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войовничих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русичів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.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Він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послав до князя Святослава знатного 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херсонесця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 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патрикія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Калокіра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з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величезними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дарами — 15 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кентинаріями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 золота.</a:t>
            </a:r>
          </a:p>
          <a:p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Метою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дипломатичної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місії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Калокіра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було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перенацілення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 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руського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 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війська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на 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дунайські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 береги,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тобто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на 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Болгарське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царство.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Його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цар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Сімеон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,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колишній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бранець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імператора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,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успішно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воював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з 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Візантіею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.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Однак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раптова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смерть не дозволила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йому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довершити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розгром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ненависної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йому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 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імперіі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.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Хоч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новий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 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болгарський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 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цар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Петро Короткий не становив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серйозноі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загрози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 Константинополю, там все ж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вирішили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позбутися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можливого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 супротивника силами </a:t>
            </a:r>
            <a:r>
              <a:rPr lang="ru-RU" sz="2800" dirty="0" err="1" smtClean="0">
                <a:solidFill>
                  <a:srgbClr val="993300"/>
                </a:solidFill>
                <a:latin typeface="Gabriola" pitchFamily="82" charset="0"/>
              </a:rPr>
              <a:t>русичів</a:t>
            </a:r>
            <a:r>
              <a:rPr lang="ru-RU" sz="2800" dirty="0" smtClean="0">
                <a:solidFill>
                  <a:srgbClr val="993300"/>
                </a:solidFill>
                <a:latin typeface="Gabriola" pitchFamily="82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310</Words>
  <Application>Microsoft Office PowerPoint</Application>
  <PresentationFormat>Экран (4:3)</PresentationFormat>
  <Paragraphs>55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Святослав Ігорович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Святослав Ігорович</dc:title>
  <dc:creator>катя</dc:creator>
  <cp:lastModifiedBy>Samsung</cp:lastModifiedBy>
  <cp:revision>25</cp:revision>
  <dcterms:created xsi:type="dcterms:W3CDTF">2015-09-28T13:21:11Z</dcterms:created>
  <dcterms:modified xsi:type="dcterms:W3CDTF">2015-09-28T20:23:54Z</dcterms:modified>
</cp:coreProperties>
</file>