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2E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62C4EF0-46A7-491A-88CD-0E800F877CC9}" type="datetimeFigureOut">
              <a:rPr lang="uk-UA"/>
              <a:pPr>
                <a:defRPr/>
              </a:pPr>
              <a:t>21.11.2015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1A53C41-C6F3-4000-A0D5-F7B2BB6F4FD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DFDCC-8C8F-418E-A8EE-4A309FDAD142}" type="datetimeFigureOut">
              <a:rPr lang="ru-RU"/>
              <a:pPr>
                <a:defRPr/>
              </a:pPr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0D613-DDD8-490C-A658-995E5FA6B8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EC291-4D47-40E8-8874-980D94B87F51}" type="datetimeFigureOut">
              <a:rPr lang="ru-RU"/>
              <a:pPr>
                <a:defRPr/>
              </a:pPr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8DDCA-6AD2-4360-9F2F-36FFB2C23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5A450-7795-404C-988B-155AF1B16497}" type="datetimeFigureOut">
              <a:rPr lang="ru-RU"/>
              <a:pPr>
                <a:defRPr/>
              </a:pPr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A9C36-9005-4207-9A3D-924E09424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A0410-2785-465B-96ED-095E6277A2D2}" type="datetimeFigureOut">
              <a:rPr lang="ru-RU"/>
              <a:pPr>
                <a:defRPr/>
              </a:pPr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59FF6-C09A-4183-9262-FEACA6BB8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0CE98-95B8-4125-9D7E-E921FD8F0665}" type="datetimeFigureOut">
              <a:rPr lang="ru-RU"/>
              <a:pPr>
                <a:defRPr/>
              </a:pPr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BD897-D42E-4456-A3E4-2C744291C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F0974-6B13-4A00-A6C8-CB547D7A215C}" type="datetimeFigureOut">
              <a:rPr lang="ru-RU"/>
              <a:pPr>
                <a:defRPr/>
              </a:pPr>
              <a:t>21.11.2015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9E894-5A62-4B45-8461-1C6A3863A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6DA69-CB53-4BEB-B362-854417EC630B}" type="datetimeFigureOut">
              <a:rPr lang="ru-RU"/>
              <a:pPr>
                <a:defRPr/>
              </a:pPr>
              <a:t>21.11.2015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8C371-E60C-46B3-9AE5-533172D3C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B7C71-5396-4B0C-A414-84747D7640E9}" type="datetimeFigureOut">
              <a:rPr lang="ru-RU"/>
              <a:pPr>
                <a:defRPr/>
              </a:pPr>
              <a:t>21.11.2015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4F1E3-857B-43F7-9F7C-C35561D64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72BA-77CF-43A1-91BF-1120C0BAE3B1}" type="datetimeFigureOut">
              <a:rPr lang="ru-RU"/>
              <a:pPr>
                <a:defRPr/>
              </a:pPr>
              <a:t>21.11.2015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B6F87-B314-400D-B4CA-89779B06E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0F8D3-4261-447B-8831-B3EC77369DB4}" type="datetimeFigureOut">
              <a:rPr lang="ru-RU"/>
              <a:pPr>
                <a:defRPr/>
              </a:pPr>
              <a:t>21.11.2015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91BB8-1DBA-493A-8706-54D9D71652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93B52-C231-42E9-882F-17124B41F31F}" type="datetimeFigureOut">
              <a:rPr lang="ru-RU"/>
              <a:pPr>
                <a:defRPr/>
              </a:pPr>
              <a:t>21.11.2015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0B845-468B-464B-9262-36FD9836F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65F54C-A30E-48DE-AA05-609F670A9C18}" type="datetimeFigureOut">
              <a:rPr lang="ru-RU"/>
              <a:pPr>
                <a:defRPr/>
              </a:pPr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3587A2-F0E2-4BD3-B6AE-7E785F2B1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u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Samsung\Downloads\&#1043;&#1077;&#1090;&#1100;&#1084;&#1072;&#1085;%20&#1030;&#1074;&#1072;&#1085;%20&#1052;&#1072;&#1079;&#1077;&#1087;&#1072;.mp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99592" y="9807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Georgia" pitchFamily="18" charset="0"/>
                <a:ea typeface="Adobe Devanagari" pitchFamily="18" charset="0"/>
                <a:cs typeface="Adobe Devanagari" pitchFamily="18" charset="0"/>
              </a:rPr>
              <a:t>Мазепа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Georgia" pitchFamily="18" charset="0"/>
                <a:ea typeface="Adobe Devanagari" pitchFamily="18" charset="0"/>
                <a:cs typeface="Adobe Devanagari" pitchFamily="18" charset="0"/>
              </a:rPr>
              <a:t> Іван Степанович</a:t>
            </a:r>
            <a:endParaRPr kumimoji="0" lang="ru-RU" altLang="uk-UA" sz="4800" b="1" i="1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Georgia" pitchFamily="18" charset="0"/>
              <a:ea typeface="Adobe Devanagari" pitchFamily="18" charset="0"/>
              <a:cs typeface="Adobe Devanagari" pitchFamily="18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509120"/>
            <a:ext cx="6400800" cy="1752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000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Підготувала: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000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Учениця 11 класу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000" i="1" dirty="0" err="1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КЗ”НВК”Гарант”</a:t>
            </a:r>
            <a:endParaRPr lang="uk-UA" sz="2000" i="1" dirty="0" smtClean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000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М. Лисичанська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000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Кондренко Катерина</a:t>
            </a:r>
            <a:endParaRPr lang="ru-RU" sz="2000" i="1" dirty="0" smtClean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40466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Конфузи з портретом Мазепи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836712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 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Пам'ятний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знак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під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Дигтярівкою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де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відбулося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історичне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побачення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Мазепи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з Карлом 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XII.</a:t>
            </a:r>
            <a:endParaRPr lang="ru-RU" sz="2000" dirty="0">
              <a:solidFill>
                <a:srgbClr val="602E04"/>
              </a:solidFill>
              <a:latin typeface="Georgia" pitchFamily="18" charset="0"/>
            </a:endParaRPr>
          </a:p>
        </p:txBody>
      </p:sp>
      <p:pic>
        <p:nvPicPr>
          <p:cNvPr id="16386" name="Picture 2" descr="пам'ятний знак під Дигтярівкою. Мазепа і Карл 12"/>
          <p:cNvPicPr>
            <a:picLocks noChangeAspect="1" noChangeArrowheads="1"/>
          </p:cNvPicPr>
          <p:nvPr/>
        </p:nvPicPr>
        <p:blipFill>
          <a:blip r:embed="rId2" cstate="print"/>
          <a:srcRect t="14711" b="10508"/>
          <a:stretch>
            <a:fillRect/>
          </a:stretch>
        </p:blipFill>
        <p:spPr bwMode="auto">
          <a:xfrm>
            <a:off x="1475656" y="1628800"/>
            <a:ext cx="6178286" cy="475252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04664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 err="1">
                <a:solidFill>
                  <a:srgbClr val="602E04"/>
                </a:solidFill>
                <a:latin typeface="Georgia" pitchFamily="18" charset="0"/>
              </a:rPr>
              <a:t>Т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акої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ж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помилки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припустились і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видавники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книги про Мазепу:</a:t>
            </a:r>
          </a:p>
        </p:txBody>
      </p:sp>
      <p:pic>
        <p:nvPicPr>
          <p:cNvPr id="36866" name="Picture 2" descr="Обкладинка книги про мазепу"/>
          <p:cNvPicPr>
            <a:picLocks noChangeAspect="1" noChangeArrowheads="1"/>
          </p:cNvPicPr>
          <p:nvPr/>
        </p:nvPicPr>
        <p:blipFill>
          <a:blip r:embed="rId2" cstate="print"/>
          <a:srcRect b="9281"/>
          <a:stretch>
            <a:fillRect/>
          </a:stretch>
        </p:blipFill>
        <p:spPr bwMode="auto">
          <a:xfrm>
            <a:off x="3923928" y="1124744"/>
            <a:ext cx="4934322" cy="522241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1052736"/>
            <a:ext cx="457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Насправді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це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портрет великого </a:t>
            </a:r>
            <a:r>
              <a:rPr lang="ru-RU" sz="2000" b="1" i="1" dirty="0" err="1" smtClean="0">
                <a:solidFill>
                  <a:srgbClr val="602E04"/>
                </a:solidFill>
                <a:latin typeface="Georgia" pitchFamily="18" charset="0"/>
              </a:rPr>
              <a:t>гетьмана</a:t>
            </a:r>
            <a:r>
              <a:rPr lang="ru-RU" sz="2000" b="1" i="1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b="1" i="1" dirty="0" err="1" smtClean="0">
                <a:solidFill>
                  <a:srgbClr val="602E04"/>
                </a:solidFill>
                <a:latin typeface="Georgia" pitchFamily="18" charset="0"/>
              </a:rPr>
              <a:t>литовського</a:t>
            </a:r>
            <a:r>
              <a:rPr lang="ru-RU" sz="2000" b="1" i="1" dirty="0" smtClean="0">
                <a:solidFill>
                  <a:srgbClr val="602E04"/>
                </a:solidFill>
                <a:latin typeface="Georgia" pitchFamily="18" charset="0"/>
              </a:rPr>
              <a:t> Казимира</a:t>
            </a:r>
          </a:p>
          <a:p>
            <a:r>
              <a:rPr lang="ru-RU" sz="2000" b="1" i="1" dirty="0" smtClean="0">
                <a:solidFill>
                  <a:srgbClr val="602E04"/>
                </a:solidFill>
                <a:latin typeface="Georgia" pitchFamily="18" charset="0"/>
              </a:rPr>
              <a:t> Яна </a:t>
            </a:r>
            <a:r>
              <a:rPr lang="ru-RU" sz="2000" b="1" i="1" dirty="0" err="1" smtClean="0">
                <a:solidFill>
                  <a:srgbClr val="602E04"/>
                </a:solidFill>
                <a:latin typeface="Georgia" pitchFamily="18" charset="0"/>
              </a:rPr>
              <a:t>Сапеги</a:t>
            </a:r>
            <a:endParaRPr lang="ru-RU" sz="2000" dirty="0" smtClean="0">
              <a:solidFill>
                <a:srgbClr val="602E04"/>
              </a:solidFill>
              <a:latin typeface="Georgia" pitchFamily="18" charset="0"/>
            </a:endParaRPr>
          </a:p>
          <a:p>
            <a:endParaRPr lang="ru-RU" sz="2000" dirty="0">
              <a:solidFill>
                <a:srgbClr val="602E04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жид орендар. Нібито Мазеп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3857625" cy="466725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788024" y="476672"/>
            <a:ext cx="331236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602E04"/>
                </a:solidFill>
                <a:latin typeface="Georgia" pitchFamily="18" charset="0"/>
              </a:rPr>
              <a:t>Це ще один портрет, який </a:t>
            </a:r>
            <a:r>
              <a:rPr lang="uk-UA" sz="2000" dirty="0" err="1" smtClean="0">
                <a:solidFill>
                  <a:srgbClr val="602E04"/>
                </a:solidFill>
                <a:latin typeface="Georgia" pitchFamily="18" charset="0"/>
              </a:rPr>
              <a:t>преписують</a:t>
            </a:r>
            <a:r>
              <a:rPr lang="uk-UA" sz="2000" dirty="0" smtClean="0">
                <a:solidFill>
                  <a:srgbClr val="602E04"/>
                </a:solidFill>
                <a:latin typeface="Georgia" pitchFamily="18" charset="0"/>
              </a:rPr>
              <a:t> гетьману. </a:t>
            </a:r>
            <a:r>
              <a:rPr lang="ru-RU" sz="2000" cap="all" dirty="0" err="1">
                <a:solidFill>
                  <a:srgbClr val="602E04"/>
                </a:solidFill>
                <a:latin typeface="Georgia" pitchFamily="18" charset="0"/>
              </a:rPr>
              <a:t>Н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асправді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це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портрет </a:t>
            </a:r>
            <a:r>
              <a:rPr lang="ru-RU" sz="2000" b="1" dirty="0" err="1">
                <a:solidFill>
                  <a:srgbClr val="602E04"/>
                </a:solidFill>
                <a:latin typeface="Georgia" pitchFamily="18" charset="0"/>
              </a:rPr>
              <a:t>жида</a:t>
            </a:r>
            <a:r>
              <a:rPr lang="ru-RU" sz="2000" b="1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b="1" dirty="0" err="1">
                <a:solidFill>
                  <a:srgbClr val="602E04"/>
                </a:solidFill>
                <a:latin typeface="Georgia" pitchFamily="18" charset="0"/>
              </a:rPr>
              <a:t>орендаря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роботи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художника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Норблена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.</a:t>
            </a:r>
            <a:endParaRPr lang="ru-RU" sz="2000" dirty="0">
              <a:solidFill>
                <a:srgbClr val="602E04"/>
              </a:solidFill>
              <a:latin typeface="Georgia" pitchFamily="18" charset="0"/>
            </a:endParaRPr>
          </a:p>
          <a:p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Н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айцікавіше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в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цій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ситуації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те,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що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Норблен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народився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вже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після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смерті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гетьмана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а видав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цей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портрет за Мазепу поляк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Кришевский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у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своїй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книзі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як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ілюстрацію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до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невеликої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статі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Пщездицкого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про Мазепу в 1842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році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!</a:t>
            </a:r>
          </a:p>
          <a:p>
            <a:endParaRPr lang="ru-RU" sz="2000" dirty="0">
              <a:solidFill>
                <a:srgbClr val="602E04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404664"/>
            <a:ext cx="81003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Народився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20 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березня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1639 р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.</a:t>
            </a:r>
          </a:p>
          <a:p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у с. 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Мазепинці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(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нині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Білоцерківський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                                                          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район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Київської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області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). </a:t>
            </a:r>
            <a:endParaRPr lang="ru-RU" sz="2000" dirty="0" smtClean="0">
              <a:solidFill>
                <a:srgbClr val="602E04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Належав 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до 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родини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відомої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                                                                         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правобережної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української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шляхти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. </a:t>
            </a:r>
            <a:endParaRPr lang="ru-RU" sz="2000" dirty="0" smtClean="0">
              <a:solidFill>
                <a:srgbClr val="602E04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Початкову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освіту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отримав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у 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школі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                                                       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Київського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братства,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згодом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закінчив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                                                                       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Києво-Могилянський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колегіум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та                               </a:t>
            </a:r>
          </a:p>
          <a:p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 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Єзуїтську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колегію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у 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Варшаві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. </a:t>
            </a:r>
            <a:endParaRPr lang="ru-RU" sz="2000" dirty="0" smtClean="0">
              <a:solidFill>
                <a:srgbClr val="602E04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Протягом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трьох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років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навчався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у</a:t>
            </a:r>
          </a:p>
          <a:p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 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Німеччині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Італії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Франції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та 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Голландії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, де 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здобув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блискучу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європейську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освіту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досвід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європейського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політичного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та культурного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життя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. </a:t>
            </a:r>
            <a:endParaRPr lang="ru-RU" sz="2000" dirty="0" smtClean="0">
              <a:solidFill>
                <a:srgbClr val="602E04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Знав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кілька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іноземних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 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мов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. </a:t>
            </a:r>
            <a:endParaRPr lang="ru-RU" sz="2000" dirty="0" smtClean="0">
              <a:solidFill>
                <a:srgbClr val="602E04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Формування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національно-політичних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переконань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 І. 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Мазепи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відбувалося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під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час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служби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при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гетьманах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 П. 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Дорошенкові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та І.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Самойловичеві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які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мали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програми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відродження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самостійної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й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 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соборної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української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держави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.</a:t>
            </a:r>
            <a:endParaRPr lang="ru-RU" sz="2000" dirty="0">
              <a:solidFill>
                <a:srgbClr val="602E04"/>
              </a:solidFill>
              <a:latin typeface="Georgia" pitchFamily="18" charset="0"/>
            </a:endParaRPr>
          </a:p>
        </p:txBody>
      </p:sp>
      <p:pic>
        <p:nvPicPr>
          <p:cNvPr id="5" name="Рисунок 4" descr="0557e86a832b5454fd1ef328d0e98fe3.jpg"/>
          <p:cNvPicPr>
            <a:picLocks noChangeAspect="1"/>
          </p:cNvPicPr>
          <p:nvPr/>
        </p:nvPicPr>
        <p:blipFill>
          <a:blip r:embed="rId2" cstate="print"/>
          <a:srcRect l="7355" r="10528"/>
          <a:stretch>
            <a:fillRect/>
          </a:stretch>
        </p:blipFill>
        <p:spPr>
          <a:xfrm flipH="1">
            <a:off x="5436096" y="332656"/>
            <a:ext cx="3271497" cy="3140968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04664"/>
            <a:ext cx="734481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 dirty="0">
                <a:solidFill>
                  <a:srgbClr val="602E04"/>
                </a:solidFill>
                <a:latin typeface="Georgia" pitchFamily="18" charset="0"/>
              </a:rPr>
              <a:t>І. Мазепа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був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першим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українським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гетьманом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який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незмінно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тримав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гетьманську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булаву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протягом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майже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22 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років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(8081 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днів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).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Цей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період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характеризувався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економічним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розвитком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України-Гетьманщини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стабілізацією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соціальної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ситуації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піднесенням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церковно-релігійного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життя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та культури.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На початку 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XVIII 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ст., в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умовах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Північної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війни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(1700—1721),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гетьман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 І. Мазепа в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союзі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з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польським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королем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Станіславом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Лещинським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та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шведським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королем Карлом ХІІ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здійснив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спробу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реалізувати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свій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військово-політичний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проект, метою якого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був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вихід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з-під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протекторату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Московської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держави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і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утворення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на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українських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землях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незалежної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держави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Помер у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ніч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з 21 на 22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вересня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1709 р. у с.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Варниця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поблизу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 м.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Бендери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.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Похований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у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монастирі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 Св.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Георгія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(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Юрія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) м.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Галац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(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Румунія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).</a:t>
            </a:r>
          </a:p>
          <a:p>
            <a:pPr>
              <a:buFont typeface="Wingdings" pitchFamily="2" charset="2"/>
              <a:buChar char="v"/>
            </a:pPr>
            <a:endParaRPr lang="ru-RU" sz="2000" dirty="0">
              <a:solidFill>
                <a:srgbClr val="602E04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548680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Державно-політична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діяльність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Івана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Мазепи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  <a:p>
            <a:endParaRPr lang="ru-RU" sz="2400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052736"/>
            <a:ext cx="74168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Завдяки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дипломатичному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хисту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Мазепа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зумів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налагодити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стосунки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як з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царівною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Софією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та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фактичним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керівником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московського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уряду. 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В.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Голіциним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так і з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їх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наступником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 — царем Петром І,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що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врятувало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Україну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від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можливих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руйнацій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після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державного перевороту у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Московській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державі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1689 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р.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Незважаючи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на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заборону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міжнародних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дипломатичних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зносин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зафіксовану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у «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Коломацьких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статтях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» —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угоді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між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Україною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та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Московською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державою,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підписаною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під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час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обрання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Мазепи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гетьманом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він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мав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численні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зв’язки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з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монархічними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дворами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Європи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зокрема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Веттінів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у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Польщі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Гіраїв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в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Криму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та 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ін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З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 метою оборони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південних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кордонів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побудував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фортеці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на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півдні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України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зокрема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Новобогородицьку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та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Ново-Сергіївську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на р. Самара.</a:t>
            </a:r>
          </a:p>
          <a:p>
            <a:endParaRPr lang="ru-RU" sz="2000" dirty="0">
              <a:solidFill>
                <a:srgbClr val="602E04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0688"/>
            <a:ext cx="54726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Прагнучи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знайти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опору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серед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козацької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старшини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Лівобережної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України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Мазепа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дбав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про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забезпечення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її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представників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маєтностями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про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що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свідчать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гетьманські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універсали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Василю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Борковському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Прокопу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Левенцю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Михайлу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Миклашевському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Івану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Скоропадському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та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ін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. </a:t>
            </a:r>
            <a:endParaRPr lang="ru-RU" sz="2000" dirty="0" smtClean="0">
              <a:solidFill>
                <a:srgbClr val="602E04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 той же час І. Мазепа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захищав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інтереси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простих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козаків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та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посполитих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що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було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зафіксовано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універсалами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від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 1691, 1692, 1693, 1701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років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та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інших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в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яких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регулювалися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питання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оподаткування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та 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відробіток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.</a:t>
            </a:r>
            <a:endParaRPr lang="ru-RU" sz="2000" dirty="0">
              <a:solidFill>
                <a:srgbClr val="602E04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Вихований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у принципах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меркантилізму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Мазепа в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різні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способи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сприяв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розвиткові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економіки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держави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насамперед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промисловому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виробництву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та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торгівлі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ru-RU" sz="2000" dirty="0">
              <a:solidFill>
                <a:srgbClr val="602E04"/>
              </a:solidFill>
              <a:latin typeface="Georgia" pitchFamily="18" charset="0"/>
            </a:endParaRPr>
          </a:p>
        </p:txBody>
      </p:sp>
      <p:pic>
        <p:nvPicPr>
          <p:cNvPr id="3" name="Рисунок 2" descr="1380913866_118956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04664"/>
            <a:ext cx="2366368" cy="3090405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404664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 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Підтримка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освіти та культури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764704"/>
            <a:ext cx="792088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Усвідомлючи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значення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освіти для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розбудови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держави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він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постійно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опікувався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навчальними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закладами.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Зокрема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його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коштом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будувалися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корпуси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Києво-Могилянської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академії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та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Чернігівського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колегіуму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які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пізніше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також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були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збагачені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сучасними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на той час б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бл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отеками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р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дкими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рукописами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Для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розвитку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культури того часу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велике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значення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мали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заходи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гетьмана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щодо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видання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твор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в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української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л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тератури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зокрема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твор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в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Афана</a:t>
            </a:r>
            <a:r>
              <a:rPr lang="en-GB" sz="2000" dirty="0" err="1">
                <a:solidFill>
                  <a:srgbClr val="602E04"/>
                </a:solidFill>
                <a:latin typeface="Georgia" pitchFamily="18" charset="0"/>
              </a:rPr>
              <a:t>ci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я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Заруднього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Дмитра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Туптала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Григор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я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Двоєслова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та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багатьох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нших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Опосередковано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діяльність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Мазепи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в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дбилася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 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на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розвитку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архітектури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та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образотворчого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мистецтва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що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 дало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дставу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вченим-мистецтвознавцям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говорити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про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виникнення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в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Україн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наприкінці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XVII — 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на початку 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XVIII 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ст.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ун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кального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стилю — «</a:t>
            </a:r>
            <a:r>
              <a:rPr lang="ru-RU" sz="2000" b="1" i="1" dirty="0" err="1">
                <a:solidFill>
                  <a:srgbClr val="602E04"/>
                </a:solidFill>
                <a:latin typeface="Georgia" pitchFamily="18" charset="0"/>
              </a:rPr>
              <a:t>мазепинського</a:t>
            </a:r>
            <a:r>
              <a:rPr lang="ru-RU" sz="2000" b="1" i="1" dirty="0">
                <a:solidFill>
                  <a:srgbClr val="602E04"/>
                </a:solidFill>
                <a:latin typeface="Georgia" pitchFamily="18" charset="0"/>
              </a:rPr>
              <a:t> барокко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». </a:t>
            </a:r>
            <a:endParaRPr lang="ru-RU" sz="2000" dirty="0" smtClean="0">
              <a:solidFill>
                <a:srgbClr val="602E04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err="1" smtClean="0">
                <a:solidFill>
                  <a:srgbClr val="602E04"/>
                </a:solidFill>
                <a:latin typeface="Georgia" pitchFamily="18" charset="0"/>
              </a:rPr>
              <a:t>Крім</a:t>
            </a:r>
            <a:r>
              <a:rPr lang="ru-RU" sz="2000" dirty="0" smtClean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того,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целеспрямована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політика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 І.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Мазепи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призвела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до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загального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відродження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яке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позначилося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не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лише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на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розвитков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 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у</a:t>
            </a:r>
            <a:r>
              <a:rPr lang="en-GB" sz="2000" dirty="0" err="1">
                <a:solidFill>
                  <a:srgbClr val="602E04"/>
                </a:solidFill>
                <a:latin typeface="Georgia" pitchFamily="18" charset="0"/>
              </a:rPr>
              <a:t>ci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галузей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мистецтва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але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 в сфер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ф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лософ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ї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теолог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ї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суспільних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та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природничих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наук.</a:t>
            </a:r>
          </a:p>
          <a:p>
            <a:endParaRPr lang="ru-RU" sz="2000" dirty="0">
              <a:solidFill>
                <a:srgbClr val="602E04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404664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Меценатська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діяльність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Івана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Мазепи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  <a:p>
            <a:endParaRPr lang="ru-RU" sz="2400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836712"/>
            <a:ext cx="763284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Коштом І.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Мазепи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було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збудовано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реставровано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та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оздоблено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велику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к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льк</a:t>
            </a:r>
            <a:r>
              <a:rPr lang="en-GB" sz="2000" dirty="0" err="1">
                <a:solidFill>
                  <a:srgbClr val="602E04"/>
                </a:solidFill>
                <a:latin typeface="Georgia" pitchFamily="18" charset="0"/>
              </a:rPr>
              <a:t>ic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ть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церковних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споруд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.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Найв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дом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шими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з них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були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буд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вл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 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в таких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монастирях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як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Києво-Печерська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Лавра,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Пустинно-Миколаєвський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Братський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Богоявленський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Кирил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вський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Золотоверхо-Михайл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вський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Черн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г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вський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Троїцько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-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лл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нський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Лубенський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Мгарський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Густинський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Батуринський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Крупницький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Глух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вський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Петропавл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вський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Домницький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Макошинський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Бахмацький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Каменський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Любецький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кафедральн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собори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у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Києв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 —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Святої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Соф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ї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Переяслав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 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та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Черн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гов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i, 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церкви в Батурин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i, 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в Д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гтяр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вц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 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та 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нш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Кр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м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буд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вництва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нових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або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перебудови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старовинних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храм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в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княжої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доби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гетьман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робив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церквам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коштовні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подарунки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.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Серед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них 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кони,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хрести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чаш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митри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ризи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дзвони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ср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бн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домовини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для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святих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мощей,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богослужбов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 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книги,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виготовлені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з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коштовних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матеріалів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оправлен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 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та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оздоблен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 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золотом, ср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блом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коштовним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кам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нням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парчею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оксамитом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та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шовком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ru-RU" sz="2000" dirty="0">
              <a:solidFill>
                <a:srgbClr val="602E04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Гетьман Іван Мазепа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11893"/>
            <a:ext cx="9144000" cy="6834214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20688"/>
            <a:ext cx="73448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Гетьман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 І. Мазепа також оп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кувався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станом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православної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церкви за межами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України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.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Серед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подарунк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в,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зроблених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Мазепою 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ноземним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православним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патр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архатам,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найбільш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відомим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є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 ср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бна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плащениця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що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збер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гається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у в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втар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грецького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православного собору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Воскресіння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при Гроб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Господньому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в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Єрусалим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 </a:t>
            </a:r>
            <a:r>
              <a:rPr lang="en-GB" sz="2000" dirty="0" err="1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використовується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лише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в особливо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урочистих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випадках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. 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ншим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в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домим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дарунком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було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Євангел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є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1708 р.,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переписане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та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оздоблене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гравюрами коштом для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богослужбового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вжитку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православних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en-GB" sz="2000" dirty="0" err="1">
                <a:solidFill>
                  <a:srgbClr val="602E04"/>
                </a:solidFill>
                <a:latin typeface="Georgia" pitchFamily="18" charset="0"/>
              </a:rPr>
              <a:t>ci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р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йц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в м.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Алепо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.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Кр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м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цих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подарунк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в,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гетьман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вид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ляв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певн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кошти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на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милостин</a:t>
            </a:r>
            <a:r>
              <a:rPr lang="en-GB" sz="2000" dirty="0">
                <a:solidFill>
                  <a:srgbClr val="602E04"/>
                </a:solidFill>
                <a:latin typeface="Georgia" pitchFamily="18" charset="0"/>
              </a:rPr>
              <a:t>i 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та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допомогу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православним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християнам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за кордоном.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В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цілому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за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підрахунками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козацької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старшини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зробленими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одразу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після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смерті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 І.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Мазепи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за 20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років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свого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гетьманування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гетьман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на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меценатські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цілі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витратив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щонайменше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1.110.900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дукатів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, 9.243.000 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злотих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 та 186.000 </a:t>
            </a:r>
            <a:r>
              <a:rPr lang="ru-RU" sz="2000" dirty="0" err="1">
                <a:solidFill>
                  <a:srgbClr val="602E04"/>
                </a:solidFill>
                <a:latin typeface="Georgia" pitchFamily="18" charset="0"/>
              </a:rPr>
              <a:t>імперіалів</a:t>
            </a:r>
            <a:r>
              <a:rPr lang="ru-RU" sz="2000" dirty="0">
                <a:solidFill>
                  <a:srgbClr val="602E04"/>
                </a:solidFill>
                <a:latin typeface="Georgia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ru-RU" sz="2000" dirty="0">
              <a:solidFill>
                <a:srgbClr val="602E04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Історичний папі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Історичний папір</Template>
  <TotalTime>164</TotalTime>
  <Words>105</Words>
  <Application>Microsoft Office PowerPoint</Application>
  <PresentationFormat>Экран (4:3)</PresentationFormat>
  <Paragraphs>44</Paragraphs>
  <Slides>12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Arial</vt:lpstr>
      <vt:lpstr>Bookman Old Style</vt:lpstr>
      <vt:lpstr>Adobe Devanagari</vt:lpstr>
      <vt:lpstr>Шаблон Історичний папір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Samsung</cp:lastModifiedBy>
  <cp:revision>17</cp:revision>
  <dcterms:created xsi:type="dcterms:W3CDTF">2015-11-21T16:25:13Z</dcterms:created>
  <dcterms:modified xsi:type="dcterms:W3CDTF">2015-11-21T19:09:19Z</dcterms:modified>
</cp:coreProperties>
</file>