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86" r:id="rId8"/>
    <p:sldId id="261" r:id="rId9"/>
    <p:sldId id="262" r:id="rId10"/>
    <p:sldId id="263" r:id="rId11"/>
    <p:sldId id="264" r:id="rId12"/>
    <p:sldId id="266" r:id="rId13"/>
    <p:sldId id="267" r:id="rId14"/>
    <p:sldId id="271" r:id="rId15"/>
    <p:sldId id="268" r:id="rId16"/>
    <p:sldId id="272" r:id="rId17"/>
    <p:sldId id="269" r:id="rId18"/>
    <p:sldId id="273" r:id="rId19"/>
    <p:sldId id="270" r:id="rId20"/>
    <p:sldId id="274" r:id="rId21"/>
    <p:sldId id="275" r:id="rId22"/>
    <p:sldId id="276" r:id="rId23"/>
    <p:sldId id="28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924944"/>
            <a:ext cx="9314184" cy="1470025"/>
          </a:xfrm>
        </p:spPr>
        <p:txBody>
          <a:bodyPr>
            <a:noAutofit/>
          </a:bodyPr>
          <a:lstStyle/>
          <a:p>
            <a:pPr algn="r"/>
            <a:r>
              <a:rPr lang="ru-RU" sz="48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ХУДОЖНЯ КУЛЬТУРА </a:t>
            </a:r>
            <a:r>
              <a:rPr lang="uk-UA" sz="48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ЯПОНІЇ. ФІЛОСОФІЯ ЯПОНСЬКОГО МИСТЕЦТВА.</a:t>
            </a:r>
            <a: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/>
            </a:r>
            <a:b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uk-UA" b="1" spc="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/>
            </a:r>
            <a:br>
              <a:rPr lang="uk-UA" b="1" spc="3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uk-UA" sz="36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Виконала:</a:t>
            </a:r>
            <a: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/>
            </a:r>
            <a:b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uk-UA" sz="32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учениця 11-А класу</a:t>
            </a:r>
            <a: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/>
            </a:r>
            <a:br>
              <a:rPr lang="uk-UA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uk-UA" sz="32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Ковальчук Вілена</a:t>
            </a:r>
            <a:br>
              <a:rPr lang="uk-UA" sz="32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</a:br>
            <a:r>
              <a:rPr lang="uk-UA" sz="3200" b="1" spc="3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abic Typesetting" pitchFamily="66" charset="-78"/>
              </a:rPr>
              <a:t> 2015</a:t>
            </a:r>
            <a:endParaRPr lang="ru-RU" sz="3200" b="1" spc="3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38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прозі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з'являється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жанр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дзуйхіцу-що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значить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писати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«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дотримуючись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пензля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записуючи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все,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трапляється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очі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писати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легко,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підкоряючись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лише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руху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душі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проза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половини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поділялася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«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чоловічу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і «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жіночу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», тому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системі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писемності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створеної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китайських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ієрогліфів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з'явилася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чисто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слоговая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абетка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зв'язку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чоловіки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правило,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продовжують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писати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по-китайськи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жінки-японською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мовою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спочатку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мала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релігійний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характер, але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приблизно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з'явилися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національні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особливості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часто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декоративно-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прикладний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Розписи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ширм,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віял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речей і прикрас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домашнього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побуту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заповнювали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простоту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інтер'єру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ставали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прикрасою.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розвитком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набула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характеру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ілюстрацій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З'явилися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навіть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мальовничі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повісті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ілюструють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подорожі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романи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опису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імператорів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вельмож.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них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передати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настрій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героя.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робилося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допомогою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кольорів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відтінків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лаконічних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разом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насичених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вишуканою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композиції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Особливо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проявилося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пейзажному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приблизно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XVI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затверджується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тушшю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глибиною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почуттів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переданих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японськими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художниками,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змикається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поезією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національний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поєднує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собі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особливості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поезії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прози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образотворчого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доповнюючи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особливою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експресією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музики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танцю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співу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власне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 і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культурах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театр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виник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землеробських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містерій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супроводжували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сезонні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свята,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ритуали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релігії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синто. 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синтоїстських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храмах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створювалися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всілякі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дійства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пов'язані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поклонінням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божеству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сонця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духам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предків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священних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тварин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рослин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гір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вод. </a:t>
            </a:r>
          </a:p>
        </p:txBody>
      </p:sp>
    </p:spTree>
    <p:extLst>
      <p:ext uri="{BB962C8B-B14F-4D97-AF65-F5344CB8AC3E}">
        <p14:creationId xmlns:p14="http://schemas.microsoft.com/office/powerpoint/2010/main" val="14237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60432" cy="26091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 й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джерело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en-US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X-XI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Китаю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Японію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прийшли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театральні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вистави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китайське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назву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сангаку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(«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уявлення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»), яке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японському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просторіччі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перетворено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саругаку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-«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мавпяче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... Сюжетами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легенди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перекази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казки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випадки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анекдоти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повсякденного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З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поширенням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буддизму почали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з'являтися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п'єси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більш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серйозного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змісту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побудований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зовсім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інших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ніж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європейський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виразних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засобах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Голос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актора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якому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використовуються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можливості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тембру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скупі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точні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рухи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уповільнений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темп. Два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естетичних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принципу лежали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театрального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виконавства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мономане (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наслідування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і принцип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юген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en-US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XVII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чисто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міське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видовище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з'явився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Кабукі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ляльок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Дзьорурі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театрі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Кабукі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актори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виступали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без масок. </a:t>
            </a:r>
          </a:p>
          <a:p>
            <a:pPr marL="0" indent="0" algn="ctr">
              <a:buNone/>
            </a:pP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театрі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ляльок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актори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досягали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незвичайною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виразності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Ляльки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великими,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більше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половини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людського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зросту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лялькових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спектаклях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використовувалося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спів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мова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музика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пантоміма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en-US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XVII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театральні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вистави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стали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частиною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тільки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народної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й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офіційної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Прихід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правителя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державного масштабу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неодмінно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відзначалися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виставами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Спектаклі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йшли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цілий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день, а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іноді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й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днів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запрошення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них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вважалося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великою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честю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Як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східному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театр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вимагав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особливого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вчувствованія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у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глибинне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стан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героїв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злиття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ними. </a:t>
            </a:r>
          </a:p>
          <a:p>
            <a:pPr marL="0" indent="0" algn="ctr">
              <a:buNone/>
            </a:pP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Якщо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зробити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спробу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сформулювати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якусь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загальну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ідею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виявиться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ніжне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глибоке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почуття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любові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своєї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батьківщини</a:t>
            </a:r>
            <a:r>
              <a:rPr lang="ru-RU" sz="17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97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590"/>
            <a:ext cx="8640960" cy="6852676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Древні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прислів'я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Древні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прислів'я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являють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собою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дзеркало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тодішнього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стану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суспільства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В них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відбита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психологія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етнічної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спільності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людей.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Прислів'я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говорять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світогляд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японців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національний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характер,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який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сформувався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описуваного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періоду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про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почуття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сподівання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цієї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древньої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нації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Де люди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горюють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горюй і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Радуйся і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якщо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радуються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будинок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де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сміються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приходить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щастя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Не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бійся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небагато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зігнутися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пряміше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випрямишся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Прийшло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лихо -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покладайся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себе.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Друзі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нещастям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один одного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жаліють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І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Конфуцію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завжди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везло.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Немає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світла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без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тіні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І добро і зло - у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твоєму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серці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Злу не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перемогти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добра.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11. Бог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чесному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серці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Витривалість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коня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пізнається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шляху, нрав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з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плином</a:t>
            </a: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часу.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13. Де права сила, там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безсиле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право.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Таланти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успадковують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15. І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мудрець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тисячі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разів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один раз, але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помиляється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Слугу, як і сокола, треба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годувати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17. Любить чай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замутити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18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Хто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народився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гуркіт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грому, той не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боїться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блискавок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19. </a:t>
            </a:r>
            <a:r>
              <a:rPr lang="ru-RU" sz="1600" b="1" i="1" dirty="0" err="1">
                <a:solidFill>
                  <a:schemeClr val="bg1"/>
                </a:solidFill>
                <a:latin typeface="Georgia" pitchFamily="18" charset="0"/>
              </a:rPr>
              <a:t>Жінка</a:t>
            </a: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latin typeface="Georgia" pitchFamily="18" charset="0"/>
              </a:rPr>
              <a:t>захоче</a:t>
            </a: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sz="1600" b="1" i="1" dirty="0" err="1">
                <a:solidFill>
                  <a:schemeClr val="bg1"/>
                </a:solidFill>
                <a:latin typeface="Georgia" pitchFamily="18" charset="0"/>
              </a:rPr>
              <a:t>крізь</a:t>
            </a: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latin typeface="Georgia" pitchFamily="18" charset="0"/>
              </a:rPr>
              <a:t>скелю</a:t>
            </a:r>
            <a:r>
              <a:rPr lang="ru-RU" sz="16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b="1" i="1" dirty="0" err="1">
                <a:solidFill>
                  <a:schemeClr val="bg1"/>
                </a:solidFill>
                <a:latin typeface="Georgia" pitchFamily="18" charset="0"/>
              </a:rPr>
              <a:t>пройде</a:t>
            </a:r>
            <a:r>
              <a:rPr lang="ru-RU" sz="1100" b="1" i="1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АРХІТЕКТУРА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Для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традиційної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японської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архітектури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характерні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споруди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 дерева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масивними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дахами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відносно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слабкими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стінами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не дивно,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якщо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врахувати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теплий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клімат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часто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йдуть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рясні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сильні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дощі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Крім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будівельники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завжди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повинні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рахуватися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небезпекою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землетрусу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З-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поміж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дійшли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до нас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споруд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стародавньої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примітні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синтоїстські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храми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Ісе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Ідзумо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Обидва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дерев'яні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з практично плоскими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двосхилими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дахами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далеко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виступають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межі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власне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будівництва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надійно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захищають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негоди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Храм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Ідзумо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дуже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велика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споруда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висота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досягає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24 м.</a:t>
            </a: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Проникнення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буддизму,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яким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пов'язано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таке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важливе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середньовічного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усвідомлення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людиною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єдності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духу. і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плоті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неба і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землі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відбилося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й на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розвитку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зокрема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архітектури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буддійські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пагоди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писав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академік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М. І. Конрад,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"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спрямовані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вгору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багатоярусні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покрівлі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тягнуться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до самого неба шпилями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створювали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те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відчуття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й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вежі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готичного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храму, вони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поширювали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вселенське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відчуття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на" той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світ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", не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відокремлюючи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себе, 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зливаючи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"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Тремтливість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Блакитних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Небес" і "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Міць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Великої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Землі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".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Буддизм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приніс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нові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архітектурні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форми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розвивалася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нова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техніка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будівництва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Мабуть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найважливішим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технічним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нововведенням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стало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спорудження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кам'яних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фундаментів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У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найдавніших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синтоїстських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спорудах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весь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тягар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будинку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падала на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вкопані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в землю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палі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, природно, сильно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обмежувало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можливі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розміри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будинків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Починаючи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періоду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Асука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VII 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ст.)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Набувають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дахи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вигнутими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поверхнями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піднятими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кутами, без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яких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сьогодні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ми не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можемо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уявити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собі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японських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храмів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і пагод. Для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японського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храмового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будівництва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складається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особливий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тип </a:t>
            </a:r>
            <a:r>
              <a:rPr lang="ru-RU" sz="1600" dirty="0" err="1">
                <a:solidFill>
                  <a:schemeClr val="bg1"/>
                </a:solidFill>
                <a:latin typeface="Georgia" pitchFamily="18" charset="0"/>
              </a:rPr>
              <a:t>планування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 храмового комплексу.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72607"/>
          </a:xfrm>
        </p:spPr>
      </p:pic>
    </p:spTree>
    <p:extLst>
      <p:ext uri="{BB962C8B-B14F-4D97-AF65-F5344CB8AC3E}">
        <p14:creationId xmlns:p14="http://schemas.microsoft.com/office/powerpoint/2010/main" val="2359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669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храм,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незалежно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синтоїстський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він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окрема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будівля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звично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думати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система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культових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подібно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старовинним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російським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монастирським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ансамблям.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храм-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складався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спочатку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семи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елементів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семи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храмів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1)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зовнішні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ворота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самон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2)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золотий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храм 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кондо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3) храм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проповіді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кодо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4)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барабанна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дзвіниця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сіро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5)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бібліотека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кедзо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6)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скарбниця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те,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по-російськи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називалося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ризниця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Сесоин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і,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нарешті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7)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багатоярусна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пагода.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Криті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галереї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аналог наших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монастирських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стін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ведучі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територію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храму ворота,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нерідко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являли собою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примітні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архітектурному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відношенні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самостійні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Найдавнішою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будівництвом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ансамбль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Хорюдзи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Нара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столиця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держави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710 по 784 р.),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споруджений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607 р.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Щоправда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старовинній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історичній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хроніці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Ніхонгі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 є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повідомлення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пожежу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670 р., але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історики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вважають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кондо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пагода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Хорюдзі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вціліли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вогню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зберегли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обличчя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початку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VII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ст. У такому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випадку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древні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дерев'яні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будівлі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Взагалі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старовинні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пам'ятки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побудовані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дерева.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особливість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далекосхідного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зодчества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обумовлена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​​низкою причин. Одна з них,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важлива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сейсмічна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активність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Але не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міцності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справу. Дерево 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дозволяє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оптимально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злити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воєдино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творіння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рук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людських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творіння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навколишній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ландшафт.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Гармонійне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 пейзажем,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вважають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японці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можливо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тоді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коли вони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складаються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одного і того ж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матеріалу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храм-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зливається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навколишнім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гаєм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рукотворної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частиною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високими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стовбурами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колон,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сплетінням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гілками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кроншейнов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зубчастими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кронами пагод. 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86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34380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Видатним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пам'ятником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світської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кінця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XIV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так званий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Золотий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павільйон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Кінкакудзі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побудований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1397 р.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Кіото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наказом правителя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Есимицу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зразок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насаджувалося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дзенських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майстрами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стилю кара-е.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Триярусна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позолоченою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дахом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звідси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назва"Золотий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",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підноситься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над ставком і садом на легких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стовпах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-колонах,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відбиваючись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багатством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своїх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вигнутих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ліній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різьблених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візерункових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карнизів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Павільйон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наочне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свідчення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того,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естетика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дзен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зовсім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простою і однозначно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аскетичної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"але могла бути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вишуканою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складною.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Ярусний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стиль став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XIV-XVI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світської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так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духовної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Домірність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гармонійність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мірилом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естетичної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цінності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дзен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досягла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вершини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XIV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Надалі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занепад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політичної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могутності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секти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супроводжувався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руйнуванням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більшої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храмів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Нестабільність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політичного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війни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сприяли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зате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замкової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Розквіт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припадає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1596-1616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.., Але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XIV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замки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будувалися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Тому 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спорудженні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широко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застосовувався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камінь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центрі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замкових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ансамблів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знаходилася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звичайна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вежа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Тенсе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Спочатку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замку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одна вежа,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почали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споруджувати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Величезними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розмірами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відрізнялися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замки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Нагоя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Окаяма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Вони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зруйновані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XX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5616624"/>
          </a:xfrm>
        </p:spPr>
      </p:pic>
    </p:spTree>
    <p:extLst>
      <p:ext uri="{BB962C8B-B14F-4D97-AF65-F5344CB8AC3E}">
        <p14:creationId xmlns:p14="http://schemas.microsoft.com/office/powerpoint/2010/main" val="31937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З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кінця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XVI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відновилося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велике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храмове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будівництво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Відновлювалися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старі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монастирі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зруйновані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міжусобиць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створювалися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нові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Деякі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просто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величезні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Так, "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домівку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Будди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" у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храмі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Хокодзи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Кіото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одне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найбільших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серед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споруджених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країни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за всю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історію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Визначними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свого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часу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архітектурними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творами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декорованих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синтоїстських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храм</a:t>
            </a:r>
            <a:r>
              <a:rPr lang="uk-UA" dirty="0" err="1" smtClean="0">
                <a:solidFill>
                  <a:schemeClr val="bg1"/>
                </a:solidFill>
                <a:latin typeface="Georgia" pitchFamily="18" charset="0"/>
              </a:rPr>
              <a:t>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Одзакі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хатиман-дзіндзя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(1607) і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Дзуй-гандзи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(1609).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Едо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XVII 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ст.). коли 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країні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встановилася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централізована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система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управління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сьогунат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Токугава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), природно, настав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занепад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замкової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Палацова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навпаки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отримала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новий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розвиток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Чудовим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зразком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став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заміський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імператорський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палац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Кацура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складається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трьох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прилеглих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будинків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саду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зі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ставком і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павільйонами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Традиційна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японська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цілому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досягла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свого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найвищого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рівня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XIII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столітті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політичної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нестабільності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припадає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XIV-XVI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умови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мистецтва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вкрай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несприятливі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 У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XVII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столітті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японська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архітектура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повторила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свої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досягнення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, а в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чомусь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перевершила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їх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3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Перший великий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японський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поет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Какіномото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Хітомаро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(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кінець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VII-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початок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VIII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століття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)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якось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написав: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 полях,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що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лежать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переді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мною,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бачу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що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відблиски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виблискують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Висхідного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сонця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А тому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озирнувся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- 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</a:t>
            </a:r>
            <a:r>
              <a:rPr lang="uk-UA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ід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даляється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місяць</a:t>
            </a: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за гори ... </a:t>
            </a:r>
            <a:endParaRPr lang="ru-RU" sz="2800" i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У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цьому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п'ятивірші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позначилося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не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тільки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почуття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прекрасного,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споглядання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раннього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ранку, але і сама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сутність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Японії-країни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що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знаходиться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на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межі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Сходу і Заходу, ранку і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ночі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сонця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 і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місяця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  <a:ea typeface="Batang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3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60640"/>
          </a:xfrm>
        </p:spPr>
      </p:pic>
    </p:spTree>
    <p:extLst>
      <p:ext uri="{BB962C8B-B14F-4D97-AF65-F5344CB8AC3E}">
        <p14:creationId xmlns:p14="http://schemas.microsoft.com/office/powerpoint/2010/main" val="38577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ЖИВОПИС</a:t>
            </a: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Фахівці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давно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звернули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увагу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те,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країнах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Далекого Сходу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генетично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пов'язані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каліграфії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зокрема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існує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поняття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єдності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каліграфічних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Відповідно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і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китайській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здавна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роль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лінія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монохромні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картини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Разом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вплив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каліграфії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слід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перебільшувати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Характерно,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наприклад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середньовіччя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тривалий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 основною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течією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суйбокуга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Твори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стилі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суйбокуга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створювалися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тушшю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цьому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показувалася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й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предметах, але не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контурні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лінії.Розвитку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сприяли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контакти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континентом,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звідки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початку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VII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запозичена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виготовлення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фарб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паперу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туші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значення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скульптури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мало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буддизму,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оскільки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потреби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культової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практики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створювали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певний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попит на твори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Так, з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метою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серед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віруючих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знань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священної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масовому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порядку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створювалися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так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звані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емакіномо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довгі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горизонтальні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сувої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зображалися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сцени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священної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пов'язаних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нею притч.</a:t>
            </a: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Японський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VII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бувдуже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простим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невигадливим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Уявлення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розписи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ковчезі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Тамамусі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храму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Хорюдзі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відображали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сцени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відтворювалися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емакімоно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Розписи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виконані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червоною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зеленою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жовтою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фарбою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чорному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тлі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Деякі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розписи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стінах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храмів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VII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спільного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аналогічними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розписами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Індії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міру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подальшого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поширення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буддизму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виник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масовий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попит на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культові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зображення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У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зв'язку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цим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професія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художника стала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дуже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поширеною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причому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en-US" sz="1800" dirty="0">
                <a:solidFill>
                  <a:schemeClr val="bg1"/>
                </a:solidFill>
                <a:latin typeface="Georgia" pitchFamily="18" charset="0"/>
              </a:rPr>
              <a:t>VII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столітті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серед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майстрів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зайнятих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створенням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картин,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розвивалася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навіть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спеціалізація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: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одні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робили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загальний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начерк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малюнка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інші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розфарбовували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треті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обводили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контури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Georgia" pitchFamily="18" charset="0"/>
              </a:rPr>
              <a:t>Малюнки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на полотнищах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емакімоно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en-US" sz="1800" dirty="0">
                <a:solidFill>
                  <a:schemeClr val="bg1"/>
                </a:solidFill>
                <a:latin typeface="Georgia" pitchFamily="18" charset="0"/>
              </a:rPr>
              <a:t>VII-VIII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століттях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мали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вельми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простий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близький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символічного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характер,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зображень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вистачало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динаміки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Проте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плином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часу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художню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якість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малюнків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емакімоно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зросла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і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кращі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з них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дуже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виразні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й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досконалі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З </a:t>
            </a:r>
            <a:r>
              <a:rPr lang="en-US" sz="1800" dirty="0">
                <a:solidFill>
                  <a:schemeClr val="bg1"/>
                </a:solidFill>
                <a:latin typeface="Georgia" pitchFamily="18" charset="0"/>
              </a:rPr>
              <a:t>VIII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століття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Японії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починається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розвиток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жанрової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та пейзажного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живопису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До наших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днів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дійшла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ширма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під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умовною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назвою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"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Жінка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з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пташиним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пір'ям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". На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ширмі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зображена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жінка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стояла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під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деревом,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волосся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кімоно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її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прикрашені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пір'ям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Малюнок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виконаний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легкими </a:t>
            </a:r>
            <a:r>
              <a:rPr lang="ru-RU" sz="1800" dirty="0" err="1" smtClean="0">
                <a:solidFill>
                  <a:schemeClr val="bg1"/>
                </a:solidFill>
                <a:latin typeface="Georgia" pitchFamily="18" charset="0"/>
              </a:rPr>
              <a:t>лініями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Для </a:t>
            </a:r>
            <a:r>
              <a:rPr lang="ru-RU" sz="1800" dirty="0" err="1" smtClean="0">
                <a:solidFill>
                  <a:schemeClr val="bg1"/>
                </a:solidFill>
                <a:latin typeface="Georgia" pitchFamily="18" charset="0"/>
              </a:rPr>
              <a:t>буддійського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Georgia" pitchFamily="18" charset="0"/>
              </a:rPr>
              <a:t>живопису</a:t>
            </a: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з </a:t>
            </a:r>
            <a:r>
              <a:rPr lang="en-US" sz="1800" dirty="0">
                <a:solidFill>
                  <a:schemeClr val="bg1"/>
                </a:solidFill>
                <a:latin typeface="Georgia" pitchFamily="18" charset="0"/>
              </a:rPr>
              <a:t>IX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століття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характерними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зображення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мандали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санскриті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означає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вівтар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При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створенні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мандал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використовувалися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дорогі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матеріали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Наприклад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"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Такао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мандала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",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зберігається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монастирі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Дзингодзи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, написана золотом і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сріблом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щільному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фіолетовому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Georgia" pitchFamily="18" charset="0"/>
              </a:rPr>
              <a:t>шовку</a:t>
            </a:r>
            <a:r>
              <a:rPr lang="ru-RU" sz="1800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7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60640"/>
          </a:xfrm>
        </p:spPr>
      </p:pic>
    </p:spTree>
    <p:extLst>
      <p:ext uri="{BB962C8B-B14F-4D97-AF65-F5344CB8AC3E}">
        <p14:creationId xmlns:p14="http://schemas.microsoft.com/office/powerpoint/2010/main" val="1176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60639"/>
          </a:xfrm>
        </p:spPr>
      </p:pic>
    </p:spTree>
    <p:extLst>
      <p:ext uri="{BB962C8B-B14F-4D97-AF65-F5344CB8AC3E}">
        <p14:creationId xmlns:p14="http://schemas.microsoft.com/office/powerpoint/2010/main" val="227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6967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XI-XII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з'явилося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видатних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щодо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виконання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чисто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світського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включаючи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портрет.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художників-професіоналів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створювали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картини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світські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теми,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картини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зображували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ширмах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седзі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Одним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зразків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історичного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епохи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Камакура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знаменитий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сувій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XIII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Хейдзі-моногатарі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",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відбито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повстання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підняте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1159 р. главою великого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самурайського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клану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Есітомо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Мінамото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Як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мініатюри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давньоруських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літописах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сувої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подібні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Хейдзі-моногатарі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", є 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лише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видатними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пам'ятниками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історичними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свідченнями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Поєднуючи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вони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відтворювали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гарячих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слідах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бурхливі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князівських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усобиць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половини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XII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оспівували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військові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подвиги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моральні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вийшов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арену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нового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військово-дворянського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стану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самураїв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достоїнства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історичних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самурайських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емакімоно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сувоїв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зазначеного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судити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 фрагменту з "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Хейдзі-моногатарі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зображенням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одного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епізодів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війни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"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Битви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Рокухара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". 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безжалісному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динамізмі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сцени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яскравості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художнього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рішення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втомлюєшся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дивуватися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ступеня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опрацьованості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окремих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деталей. Але ж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лише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один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фрагментів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свитка!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особи захлебнувшегося в крику,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атакуючого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вершника з великою цибулею в руках і мечем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поясі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біжить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праворуч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нього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піхотинця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Дуже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добре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виписана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чорна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кінська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голова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передньому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0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</p:spPr>
      </p:pic>
    </p:spTree>
    <p:extLst>
      <p:ext uri="{BB962C8B-B14F-4D97-AF65-F5344CB8AC3E}">
        <p14:creationId xmlns:p14="http://schemas.microsoft.com/office/powerpoint/2010/main" val="884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Взагалі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епохи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Едо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(1615-1868)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характеризується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особливим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демократизмом (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споживачами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широкі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кола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городян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третього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стану)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поєднанням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художнього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функціонального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Прикладом такого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поєднання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є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ширмах. Ширма -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річ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точне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функціональне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призначення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інтер'єрі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житла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предмет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побуту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Одночасно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картина,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витвір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емоційний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тонус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житла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предмет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естетичного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споглядання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На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парних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ширмах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написані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Червоні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квіти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сливи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 -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найбільше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знамените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збережених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творів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великого художника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Огата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Коріна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(1658-1716), шедевр, по праву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зараховується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кращих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створінням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але й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світового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Цікава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доля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згаданої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вище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гравюри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укійо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-е.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часу, в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минулому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Європа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Росія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через гравюру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вперше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познайомилися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феноменом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Тим часом у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самій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гравюру на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спочатку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взагалі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вважали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мистецтвом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таким, як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ширмах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свитках.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Виникла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стику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ремесла,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гравюра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справді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мала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ознаки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масової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тираж,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доступність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дешевизну. Не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випадково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так і назвали - "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укійо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-е" (слово "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укійо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означає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перекладі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темне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мирське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повсякденне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").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Майстри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укійо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-е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домагалися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максимальної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простоти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дохідливості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як у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виборі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сюжетів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так і в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втіленні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Сюжетами гравюр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переважно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жанрові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сценки з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повсякденного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міста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мешканців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торговців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артистів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гейш.</a:t>
            </a:r>
          </a:p>
        </p:txBody>
      </p:sp>
    </p:spTree>
    <p:extLst>
      <p:ext uri="{BB962C8B-B14F-4D97-AF65-F5344CB8AC3E}">
        <p14:creationId xmlns:p14="http://schemas.microsoft.com/office/powerpoint/2010/main" val="3907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ЧАЙНА ЦЕРЕМОНІЯ</a:t>
            </a: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Найбільш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загадковим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глибокий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філософський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естетичний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зміст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моєї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точки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зору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є ритуал 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-ною»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церемоніал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суворо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регламентоване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приготування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чайного напою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присутності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гостей.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перегукується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звичаєм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початок в 7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столітті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вживати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чай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медитації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дзен-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буддійських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храмах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Китаї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звичай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набув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широкого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729 року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зберігається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майже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незмінним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цього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дня.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Побутова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процедура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чаю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перетворилася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культ,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поєдналися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елементи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архітектури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живопису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садово-паркового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сутність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відбилася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також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філософських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концепціях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а культ чаю, у свою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чергу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стимулювало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розвиток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втілення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єдності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начала,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сприйняття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релігійно-філософського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настрою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соціального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спілкування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отримала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широке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поширення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верствах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населення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оскільки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дзен-буддизм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проповідував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можливість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досягнення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просвітління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будь-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людиною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умовах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повсякденного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В основу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покладено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чотири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»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гармонія-єднання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людини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природою,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впорядкування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світобудови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шанування-рівноправність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учасників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прояви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поваги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одного; чистота -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очищення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через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зустріч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прекрасним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тиша-умова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медитації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Вважалося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реалізація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відкриває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шлях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досягнення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внутрішньої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учасників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Ритуал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чайної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церемонії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проводиться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спеціально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відведеному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цього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місці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найчастіше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невеликих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будиночках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розташованих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тінистих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садах,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суєта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навколишнього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відійшла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задній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план і не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заважала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зануритися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глибини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свідомості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допомогою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медитації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У «чайному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дійстві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зазвичай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беруть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участь: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майстер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чаю-той, той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хто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заварює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чай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розливає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хто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присутні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цьому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потім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п'ють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Перший,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жрець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свершающий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дійство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учасники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дійства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приобщающиеся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й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нерідко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безжалісні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критики. У кожного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комплекс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поведінки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охоплює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позу при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сидінні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рухи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вираз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обличчя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і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навіть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манеру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мови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1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760640"/>
          </a:xfrm>
        </p:spPr>
      </p:pic>
    </p:spTree>
    <p:extLst>
      <p:ext uri="{BB962C8B-B14F-4D97-AF65-F5344CB8AC3E}">
        <p14:creationId xmlns:p14="http://schemas.microsoft.com/office/powerpoint/2010/main" val="1276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05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88632"/>
          </a:xfrm>
        </p:spPr>
      </p:pic>
    </p:spTree>
    <p:extLst>
      <p:ext uri="{BB962C8B-B14F-4D97-AF65-F5344CB8AC3E}">
        <p14:creationId xmlns:p14="http://schemas.microsoft.com/office/powerpoint/2010/main" val="23859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перегляд!</a:t>
            </a:r>
            <a:endParaRPr lang="ru-RU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05" y="332656"/>
            <a:ext cx="8964488" cy="633670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СКЛАДОВІ </a:t>
            </a:r>
            <a:r>
              <a:rPr lang="ru-RU" sz="7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ФЕНОМЕНУ ЯПОНСЬКОЇ </a:t>
            </a:r>
            <a:r>
              <a:rPr lang="ru-RU" sz="7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КУЛЬТУРИ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Японія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–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острівна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держава у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східній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Азії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Країна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не знала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ворожих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навал,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її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населення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лишалося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однорідним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протягом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багатьох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сторіч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Більша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частина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суші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зайнята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горами;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землі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придатної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для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обробки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мало. Природа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Японії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при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порівняно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м'якому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кліматі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вельми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сувора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Японські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острови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піддаються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частим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землетрусам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тайфунам,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що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привчило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їх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мешканців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задовольнятися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мінімумом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предметів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побуту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швидко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відновлювати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свої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житлові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будинки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господарство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після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стихійних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лих.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Однак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навіть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у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цих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умовах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люди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навчилися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жити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в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гармонії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 природою.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Це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одна з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найважливіших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особливостей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японської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культури.Приблизно</a:t>
            </a:r>
            <a:r>
              <a:rPr lang="ru-RU" sz="55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 ІІ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століття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до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нашої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ери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розвиток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Японії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йде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під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сильним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зростаючим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впливом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 боку Китаю,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що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позначається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як у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матеріальній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так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духовній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5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Основним</a:t>
            </a:r>
            <a:r>
              <a:rPr lang="ru-RU" sz="55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каналом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впливу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китайської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виступає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мова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 Через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неї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проникає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ієрогліфічна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писемність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та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інші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наукові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знання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та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уявлення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Майже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одночасно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цим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відмічено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появу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конфуціанства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буддизму.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5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Вже</a:t>
            </a:r>
            <a:r>
              <a:rPr lang="ru-RU" sz="55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далекій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давнині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у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японців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склалася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здатність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до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засвоєння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знань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умінь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в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процесі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контактів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іншими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народами.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Саме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ця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здатність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робити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чуже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своїм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доводити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його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до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вищих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кондицій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становить,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мабуть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головну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рису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самобутності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японської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культури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5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Східна</a:t>
            </a:r>
            <a:r>
              <a:rPr lang="ru-RU" sz="55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культура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тяжіє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до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гармонії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з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природним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довкіллям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,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пристосування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людського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буття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до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його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ритмів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і </a:t>
            </a:r>
            <a:r>
              <a:rPr lang="ru-RU" sz="55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законів</a:t>
            </a:r>
            <a:r>
              <a:rPr lang="ru-RU" sz="55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9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88632"/>
          </a:xfrm>
        </p:spPr>
      </p:pic>
    </p:spTree>
    <p:extLst>
      <p:ext uri="{BB962C8B-B14F-4D97-AF65-F5344CB8AC3E}">
        <p14:creationId xmlns:p14="http://schemas.microsoft.com/office/powerpoint/2010/main" val="803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37728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Сході цінують стабільність, постійне повернення до тра­дицій. Історія Сходу ґрунтується на органічному взаємопроникненні старого і нового, поступо­вості, помірній еволюційності. На Сході </a:t>
            </a:r>
            <a:r>
              <a:rPr lang="uk-UA" sz="3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мірою руху </a:t>
            </a: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стає вірність </a:t>
            </a:r>
            <a:r>
              <a:rPr lang="uk-UA" sz="3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традиціям, </a:t>
            </a: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ритуальність. Тому для східної культури світ постає в невпинному коловороті, нескінченному поверненні до </a:t>
            </a:r>
            <a:r>
              <a:rPr lang="uk-UA" sz="3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витоків.</a:t>
            </a:r>
            <a:endParaRPr lang="uk-UA" sz="3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ctr" fontAlgn="base">
              <a:buNone/>
            </a:pP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Сході говорять «ми» і намагаються жити заради сім’ї, колективного цілого, а не заради себе. Західна людина культивує в собі персоналізм, неповторну унікальність власного способу життя, східна — контекстуальну поведінку, волю до подолання </a:t>
            </a:r>
            <a:r>
              <a:rPr lang="uk-UA" sz="3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самтності</a:t>
            </a:r>
            <a:r>
              <a:rPr lang="uk-UA" sz="3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прагнення реалізувати себе в суспільній практиці, належність державному цілому. Східна людина в усьому відчуває підтримку соціальної групи, хоча це і вимагає від неї відмови від власного обличчя. Не випадково на Сході говорять: «Той, хто має обличчя, робить не те, що бажає, а що наказують».</a:t>
            </a:r>
          </a:p>
          <a:p>
            <a:pPr marL="0" indent="0" algn="ctr" fontAlgn="base">
              <a:buNone/>
            </a:pPr>
            <a:r>
              <a:rPr lang="uk-UA" sz="3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Східна людина зану­рена у власний внутрішній світ. Вона уважно вдивляється у мінливу плинність образів оточення</a:t>
            </a:r>
            <a:r>
              <a:rPr lang="uk-UA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5760640"/>
          </a:xfrm>
        </p:spPr>
      </p:pic>
    </p:spTree>
    <p:extLst>
      <p:ext uri="{BB962C8B-B14F-4D97-AF65-F5344CB8AC3E}">
        <p14:creationId xmlns:p14="http://schemas.microsoft.com/office/powerpoint/2010/main" val="42828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Східна культура орієнтована на інтуїтивне проникнення в суть речей. Це впливає на усві­домлення східною традицією вторинності емпіричного природознавства. Тут неможливе перетворення оточення на об’єкт пізнання, оскільки такий стиль мислення обов’язково має пе­редумовою абсолютизацію людини як суб’єкту. Відповідно, східне «</a:t>
            </a:r>
            <a:r>
              <a:rPr lang="uk-UA" sz="36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дао</a:t>
            </a: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тяжіє до символіч­ності, </a:t>
            </a:r>
            <a:r>
              <a:rPr lang="uk-UA" sz="36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натяковості</a:t>
            </a: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незавершеності. Навіть в контексті східного етикету буде недоречним пряме звертання до жінки: «Чи ви заміжня?», скоріше прозвучить: «Чи хто завітав до саду кві­тів?», тоді і відповідь може бути такою: «Квіти вже розцвіли».</a:t>
            </a:r>
          </a:p>
          <a:p>
            <a:pPr marL="0" indent="0" algn="ctr" fontAlgn="base">
              <a:buNone/>
            </a:pP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Декларована принципом </a:t>
            </a:r>
            <a:r>
              <a:rPr lang="uk-UA" sz="36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недіяння</a:t>
            </a: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пасивність східної людини обертається на свою протилежність, коли мова йде про духовне вдосконалення, яке становить справжню сутність активності за східним зразком. Театралізована риту­альність буденного життя на Сході перегукується з відчуттям </a:t>
            </a:r>
            <a:r>
              <a:rPr lang="uk-UA" sz="36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драматургійності</a:t>
            </a:r>
            <a:r>
              <a:rPr lang="uk-UA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існування людини в європейській максимі «життя — це театр, а люди в ньому — актори». Орієнтація на традицію, збереження минулого як цінності може стати серйозним підґрунтям динамічної модернізації, про що свідчить приклад так званого «японського економічного дива».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768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ЯПОНСЬКА ХУДОЖНЯ КУЛЬТУРА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художньої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характерно те,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традиції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змогли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протистояти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впливу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інших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культур.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Кожне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нове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вплив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культура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переробляла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надаючи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йому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іншого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звучання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Якщо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континентальні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складалися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широких просторах Китаю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Японія-країна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мініатюри-завжди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пом'якшувала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надавала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особливий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ліризм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своїм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творінням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З приходом до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Японії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буддизму почали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будуватися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храми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пагоди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монастирі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З'являється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велика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кількість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скульптур,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зображують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богів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напівбогів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легендарних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царів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 рисах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яких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передані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войовничий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самурайський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дух і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емоційний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стан,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майже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завжди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відповідне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крайнього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напруження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сил.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Тільки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скульптури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завжди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величавого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спокою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відчуженості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Символізм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часто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зустрічається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художньому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відображенні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світу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різними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культурами.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Символізм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японського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мистецтва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особливо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яскраво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проявився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поезії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епохи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Хейнан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(«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Мірі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спокій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») в </a:t>
            </a:r>
            <a:r>
              <a:rPr lang="en-US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VIII-XII 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ст. На шляху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до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висот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віршування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різні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періоди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Один з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найдавніших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жанрів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японської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поезії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-танка,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неримовані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пятістішия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складаються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31 складу (5-7-5-7-7).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Основна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думка танка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виражається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трьох</a:t>
            </a:r>
            <a:r>
              <a:rPr lang="ru-RU" sz="19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рядках: </a:t>
            </a:r>
          </a:p>
          <a:p>
            <a:pPr marL="0" indent="0" algn="ctr">
              <a:buNone/>
            </a:pP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далі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мила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країна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Що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залишив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... </a:t>
            </a:r>
          </a:p>
          <a:p>
            <a:pPr marL="0" indent="0" algn="ctr">
              <a:buNone/>
            </a:pP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Чим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далі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тим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бажанішим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вона, </a:t>
            </a:r>
          </a:p>
          <a:p>
            <a:pPr marL="0" indent="0" algn="ctr">
              <a:buNone/>
            </a:pP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 з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заздрістю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дивлюся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як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біла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хвиля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Біжить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назад до </a:t>
            </a:r>
            <a:r>
              <a:rPr lang="ru-RU" sz="1900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залишеного</a:t>
            </a:r>
            <a:r>
              <a:rPr lang="ru-RU" sz="1900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раю ... </a:t>
            </a:r>
          </a:p>
        </p:txBody>
      </p:sp>
    </p:spTree>
    <p:extLst>
      <p:ext uri="{BB962C8B-B14F-4D97-AF65-F5344CB8AC3E}">
        <p14:creationId xmlns:p14="http://schemas.microsoft.com/office/powerpoint/2010/main" val="1996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3029</Words>
  <Application>Microsoft Office PowerPoint</Application>
  <PresentationFormat>Экран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ХУДОЖНЯ КУЛЬТУРА ЯПОНІЇ. ФІЛОСОФІЯ ЯПОНСЬКОГО МИСТЕЦТВА.  Виконала: учениця 11-А класу Ковальчук Вілена 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 ЯПОНІЇ. ФІЛОСОФІЯ ЯПОНСЬКОГО МИСТЕЦТВА.  Виконала: учениця 11-А класу Ковальчук Вілена  2015</dc:title>
  <dc:creator>Vlad</dc:creator>
  <cp:lastModifiedBy>Maksim Kitskaylo</cp:lastModifiedBy>
  <cp:revision>16</cp:revision>
  <dcterms:created xsi:type="dcterms:W3CDTF">2015-10-11T18:02:16Z</dcterms:created>
  <dcterms:modified xsi:type="dcterms:W3CDTF">2015-12-16T10:33:35Z</dcterms:modified>
</cp:coreProperties>
</file>