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2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7479" y="4365104"/>
            <a:ext cx="9361040" cy="1440160"/>
          </a:xfrm>
        </p:spPr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i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Михайло</a:t>
            </a:r>
            <a:br>
              <a:rPr lang="uk-UA" b="1" i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uk-UA" b="1" i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Остроградський</a:t>
            </a:r>
            <a:br>
              <a:rPr lang="uk-UA" b="1" i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uk-UA" b="1" i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(1801-1861)</a:t>
            </a:r>
            <a:r>
              <a:rPr lang="uk-UA" b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uk-UA" b="1" spc="300" dirty="0" smtClean="0">
                <a:ln w="57150"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endParaRPr lang="ru-RU" b="1" spc="300" dirty="0">
              <a:ln w="5715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12" y="980729"/>
            <a:ext cx="259228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912768" cy="374441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Автор 40 </a:t>
            </a:r>
            <a:r>
              <a:rPr lang="ru-RU" sz="2400" i="1" dirty="0" err="1" smtClean="0">
                <a:solidFill>
                  <a:schemeClr val="tx1"/>
                </a:solidFill>
              </a:rPr>
              <a:t>праць</a:t>
            </a:r>
            <a:r>
              <a:rPr lang="ru-RU" sz="2400" i="1" dirty="0" smtClean="0">
                <a:solidFill>
                  <a:schemeClr val="tx1"/>
                </a:solidFill>
              </a:rPr>
              <a:t> з </a:t>
            </a:r>
            <a:r>
              <a:rPr lang="ru-RU" sz="2400" i="1" dirty="0" err="1" smtClean="0">
                <a:solidFill>
                  <a:schemeClr val="tx1"/>
                </a:solidFill>
              </a:rPr>
              <a:t>математичного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аналізу</a:t>
            </a:r>
            <a:r>
              <a:rPr lang="ru-RU" sz="2400" i="1" dirty="0" smtClean="0">
                <a:solidFill>
                  <a:schemeClr val="tx1"/>
                </a:solidFill>
              </a:rPr>
              <a:t> (</a:t>
            </a:r>
            <a:r>
              <a:rPr lang="ru-RU" sz="2400" i="1" dirty="0" err="1" smtClean="0">
                <a:solidFill>
                  <a:schemeClr val="tx1"/>
                </a:solidFill>
              </a:rPr>
              <a:t>нескінченно-малих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інтегрування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раціональних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функцій</a:t>
            </a:r>
            <a:r>
              <a:rPr lang="ru-RU" sz="2400" i="1" dirty="0" smtClean="0">
                <a:solidFill>
                  <a:schemeClr val="tx1"/>
                </a:solidFill>
              </a:rPr>
              <a:t>), </a:t>
            </a:r>
            <a:r>
              <a:rPr lang="ru-RU" sz="2400" i="1" dirty="0" err="1" smtClean="0">
                <a:solidFill>
                  <a:schemeClr val="tx1"/>
                </a:solidFill>
              </a:rPr>
              <a:t>математичної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фізики</a:t>
            </a:r>
            <a:r>
              <a:rPr lang="ru-RU" sz="2400" i="1" dirty="0" smtClean="0">
                <a:solidFill>
                  <a:schemeClr val="tx1"/>
                </a:solidFill>
              </a:rPr>
              <a:t> (</a:t>
            </a:r>
            <a:r>
              <a:rPr lang="ru-RU" sz="2400" i="1" dirty="0" err="1" smtClean="0">
                <a:solidFill>
                  <a:schemeClr val="tx1"/>
                </a:solidFill>
              </a:rPr>
              <a:t>диференціальні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рівняння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поширення</a:t>
            </a:r>
            <a:r>
              <a:rPr lang="ru-RU" sz="2400" i="1" dirty="0" smtClean="0">
                <a:solidFill>
                  <a:schemeClr val="tx1"/>
                </a:solidFill>
              </a:rPr>
              <a:t> тепла у </a:t>
            </a:r>
            <a:r>
              <a:rPr lang="ru-RU" sz="2400" i="1" dirty="0" err="1" smtClean="0">
                <a:solidFill>
                  <a:schemeClr val="tx1"/>
                </a:solidFill>
              </a:rPr>
              <a:t>рідких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твердих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тілах</a:t>
            </a:r>
            <a:r>
              <a:rPr lang="ru-RU" sz="2400" i="1" dirty="0" smtClean="0">
                <a:solidFill>
                  <a:schemeClr val="tx1"/>
                </a:solidFill>
              </a:rPr>
              <a:t>), </a:t>
            </a:r>
            <a:r>
              <a:rPr lang="ru-RU" sz="2400" i="1" dirty="0" err="1" smtClean="0">
                <a:solidFill>
                  <a:schemeClr val="tx1"/>
                </a:solidFill>
              </a:rPr>
              <a:t>теоретичної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механіки</a:t>
            </a:r>
            <a:r>
              <a:rPr lang="ru-RU" sz="2400" i="1" dirty="0" smtClean="0">
                <a:solidFill>
                  <a:schemeClr val="tx1"/>
                </a:solidFill>
              </a:rPr>
              <a:t> (принцип </a:t>
            </a:r>
            <a:r>
              <a:rPr lang="ru-RU" sz="2400" i="1" dirty="0" err="1" smtClean="0">
                <a:solidFill>
                  <a:schemeClr val="tx1"/>
                </a:solidFill>
              </a:rPr>
              <a:t>можливих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переміщень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варіаційні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принципи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механіки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теорія</a:t>
            </a:r>
            <a:r>
              <a:rPr lang="ru-RU" sz="2400" i="1" dirty="0" smtClean="0">
                <a:solidFill>
                  <a:schemeClr val="tx1"/>
                </a:solidFill>
              </a:rPr>
              <a:t> удару, </a:t>
            </a:r>
            <a:r>
              <a:rPr lang="ru-RU" sz="2400" i="1" dirty="0" err="1" smtClean="0">
                <a:solidFill>
                  <a:schemeClr val="tx1"/>
                </a:solidFill>
              </a:rPr>
              <a:t>теорія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пружності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поширення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хвиль</a:t>
            </a:r>
            <a:r>
              <a:rPr lang="ru-RU" sz="2400" i="1" dirty="0" smtClean="0">
                <a:solidFill>
                  <a:schemeClr val="tx1"/>
                </a:solidFill>
              </a:rPr>
              <a:t> на </a:t>
            </a:r>
            <a:r>
              <a:rPr lang="ru-RU" sz="2400" i="1" dirty="0" err="1" smtClean="0">
                <a:solidFill>
                  <a:schemeClr val="tx1"/>
                </a:solidFill>
              </a:rPr>
              <a:t>поверхні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рідини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тощо</a:t>
            </a:r>
            <a:r>
              <a:rPr lang="ru-RU" sz="2400" i="1" dirty="0" smtClean="0">
                <a:solidFill>
                  <a:schemeClr val="tx1"/>
                </a:solidFill>
              </a:rPr>
              <a:t>), </a:t>
            </a:r>
            <a:r>
              <a:rPr lang="ru-RU" sz="2400" i="1" dirty="0" err="1" smtClean="0">
                <a:solidFill>
                  <a:schemeClr val="tx1"/>
                </a:solidFill>
              </a:rPr>
              <a:t>написаних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переважно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французькою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мовою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друкованих</a:t>
            </a:r>
            <a:r>
              <a:rPr lang="ru-RU" sz="2400" i="1" dirty="0" smtClean="0">
                <a:solidFill>
                  <a:schemeClr val="tx1"/>
                </a:solidFill>
              </a:rPr>
              <a:t> у «Мемуарах» і «</a:t>
            </a:r>
            <a:r>
              <a:rPr lang="ru-RU" sz="2400" i="1" dirty="0" err="1" smtClean="0">
                <a:solidFill>
                  <a:schemeClr val="tx1"/>
                </a:solidFill>
              </a:rPr>
              <a:t>Бюлетенях</a:t>
            </a:r>
            <a:r>
              <a:rPr lang="ru-RU" sz="2400" i="1" dirty="0" smtClean="0">
                <a:solidFill>
                  <a:schemeClr val="tx1"/>
                </a:solidFill>
              </a:rPr>
              <a:t>» </a:t>
            </a:r>
            <a:r>
              <a:rPr lang="ru-RU" sz="2400" i="1" dirty="0" err="1" smtClean="0">
                <a:solidFill>
                  <a:schemeClr val="tx1"/>
                </a:solidFill>
              </a:rPr>
              <a:t>Петербурзької</a:t>
            </a:r>
            <a:r>
              <a:rPr lang="ru-RU" sz="2400" i="1" dirty="0" smtClean="0">
                <a:solidFill>
                  <a:schemeClr val="tx1"/>
                </a:solidFill>
              </a:rPr>
              <a:t> АН.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208823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Остроградський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встановив</a:t>
            </a:r>
            <a:r>
              <a:rPr lang="ru-RU" sz="2400" i="1" dirty="0" smtClean="0">
                <a:solidFill>
                  <a:schemeClr val="tx1"/>
                </a:solidFill>
              </a:rPr>
              <a:t> формулу </a:t>
            </a:r>
            <a:r>
              <a:rPr lang="ru-RU" sz="2400" i="1" dirty="0" err="1" smtClean="0">
                <a:solidFill>
                  <a:schemeClr val="tx1"/>
                </a:solidFill>
              </a:rPr>
              <a:t>перетворення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інтеграла</a:t>
            </a:r>
            <a:r>
              <a:rPr lang="ru-RU" sz="2400" i="1" dirty="0" smtClean="0">
                <a:solidFill>
                  <a:schemeClr val="tx1"/>
                </a:solidFill>
              </a:rPr>
              <a:t> по </a:t>
            </a:r>
            <a:r>
              <a:rPr lang="ru-RU" sz="2400" i="1" dirty="0" err="1" smtClean="0">
                <a:solidFill>
                  <a:schemeClr val="tx1"/>
                </a:solidFill>
              </a:rPr>
              <a:t>об'єму</a:t>
            </a:r>
            <a:r>
              <a:rPr lang="ru-RU" sz="2400" i="1" dirty="0" smtClean="0">
                <a:solidFill>
                  <a:schemeClr val="tx1"/>
                </a:solidFill>
              </a:rPr>
              <a:t> в </a:t>
            </a:r>
            <a:r>
              <a:rPr lang="ru-RU" sz="2400" i="1" dirty="0" err="1" smtClean="0">
                <a:solidFill>
                  <a:schemeClr val="tx1"/>
                </a:solidFill>
              </a:rPr>
              <a:t>інтеграл</a:t>
            </a:r>
            <a:r>
              <a:rPr lang="ru-RU" sz="2400" i="1" dirty="0" smtClean="0">
                <a:solidFill>
                  <a:schemeClr val="tx1"/>
                </a:solidFill>
              </a:rPr>
              <a:t> по </a:t>
            </a:r>
            <a:r>
              <a:rPr lang="ru-RU" sz="2400" i="1" dirty="0" err="1" smtClean="0">
                <a:solidFill>
                  <a:schemeClr val="tx1"/>
                </a:solidFill>
              </a:rPr>
              <a:t>поверхні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названу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ім'ям</a:t>
            </a:r>
            <a:r>
              <a:rPr lang="ru-RU" sz="2400" i="1" dirty="0" smtClean="0">
                <a:solidFill>
                  <a:schemeClr val="tx1"/>
                </a:solidFill>
              </a:rPr>
              <a:t> (формула </a:t>
            </a:r>
            <a:r>
              <a:rPr lang="ru-RU" sz="2400" i="1" dirty="0" err="1" smtClean="0">
                <a:solidFill>
                  <a:schemeClr val="tx1"/>
                </a:solidFill>
              </a:rPr>
              <a:t>Остроградського</a:t>
            </a:r>
            <a:r>
              <a:rPr lang="ru-RU" sz="2400" i="1" dirty="0" smtClean="0">
                <a:solidFill>
                  <a:schemeClr val="tx1"/>
                </a:solidFill>
              </a:rPr>
              <a:t>, 1828, </a:t>
            </a:r>
            <a:r>
              <a:rPr lang="ru-RU" sz="2400" i="1" dirty="0" err="1" smtClean="0">
                <a:solidFill>
                  <a:schemeClr val="tx1"/>
                </a:solidFill>
              </a:rPr>
              <a:t>опублікована</a:t>
            </a:r>
            <a:r>
              <a:rPr lang="ru-RU" sz="2400" i="1" dirty="0" smtClean="0">
                <a:solidFill>
                  <a:schemeClr val="tx1"/>
                </a:solidFill>
              </a:rPr>
              <a:t> 1831) </a:t>
            </a:r>
            <a:r>
              <a:rPr lang="ru-RU" sz="2400" i="1" dirty="0" err="1" smtClean="0">
                <a:solidFill>
                  <a:schemeClr val="tx1"/>
                </a:solidFill>
              </a:rPr>
              <a:t>Світ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знає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sz="2400" i="1" dirty="0" smtClean="0">
                <a:solidFill>
                  <a:schemeClr val="tx1"/>
                </a:solidFill>
              </a:rPr>
              <a:t> з </a:t>
            </a:r>
            <a:r>
              <a:rPr lang="ru-RU" sz="2400" i="1" dirty="0" err="1" smtClean="0">
                <a:solidFill>
                  <a:schemeClr val="tx1"/>
                </a:solidFill>
              </a:rPr>
              <a:t>теорії</a:t>
            </a:r>
            <a:r>
              <a:rPr lang="ru-RU" sz="2400" i="1" dirty="0" smtClean="0">
                <a:solidFill>
                  <a:schemeClr val="tx1"/>
                </a:solidFill>
              </a:rPr>
              <a:t> чисел, </a:t>
            </a:r>
            <a:r>
              <a:rPr lang="ru-RU" sz="2400" i="1" dirty="0" err="1" smtClean="0">
                <a:solidFill>
                  <a:schemeClr val="tx1"/>
                </a:solidFill>
              </a:rPr>
              <a:t>алгебри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теорії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імовірностей</a:t>
            </a:r>
            <a:r>
              <a:rPr lang="ru-RU" sz="2400" i="1" dirty="0" smtClean="0">
                <a:solidFill>
                  <a:schemeClr val="tx1"/>
                </a:solidFill>
              </a:rPr>
              <a:t> та </a:t>
            </a:r>
            <a:r>
              <a:rPr lang="ru-RU" sz="2400" i="1" dirty="0" err="1" smtClean="0">
                <a:solidFill>
                  <a:schemeClr val="tx1"/>
                </a:solidFill>
              </a:rPr>
              <a:t>варіаційного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числення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36055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Формула </a:t>
            </a:r>
            <a:r>
              <a:rPr lang="ru-RU" sz="2000" dirty="0" err="1"/>
              <a:t>Острогра́дського</a:t>
            </a:r>
            <a:r>
              <a:rPr lang="ru-RU" sz="2000" dirty="0"/>
              <a:t> — формула,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виражає</a:t>
            </a:r>
            <a:r>
              <a:rPr lang="ru-RU" sz="2000" dirty="0"/>
              <a:t> </a:t>
            </a:r>
            <a:r>
              <a:rPr lang="ru-RU" sz="2000" dirty="0" err="1"/>
              <a:t>потік</a:t>
            </a:r>
            <a:r>
              <a:rPr lang="ru-RU" sz="2000" dirty="0"/>
              <a:t> векторного поля через </a:t>
            </a:r>
            <a:r>
              <a:rPr lang="ru-RU" sz="2000" dirty="0" err="1"/>
              <a:t>замкнену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 через </a:t>
            </a:r>
            <a:r>
              <a:rPr lang="ru-RU" sz="2000" dirty="0" err="1"/>
              <a:t>інтеграл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дивергенції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поля по </a:t>
            </a:r>
            <a:r>
              <a:rPr lang="ru-RU" sz="2000" dirty="0" err="1"/>
              <a:t>об'єму</a:t>
            </a:r>
            <a:r>
              <a:rPr lang="ru-RU" sz="2000" dirty="0"/>
              <a:t>, </a:t>
            </a:r>
            <a:r>
              <a:rPr lang="ru-RU" sz="2000" dirty="0" err="1"/>
              <a:t>замкнутий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поверхнею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46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808312" cy="374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3129"/>
            <a:ext cx="3235990" cy="376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01281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Пам'ятник-погруддя</a:t>
            </a:r>
            <a:r>
              <a:rPr lang="ru-RU" i="1" dirty="0"/>
              <a:t> </a:t>
            </a:r>
            <a:r>
              <a:rPr lang="ru-RU" i="1" dirty="0" err="1" smtClean="0"/>
              <a:t>Остроградському</a:t>
            </a:r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 smtClean="0"/>
              <a:t>Полтаві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042496"/>
            <a:ext cx="341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Монета НБУ </a:t>
            </a:r>
            <a:r>
              <a:rPr lang="ru-RU" i="1" dirty="0" err="1"/>
              <a:t>присвячена</a:t>
            </a:r>
            <a:r>
              <a:rPr lang="ru-RU" i="1" dirty="0"/>
              <a:t> </a:t>
            </a:r>
            <a:r>
              <a:rPr lang="ru-RU" i="1" dirty="0" err="1"/>
              <a:t>Михайлу</a:t>
            </a:r>
            <a:r>
              <a:rPr lang="ru-RU" i="1" dirty="0"/>
              <a:t> </a:t>
            </a:r>
            <a:r>
              <a:rPr lang="ru-RU" i="1" dirty="0" err="1"/>
              <a:t>Остроградському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918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604" y="1124744"/>
            <a:ext cx="712879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Народився</a:t>
            </a:r>
            <a:r>
              <a:rPr lang="ru-RU" i="1" dirty="0" smtClean="0">
                <a:solidFill>
                  <a:schemeClr val="tx1"/>
                </a:solidFill>
              </a:rPr>
              <a:t> Михайло 12(24) </a:t>
            </a:r>
            <a:r>
              <a:rPr lang="ru-RU" i="1" dirty="0" err="1" smtClean="0">
                <a:solidFill>
                  <a:schemeClr val="tx1"/>
                </a:solidFill>
              </a:rPr>
              <a:t>вересня</a:t>
            </a:r>
            <a:r>
              <a:rPr lang="ru-RU" i="1" dirty="0" smtClean="0">
                <a:solidFill>
                  <a:schemeClr val="tx1"/>
                </a:solidFill>
              </a:rPr>
              <a:t> 1801 року. </a:t>
            </a:r>
            <a:r>
              <a:rPr lang="ru-RU" i="1" dirty="0" err="1" smtClean="0">
                <a:solidFill>
                  <a:schemeClr val="tx1"/>
                </a:solidFill>
              </a:rPr>
              <a:t>Дитинство</a:t>
            </a:r>
            <a:r>
              <a:rPr lang="ru-RU" i="1" dirty="0" smtClean="0">
                <a:solidFill>
                  <a:schemeClr val="tx1"/>
                </a:solidFill>
              </a:rPr>
              <a:t> проходило у </a:t>
            </a:r>
            <a:r>
              <a:rPr lang="ru-RU" i="1" dirty="0" err="1" smtClean="0">
                <a:solidFill>
                  <a:schemeClr val="tx1"/>
                </a:solidFill>
              </a:rPr>
              <a:t>рідному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селі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Пашенівці</a:t>
            </a:r>
            <a:r>
              <a:rPr lang="ru-RU" i="1" dirty="0" smtClean="0">
                <a:solidFill>
                  <a:schemeClr val="tx1"/>
                </a:solidFill>
              </a:rPr>
              <a:t>. Уже в </a:t>
            </a:r>
            <a:r>
              <a:rPr lang="ru-RU" i="1" dirty="0" err="1" smtClean="0">
                <a:solidFill>
                  <a:schemeClr val="tx1"/>
                </a:solidFill>
              </a:rPr>
              <a:t>ранньому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віці</a:t>
            </a:r>
            <a:r>
              <a:rPr lang="ru-RU" i="1" dirty="0" smtClean="0">
                <a:solidFill>
                  <a:schemeClr val="tx1"/>
                </a:solidFill>
              </a:rPr>
              <a:t> у </a:t>
            </a:r>
            <a:r>
              <a:rPr lang="ru-RU" i="1" dirty="0" err="1" smtClean="0">
                <a:solidFill>
                  <a:schemeClr val="tx1"/>
                </a:solidFill>
              </a:rPr>
              <a:t>нього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проявилося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значне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зацікавлення</a:t>
            </a:r>
            <a:r>
              <a:rPr lang="ru-RU" i="1" dirty="0" smtClean="0">
                <a:solidFill>
                  <a:schemeClr val="tx1"/>
                </a:solidFill>
              </a:rPr>
              <a:t> до </a:t>
            </a:r>
            <a:r>
              <a:rPr lang="ru-RU" i="1" dirty="0" err="1" smtClean="0">
                <a:solidFill>
                  <a:schemeClr val="tx1"/>
                </a:solidFill>
              </a:rPr>
              <a:t>математичних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обчислень</a:t>
            </a:r>
            <a:r>
              <a:rPr lang="ru-RU" i="1" dirty="0" smtClean="0">
                <a:solidFill>
                  <a:schemeClr val="tx1"/>
                </a:solidFill>
              </a:rPr>
              <a:t> і </a:t>
            </a:r>
            <a:r>
              <a:rPr lang="ru-RU" i="1" dirty="0" err="1" smtClean="0">
                <a:solidFill>
                  <a:schemeClr val="tx1"/>
                </a:solidFill>
              </a:rPr>
              <a:t>він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вимірював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різні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предмети</a:t>
            </a:r>
            <a:r>
              <a:rPr lang="ru-RU" i="1" dirty="0" smtClean="0">
                <a:solidFill>
                  <a:schemeClr val="tx1"/>
                </a:solidFill>
              </a:rPr>
              <a:t>: вози, дерева, </a:t>
            </a:r>
            <a:r>
              <a:rPr lang="ru-RU" i="1" dirty="0" err="1" smtClean="0">
                <a:solidFill>
                  <a:schemeClr val="tx1"/>
                </a:solidFill>
              </a:rPr>
              <a:t>глибину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ярів</a:t>
            </a:r>
            <a:r>
              <a:rPr lang="ru-RU" i="1" dirty="0" smtClean="0">
                <a:solidFill>
                  <a:schemeClr val="tx1"/>
                </a:solidFill>
              </a:rPr>
              <a:t> та </a:t>
            </a:r>
            <a:r>
              <a:rPr lang="ru-RU" i="1" dirty="0" err="1" smtClean="0">
                <a:solidFill>
                  <a:schemeClr val="tx1"/>
                </a:solidFill>
              </a:rPr>
              <a:t>криниць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25029" r="5000" b="6225"/>
          <a:stretch/>
        </p:blipFill>
        <p:spPr>
          <a:xfrm>
            <a:off x="1907704" y="2591950"/>
            <a:ext cx="5328592" cy="268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530164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Будинок, у якому народився Остроградський.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466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80236"/>
            <a:ext cx="7416824" cy="151216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Восени</a:t>
            </a:r>
            <a:r>
              <a:rPr lang="ru-RU" i="1" dirty="0" smtClean="0">
                <a:solidFill>
                  <a:schemeClr val="tx1"/>
                </a:solidFill>
              </a:rPr>
              <a:t> 1816 став </a:t>
            </a:r>
            <a:r>
              <a:rPr lang="ru-RU" i="1" dirty="0" err="1" smtClean="0">
                <a:solidFill>
                  <a:schemeClr val="tx1"/>
                </a:solidFill>
              </a:rPr>
              <a:t>вільним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слухачем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Харківського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університету</a:t>
            </a:r>
            <a:r>
              <a:rPr lang="ru-RU" i="1" dirty="0" smtClean="0">
                <a:solidFill>
                  <a:schemeClr val="tx1"/>
                </a:solidFill>
              </a:rPr>
              <a:t>, а з 1817 — студентом </a:t>
            </a:r>
            <a:r>
              <a:rPr lang="ru-RU" i="1" dirty="0" err="1" smtClean="0">
                <a:solidFill>
                  <a:schemeClr val="tx1"/>
                </a:solidFill>
              </a:rPr>
              <a:t>фізико-математичного</a:t>
            </a:r>
            <a:r>
              <a:rPr lang="ru-RU" i="1" dirty="0" smtClean="0">
                <a:solidFill>
                  <a:schemeClr val="tx1"/>
                </a:solidFill>
              </a:rPr>
              <a:t> факультету. </a:t>
            </a:r>
            <a:r>
              <a:rPr lang="ru-RU" i="1" dirty="0" err="1" smtClean="0">
                <a:solidFill>
                  <a:schemeClr val="tx1"/>
                </a:solidFill>
              </a:rPr>
              <a:t>Навчався</a:t>
            </a:r>
            <a:r>
              <a:rPr lang="ru-RU" i="1" dirty="0" smtClean="0">
                <a:solidFill>
                  <a:schemeClr val="tx1"/>
                </a:solidFill>
              </a:rPr>
              <a:t> на «</a:t>
            </a:r>
            <a:r>
              <a:rPr lang="ru-RU" i="1" dirty="0" err="1" smtClean="0">
                <a:solidFill>
                  <a:schemeClr val="tx1"/>
                </a:solidFill>
              </a:rPr>
              <a:t>відмінно</a:t>
            </a:r>
            <a:r>
              <a:rPr lang="ru-RU" i="1" dirty="0" smtClean="0">
                <a:solidFill>
                  <a:schemeClr val="tx1"/>
                </a:solidFill>
              </a:rPr>
              <a:t>» і як </a:t>
            </a:r>
            <a:r>
              <a:rPr lang="ru-RU" i="1" dirty="0" err="1" smtClean="0">
                <a:solidFill>
                  <a:schemeClr val="tx1"/>
                </a:solidFill>
              </a:rPr>
              <a:t>найкращому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випускникові</a:t>
            </a:r>
            <a:r>
              <a:rPr lang="ru-RU" i="1" dirty="0" smtClean="0">
                <a:solidFill>
                  <a:schemeClr val="tx1"/>
                </a:solidFill>
              </a:rPr>
              <a:t> 1820 року </a:t>
            </a:r>
            <a:r>
              <a:rPr lang="ru-RU" i="1" dirty="0" err="1" smtClean="0">
                <a:solidFill>
                  <a:schemeClr val="tx1"/>
                </a:solidFill>
              </a:rPr>
              <a:t>йому</a:t>
            </a:r>
            <a:r>
              <a:rPr lang="ru-RU" i="1" dirty="0" smtClean="0">
                <a:solidFill>
                  <a:schemeClr val="tx1"/>
                </a:solidFill>
              </a:rPr>
              <a:t> присудили </a:t>
            </a:r>
            <a:r>
              <a:rPr lang="ru-RU" i="1" dirty="0" err="1" smtClean="0">
                <a:solidFill>
                  <a:schemeClr val="tx1"/>
                </a:solidFill>
              </a:rPr>
              <a:t>ступінь</a:t>
            </a:r>
            <a:r>
              <a:rPr lang="ru-RU" i="1" dirty="0" smtClean="0">
                <a:solidFill>
                  <a:schemeClr val="tx1"/>
                </a:solidFill>
              </a:rPr>
              <a:t> кандидата.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5446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2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344816" cy="17526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Однак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реакційна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частина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харківської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професури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користуючись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казуїстикою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домоглася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позбавлення</a:t>
            </a:r>
            <a:r>
              <a:rPr lang="ru-RU" sz="2400" i="1" dirty="0" smtClean="0">
                <a:solidFill>
                  <a:schemeClr val="tx1"/>
                </a:solidFill>
              </a:rPr>
              <a:t> юнака </a:t>
            </a:r>
            <a:r>
              <a:rPr lang="ru-RU" sz="2400" i="1" dirty="0" err="1" smtClean="0">
                <a:solidFill>
                  <a:schemeClr val="tx1"/>
                </a:solidFill>
              </a:rPr>
              <a:t>атестата</a:t>
            </a:r>
            <a:r>
              <a:rPr lang="ru-RU" sz="2400" i="1" dirty="0" smtClean="0">
                <a:solidFill>
                  <a:schemeClr val="tx1"/>
                </a:solidFill>
              </a:rPr>
              <a:t> кандидата наук. </a:t>
            </a:r>
            <a:r>
              <a:rPr lang="ru-RU" sz="2400" i="1" dirty="0" err="1" smtClean="0">
                <a:solidFill>
                  <a:schemeClr val="tx1"/>
                </a:solidFill>
              </a:rPr>
              <a:t>Домагаючись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справедливості</a:t>
            </a:r>
            <a:r>
              <a:rPr lang="ru-RU" sz="2400" i="1" dirty="0" smtClean="0">
                <a:solidFill>
                  <a:schemeClr val="tx1"/>
                </a:solidFill>
              </a:rPr>
              <a:t> юнак </a:t>
            </a:r>
            <a:r>
              <a:rPr lang="ru-RU" sz="2400" i="1" dirty="0" err="1" smtClean="0">
                <a:solidFill>
                  <a:schemeClr val="tx1"/>
                </a:solidFill>
              </a:rPr>
              <a:t>складає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необхідні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іспити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втретє</a:t>
            </a:r>
            <a:r>
              <a:rPr lang="ru-RU" sz="2400" i="1" dirty="0" smtClean="0">
                <a:solidFill>
                  <a:schemeClr val="tx1"/>
                </a:solidFill>
              </a:rPr>
              <a:t> і 30 </a:t>
            </a:r>
            <a:r>
              <a:rPr lang="ru-RU" sz="2400" i="1" dirty="0" err="1" smtClean="0">
                <a:solidFill>
                  <a:schemeClr val="tx1"/>
                </a:solidFill>
              </a:rPr>
              <a:t>квітня</a:t>
            </a:r>
            <a:r>
              <a:rPr lang="ru-RU" sz="2400" i="1" dirty="0" smtClean="0">
                <a:solidFill>
                  <a:schemeClr val="tx1"/>
                </a:solidFill>
              </a:rPr>
              <a:t> 1821 Рада </a:t>
            </a:r>
            <a:r>
              <a:rPr lang="ru-RU" sz="2400" i="1" dirty="0" err="1" smtClean="0">
                <a:solidFill>
                  <a:schemeClr val="tx1"/>
                </a:solidFill>
              </a:rPr>
              <a:t>присуджує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йому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вчений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ступінь</a:t>
            </a:r>
            <a:r>
              <a:rPr lang="ru-RU" sz="2400" i="1" dirty="0" smtClean="0">
                <a:solidFill>
                  <a:schemeClr val="tx1"/>
                </a:solidFill>
              </a:rPr>
              <a:t> кандидата наук. </a:t>
            </a:r>
            <a:r>
              <a:rPr lang="ru-RU" sz="2400" i="1" dirty="0" err="1" smtClean="0">
                <a:solidFill>
                  <a:schemeClr val="tx1"/>
                </a:solidFill>
              </a:rPr>
              <a:t>Однак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міністр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духовних</a:t>
            </a:r>
            <a:r>
              <a:rPr lang="ru-RU" sz="2400" i="1" dirty="0" smtClean="0">
                <a:solidFill>
                  <a:schemeClr val="tx1"/>
                </a:solidFill>
              </a:rPr>
              <a:t> справ і </a:t>
            </a:r>
            <a:r>
              <a:rPr lang="ru-RU" sz="2400" i="1" dirty="0" err="1" smtClean="0">
                <a:solidFill>
                  <a:schemeClr val="tx1"/>
                </a:solidFill>
              </a:rPr>
              <a:t>народної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освіти</a:t>
            </a:r>
            <a:r>
              <a:rPr lang="ru-RU" sz="2400" i="1" dirty="0" smtClean="0">
                <a:solidFill>
                  <a:schemeClr val="tx1"/>
                </a:solidFill>
              </a:rPr>
              <a:t> не затвердив </a:t>
            </a:r>
            <a:r>
              <a:rPr lang="ru-RU" sz="2400" i="1" dirty="0" err="1" smtClean="0">
                <a:solidFill>
                  <a:schemeClr val="tx1"/>
                </a:solidFill>
              </a:rPr>
              <a:t>рішення</a:t>
            </a:r>
            <a:r>
              <a:rPr lang="ru-RU" sz="2400" i="1" dirty="0" smtClean="0">
                <a:solidFill>
                  <a:schemeClr val="tx1"/>
                </a:solidFill>
              </a:rPr>
              <a:t> Ради і </a:t>
            </a:r>
            <a:r>
              <a:rPr lang="ru-RU" sz="2400" i="1" dirty="0" err="1" smtClean="0">
                <a:solidFill>
                  <a:schemeClr val="tx1"/>
                </a:solidFill>
              </a:rPr>
              <a:t>йому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запропонували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складати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іспити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вчетверте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r>
              <a:rPr lang="ru-RU" sz="2400" i="1" dirty="0" err="1" smtClean="0">
                <a:solidFill>
                  <a:schemeClr val="tx1"/>
                </a:solidFill>
              </a:rPr>
              <a:t>Мотивувалося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це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i="1" dirty="0" smtClean="0">
                <a:solidFill>
                  <a:schemeClr val="tx1"/>
                </a:solidFill>
              </a:rPr>
              <a:t> «</a:t>
            </a:r>
            <a:r>
              <a:rPr lang="ru-RU" sz="2400" i="1" dirty="0" err="1" smtClean="0">
                <a:solidFill>
                  <a:schemeClr val="tx1"/>
                </a:solidFill>
              </a:rPr>
              <a:t>вільнодумством</a:t>
            </a:r>
            <a:r>
              <a:rPr lang="ru-RU" sz="2400" i="1" dirty="0" smtClean="0">
                <a:solidFill>
                  <a:schemeClr val="tx1"/>
                </a:solidFill>
              </a:rPr>
              <a:t>» і </a:t>
            </a:r>
            <a:r>
              <a:rPr lang="ru-RU" sz="2400" i="1" dirty="0" err="1" smtClean="0">
                <a:solidFill>
                  <a:schemeClr val="tx1"/>
                </a:solidFill>
              </a:rPr>
              <a:t>невідвідуванням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лекцій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із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богослов'я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4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68883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У 1822–1828 </a:t>
            </a:r>
            <a:r>
              <a:rPr lang="ru-RU" i="1" dirty="0" err="1" smtClean="0">
                <a:solidFill>
                  <a:schemeClr val="tx1"/>
                </a:solidFill>
              </a:rPr>
              <a:t>рр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вдосконалював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свої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студії</a:t>
            </a:r>
            <a:r>
              <a:rPr lang="ru-RU" i="1" dirty="0" smtClean="0">
                <a:solidFill>
                  <a:schemeClr val="tx1"/>
                </a:solidFill>
              </a:rPr>
              <a:t> у </a:t>
            </a:r>
            <a:r>
              <a:rPr lang="en-US" i="1" dirty="0" err="1" smtClean="0">
                <a:solidFill>
                  <a:schemeClr val="tx1"/>
                </a:solidFill>
              </a:rPr>
              <a:t>Collège</a:t>
            </a:r>
            <a:r>
              <a:rPr lang="en-US" i="1" dirty="0" smtClean="0">
                <a:solidFill>
                  <a:schemeClr val="tx1"/>
                </a:solidFill>
              </a:rPr>
              <a:t> de France </a:t>
            </a:r>
            <a:r>
              <a:rPr lang="ru-RU" i="1" dirty="0" smtClean="0">
                <a:solidFill>
                  <a:schemeClr val="tx1"/>
                </a:solidFill>
              </a:rPr>
              <a:t>у </a:t>
            </a:r>
            <a:r>
              <a:rPr lang="ru-RU" i="1" dirty="0" err="1" smtClean="0">
                <a:solidFill>
                  <a:schemeClr val="tx1"/>
                </a:solidFill>
              </a:rPr>
              <a:t>Парижі</a:t>
            </a:r>
            <a:r>
              <a:rPr lang="ru-RU" i="1" dirty="0" smtClean="0">
                <a:solidFill>
                  <a:schemeClr val="tx1"/>
                </a:solidFill>
              </a:rPr>
              <a:t>, де </a:t>
            </a:r>
            <a:r>
              <a:rPr lang="ru-RU" i="1" dirty="0" err="1" smtClean="0">
                <a:solidFill>
                  <a:schemeClr val="tx1"/>
                </a:solidFill>
              </a:rPr>
              <a:t>слухав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лекції</a:t>
            </a:r>
            <a:r>
              <a:rPr lang="ru-RU" i="1" dirty="0" smtClean="0">
                <a:solidFill>
                  <a:schemeClr val="tx1"/>
                </a:solidFill>
              </a:rPr>
              <a:t> Ампера, </a:t>
            </a:r>
            <a:r>
              <a:rPr lang="ru-RU" i="1" dirty="0" err="1" smtClean="0">
                <a:solidFill>
                  <a:schemeClr val="tx1"/>
                </a:solidFill>
              </a:rPr>
              <a:t>Коші</a:t>
            </a:r>
            <a:r>
              <a:rPr lang="ru-RU" i="1" dirty="0" smtClean="0">
                <a:solidFill>
                  <a:schemeClr val="tx1"/>
                </a:solidFill>
              </a:rPr>
              <a:t>, Лапласа, Пуассона та </a:t>
            </a:r>
            <a:r>
              <a:rPr lang="ru-RU" i="1" dirty="0" err="1" smtClean="0">
                <a:solidFill>
                  <a:schemeClr val="tx1"/>
                </a:solidFill>
              </a:rPr>
              <a:t>ін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Незабаром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він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зробив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перші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серйозні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спроби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своїх</a:t>
            </a:r>
            <a:r>
              <a:rPr lang="ru-RU" i="1" dirty="0" smtClean="0">
                <a:solidFill>
                  <a:schemeClr val="tx1"/>
                </a:solidFill>
              </a:rPr>
              <a:t> сил у </a:t>
            </a:r>
            <a:r>
              <a:rPr lang="ru-RU" i="1" dirty="0" err="1" smtClean="0">
                <a:solidFill>
                  <a:schemeClr val="tx1"/>
                </a:solidFill>
              </a:rPr>
              <a:t>математиці</a:t>
            </a:r>
            <a:r>
              <a:rPr lang="ru-RU" i="1" dirty="0" smtClean="0">
                <a:solidFill>
                  <a:schemeClr val="tx1"/>
                </a:solidFill>
              </a:rPr>
              <a:t> і особливо у </a:t>
            </a:r>
            <a:r>
              <a:rPr lang="ru-RU" i="1" dirty="0" err="1" smtClean="0">
                <a:solidFill>
                  <a:schemeClr val="tx1"/>
                </a:solidFill>
              </a:rPr>
              <a:t>інтегральному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численні</a:t>
            </a:r>
            <a:r>
              <a:rPr lang="ru-RU" i="1" dirty="0" smtClean="0">
                <a:solidFill>
                  <a:schemeClr val="tx1"/>
                </a:solidFill>
              </a:rPr>
              <a:t>, за </a:t>
            </a:r>
            <a:r>
              <a:rPr lang="ru-RU" i="1" dirty="0" err="1" smtClean="0">
                <a:solidFill>
                  <a:schemeClr val="tx1"/>
                </a:solidFill>
              </a:rPr>
              <a:t>що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отримав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особливу</a:t>
            </a:r>
            <a:r>
              <a:rPr lang="ru-RU" i="1" dirty="0" smtClean="0">
                <a:solidFill>
                  <a:schemeClr val="tx1"/>
                </a:solidFill>
              </a:rPr>
              <a:t> похвалу </a:t>
            </a:r>
            <a:r>
              <a:rPr lang="ru-RU" i="1" dirty="0" err="1" smtClean="0">
                <a:solidFill>
                  <a:schemeClr val="tx1"/>
                </a:solidFill>
              </a:rPr>
              <a:t>від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Коші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752528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90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9085" y="1298995"/>
            <a:ext cx="3168352" cy="175260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chemeClr val="tx1"/>
                </a:solidFill>
              </a:rPr>
              <a:t>Знавець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аналітичної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небесної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механіки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математичного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аналізу</a:t>
            </a:r>
            <a:r>
              <a:rPr lang="ru-RU" sz="2400" i="1" dirty="0" smtClean="0">
                <a:solidFill>
                  <a:schemeClr val="tx1"/>
                </a:solidFill>
              </a:rPr>
              <a:t> і </a:t>
            </a:r>
            <a:r>
              <a:rPr lang="ru-RU" sz="2400" i="1" dirty="0" err="1" smtClean="0">
                <a:solidFill>
                  <a:schemeClr val="tx1"/>
                </a:solidFill>
              </a:rPr>
              <a:t>математичної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фізики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гідромеханіки</a:t>
            </a:r>
            <a:r>
              <a:rPr lang="ru-RU" sz="2400" i="1" dirty="0" smtClean="0">
                <a:solidFill>
                  <a:schemeClr val="tx1"/>
                </a:solidFill>
              </a:rPr>
              <a:t> і </a:t>
            </a:r>
            <a:r>
              <a:rPr lang="ru-RU" sz="2400" i="1" dirty="0" err="1" smtClean="0">
                <a:solidFill>
                  <a:schemeClr val="tx1"/>
                </a:solidFill>
              </a:rPr>
              <a:t>балістики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7" y="1268760"/>
            <a:ext cx="342421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005064"/>
            <a:ext cx="7325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Остроградський</a:t>
            </a:r>
            <a:r>
              <a:rPr lang="ru-RU" sz="2400" i="1" dirty="0"/>
              <a:t> </a:t>
            </a:r>
            <a:r>
              <a:rPr lang="ru-RU" sz="2400" i="1" dirty="0" err="1"/>
              <a:t>викладає</a:t>
            </a:r>
            <a:r>
              <a:rPr lang="ru-RU" sz="2400" i="1" dirty="0"/>
              <a:t> у </a:t>
            </a:r>
            <a:r>
              <a:rPr lang="ru-RU" sz="2400" i="1" dirty="0" err="1"/>
              <a:t>морському</a:t>
            </a:r>
            <a:r>
              <a:rPr lang="ru-RU" sz="2400" i="1" dirty="0"/>
              <a:t> </a:t>
            </a:r>
            <a:r>
              <a:rPr lang="ru-RU" sz="2400" i="1" dirty="0" err="1"/>
              <a:t>кадетському</a:t>
            </a:r>
            <a:r>
              <a:rPr lang="ru-RU" sz="2400" i="1" dirty="0"/>
              <a:t> </a:t>
            </a:r>
            <a:r>
              <a:rPr lang="ru-RU" sz="2400" i="1" dirty="0" err="1"/>
              <a:t>корпусі</a:t>
            </a:r>
            <a:r>
              <a:rPr lang="ru-RU" sz="2400" i="1" dirty="0"/>
              <a:t>, </a:t>
            </a:r>
            <a:r>
              <a:rPr lang="ru-RU" sz="2400" i="1" dirty="0" err="1"/>
              <a:t>Михайлівській</a:t>
            </a:r>
            <a:r>
              <a:rPr lang="ru-RU" sz="2400" i="1" dirty="0"/>
              <a:t> </a:t>
            </a:r>
            <a:r>
              <a:rPr lang="ru-RU" sz="2400" i="1" dirty="0" err="1"/>
              <a:t>артилерійській</a:t>
            </a:r>
            <a:r>
              <a:rPr lang="ru-RU" sz="2400" i="1" dirty="0"/>
              <a:t> </a:t>
            </a:r>
            <a:r>
              <a:rPr lang="ru-RU" sz="2400" i="1" dirty="0" err="1"/>
              <a:t>академії</a:t>
            </a:r>
            <a:r>
              <a:rPr lang="ru-RU" sz="2400" i="1" dirty="0"/>
              <a:t>, </a:t>
            </a:r>
            <a:r>
              <a:rPr lang="ru-RU" sz="2400" i="1" dirty="0" err="1"/>
              <a:t>Інституті</a:t>
            </a:r>
            <a:r>
              <a:rPr lang="ru-RU" sz="2400" i="1" dirty="0"/>
              <a:t> корпусу </a:t>
            </a:r>
            <a:r>
              <a:rPr lang="ru-RU" sz="2400" i="1" dirty="0" err="1"/>
              <a:t>інженерів</a:t>
            </a:r>
            <a:r>
              <a:rPr lang="ru-RU" sz="2400" i="1" dirty="0"/>
              <a:t> </a:t>
            </a:r>
            <a:r>
              <a:rPr lang="ru-RU" sz="2400" i="1" dirty="0" err="1"/>
              <a:t>шляхів</a:t>
            </a:r>
            <a:r>
              <a:rPr lang="ru-RU" sz="2400" i="1" dirty="0"/>
              <a:t> </a:t>
            </a:r>
            <a:r>
              <a:rPr lang="ru-RU" sz="2400" i="1" dirty="0" err="1"/>
              <a:t>сполучення</a:t>
            </a:r>
            <a:r>
              <a:rPr lang="ru-RU" sz="2400" i="1" dirty="0"/>
              <a:t>, Головному </a:t>
            </a:r>
            <a:r>
              <a:rPr lang="ru-RU" sz="2400" i="1" dirty="0" err="1"/>
              <a:t>педагогічному</a:t>
            </a:r>
            <a:r>
              <a:rPr lang="ru-RU" sz="2400" i="1" dirty="0"/>
              <a:t> </a:t>
            </a:r>
            <a:r>
              <a:rPr lang="ru-RU" sz="2400" i="1" dirty="0" err="1"/>
              <a:t>інституті</a:t>
            </a:r>
            <a:r>
              <a:rPr lang="ru-RU" sz="2400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5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8028" y="4005064"/>
            <a:ext cx="694481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За </a:t>
            </a:r>
            <a:r>
              <a:rPr lang="ru-RU" i="1" dirty="0" err="1" smtClean="0">
                <a:solidFill>
                  <a:schemeClr val="tx1"/>
                </a:solidFill>
              </a:rPr>
              <a:t>підручники</a:t>
            </a:r>
            <a:r>
              <a:rPr lang="ru-RU" i="1" dirty="0" smtClean="0">
                <a:solidFill>
                  <a:schemeClr val="tx1"/>
                </a:solidFill>
              </a:rPr>
              <a:t> з </a:t>
            </a:r>
            <a:r>
              <a:rPr lang="ru-RU" i="1" dirty="0" err="1" smtClean="0">
                <a:solidFill>
                  <a:schemeClr val="tx1"/>
                </a:solidFill>
              </a:rPr>
              <a:t>геометрії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написаними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Остроградським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навчалися</a:t>
            </a:r>
            <a:r>
              <a:rPr lang="ru-RU" i="1" dirty="0" smtClean="0">
                <a:solidFill>
                  <a:schemeClr val="tx1"/>
                </a:solidFill>
              </a:rPr>
              <a:t> у </a:t>
            </a:r>
            <a:r>
              <a:rPr lang="ru-RU" i="1" dirty="0" err="1" smtClean="0">
                <a:solidFill>
                  <a:schemeClr val="tx1"/>
                </a:solidFill>
              </a:rPr>
              <a:t>гімназіях</a:t>
            </a:r>
            <a:r>
              <a:rPr lang="ru-RU" i="1" dirty="0" smtClean="0">
                <a:solidFill>
                  <a:schemeClr val="tx1"/>
                </a:solidFill>
              </a:rPr>
              <a:t> до початку XX </a:t>
            </a:r>
            <a:r>
              <a:rPr lang="ru-RU" i="1" dirty="0" err="1" smtClean="0">
                <a:solidFill>
                  <a:schemeClr val="tx1"/>
                </a:solidFill>
              </a:rPr>
              <a:t>століття</a:t>
            </a:r>
            <a:r>
              <a:rPr lang="ru-RU" i="1" dirty="0" smtClean="0">
                <a:solidFill>
                  <a:schemeClr val="tx1"/>
                </a:solidFill>
              </a:rPr>
              <a:t>. І </a:t>
            </a:r>
            <a:r>
              <a:rPr lang="ru-RU" i="1" dirty="0" err="1" smtClean="0">
                <a:solidFill>
                  <a:schemeClr val="tx1"/>
                </a:solidFill>
              </a:rPr>
              <a:t>нині</a:t>
            </a:r>
            <a:r>
              <a:rPr lang="ru-RU" i="1" dirty="0" smtClean="0">
                <a:solidFill>
                  <a:schemeClr val="tx1"/>
                </a:solidFill>
              </a:rPr>
              <a:t> математики </a:t>
            </a:r>
            <a:r>
              <a:rPr lang="ru-RU" i="1" dirty="0" err="1" smtClean="0">
                <a:solidFill>
                  <a:schemeClr val="tx1"/>
                </a:solidFill>
              </a:rPr>
              <a:t>використовують</a:t>
            </a:r>
            <a:r>
              <a:rPr lang="ru-RU" i="1" dirty="0" smtClean="0">
                <a:solidFill>
                  <a:schemeClr val="tx1"/>
                </a:solidFill>
              </a:rPr>
              <a:t> теорему Гаусса-</a:t>
            </a:r>
            <a:r>
              <a:rPr lang="ru-RU" i="1" dirty="0" err="1" smtClean="0">
                <a:solidFill>
                  <a:schemeClr val="tx1"/>
                </a:solidFill>
              </a:rPr>
              <a:t>Остроградського</a:t>
            </a:r>
            <a:r>
              <a:rPr lang="ru-RU" i="1" dirty="0" smtClean="0">
                <a:solidFill>
                  <a:schemeClr val="tx1"/>
                </a:solidFill>
              </a:rPr>
              <a:t>, метод </a:t>
            </a:r>
            <a:r>
              <a:rPr lang="ru-RU" i="1" dirty="0" err="1" smtClean="0">
                <a:solidFill>
                  <a:schemeClr val="tx1"/>
                </a:solidFill>
              </a:rPr>
              <a:t>Остроградського</a:t>
            </a:r>
            <a:r>
              <a:rPr lang="ru-RU" i="1" dirty="0" smtClean="0">
                <a:solidFill>
                  <a:schemeClr val="tx1"/>
                </a:solidFill>
              </a:rPr>
              <a:t> та </a:t>
            </a:r>
            <a:r>
              <a:rPr lang="ru-RU" i="1" dirty="0" err="1" smtClean="0">
                <a:solidFill>
                  <a:schemeClr val="tx1"/>
                </a:solidFill>
              </a:rPr>
              <a:t>ін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32985" r="3571" b="17307"/>
          <a:stretch/>
        </p:blipFill>
        <p:spPr>
          <a:xfrm>
            <a:off x="3306300" y="1132385"/>
            <a:ext cx="2448272" cy="270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27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128792" cy="175260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chemeClr val="tx1"/>
                </a:solidFill>
              </a:rPr>
              <a:t>Остроградський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був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головним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наглядачем</a:t>
            </a:r>
            <a:r>
              <a:rPr lang="ru-RU" sz="2400" i="1" dirty="0" smtClean="0">
                <a:solidFill>
                  <a:schemeClr val="tx1"/>
                </a:solidFill>
              </a:rPr>
              <a:t> за </a:t>
            </a:r>
            <a:r>
              <a:rPr lang="ru-RU" sz="2400" i="1" dirty="0" err="1" smtClean="0">
                <a:solidFill>
                  <a:schemeClr val="tx1"/>
                </a:solidFill>
              </a:rPr>
              <a:t>викладанням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математичних</a:t>
            </a:r>
            <a:r>
              <a:rPr lang="ru-RU" sz="2400" i="1" dirty="0" smtClean="0">
                <a:solidFill>
                  <a:schemeClr val="tx1"/>
                </a:solidFill>
              </a:rPr>
              <a:t> наук Санкт -Петербурга, </a:t>
            </a:r>
            <a:r>
              <a:rPr lang="ru-RU" sz="2400" i="1" dirty="0" err="1" smtClean="0">
                <a:solidFill>
                  <a:schemeClr val="tx1"/>
                </a:solidFill>
              </a:rPr>
              <a:t>займався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дослідженнями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підготував</a:t>
            </a:r>
            <a:r>
              <a:rPr lang="ru-RU" sz="2400" i="1" dirty="0" smtClean="0">
                <a:solidFill>
                  <a:schemeClr val="tx1"/>
                </a:solidFill>
              </a:rPr>
              <a:t> 100 </a:t>
            </a:r>
            <a:r>
              <a:rPr lang="ru-RU" sz="2400" i="1" dirty="0" err="1" smtClean="0">
                <a:solidFill>
                  <a:schemeClr val="tx1"/>
                </a:solidFill>
              </a:rPr>
              <a:t>наукових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рецензій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працював</a:t>
            </a:r>
            <a:r>
              <a:rPr lang="ru-RU" sz="2400" i="1" dirty="0" smtClean="0">
                <a:solidFill>
                  <a:schemeClr val="tx1"/>
                </a:solidFill>
              </a:rPr>
              <a:t> у </a:t>
            </a:r>
            <a:r>
              <a:rPr lang="ru-RU" sz="2400" i="1" dirty="0" err="1" smtClean="0">
                <a:solidFill>
                  <a:schemeClr val="tx1"/>
                </a:solidFill>
              </a:rPr>
              <a:t>комісіях</a:t>
            </a:r>
            <a:r>
              <a:rPr lang="ru-RU" sz="2400" i="1" dirty="0" smtClean="0">
                <a:solidFill>
                  <a:schemeClr val="tx1"/>
                </a:solidFill>
              </a:rPr>
              <a:t> по </a:t>
            </a:r>
            <a:r>
              <a:rPr lang="ru-RU" sz="2400" i="1" dirty="0" err="1" smtClean="0">
                <a:solidFill>
                  <a:schemeClr val="tx1"/>
                </a:solidFill>
              </a:rPr>
              <a:t>вивченню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представлених</a:t>
            </a:r>
            <a:r>
              <a:rPr lang="ru-RU" sz="2400" i="1" dirty="0" smtClean="0">
                <a:solidFill>
                  <a:schemeClr val="tx1"/>
                </a:solidFill>
              </a:rPr>
              <a:t> у </a:t>
            </a:r>
            <a:r>
              <a:rPr lang="ru-RU" sz="2400" i="1" dirty="0" err="1" smtClean="0">
                <a:solidFill>
                  <a:schemeClr val="tx1"/>
                </a:solidFill>
              </a:rPr>
              <a:t>Академію</a:t>
            </a:r>
            <a:r>
              <a:rPr lang="ru-RU" sz="2400" i="1" dirty="0" smtClean="0">
                <a:solidFill>
                  <a:schemeClr val="tx1"/>
                </a:solidFill>
              </a:rPr>
              <a:t> наук </a:t>
            </a:r>
            <a:r>
              <a:rPr lang="ru-RU" sz="2400" i="1" dirty="0" err="1" smtClean="0">
                <a:solidFill>
                  <a:schemeClr val="tx1"/>
                </a:solidFill>
              </a:rPr>
              <a:t>Росії</a:t>
            </a:r>
            <a:r>
              <a:rPr lang="ru-RU" sz="2400" i="1" dirty="0" smtClean="0">
                <a:solidFill>
                  <a:schemeClr val="tx1"/>
                </a:solidFill>
              </a:rPr>
              <a:t> перших </a:t>
            </a:r>
            <a:r>
              <a:rPr lang="ru-RU" sz="2400" i="1" dirty="0" err="1" smtClean="0">
                <a:solidFill>
                  <a:schemeClr val="tx1"/>
                </a:solidFill>
              </a:rPr>
              <a:t>обчислювальних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приборів</a:t>
            </a:r>
            <a:r>
              <a:rPr lang="ru-RU" sz="2400" i="1" dirty="0" smtClean="0">
                <a:solidFill>
                  <a:schemeClr val="tx1"/>
                </a:solidFill>
              </a:rPr>
              <a:t>, по </a:t>
            </a:r>
            <a:r>
              <a:rPr lang="ru-RU" sz="2400" i="1" dirty="0" err="1" smtClean="0">
                <a:solidFill>
                  <a:schemeClr val="tx1"/>
                </a:solidFill>
              </a:rPr>
              <a:t>розробці</a:t>
            </a:r>
            <a:r>
              <a:rPr lang="ru-RU" sz="2400" i="1" dirty="0" smtClean="0">
                <a:solidFill>
                  <a:schemeClr val="tx1"/>
                </a:solidFill>
              </a:rPr>
              <a:t> водопроводу в </a:t>
            </a:r>
            <a:r>
              <a:rPr lang="ru-RU" sz="2400" i="1" dirty="0" err="1" smtClean="0">
                <a:solidFill>
                  <a:schemeClr val="tx1"/>
                </a:solidFill>
              </a:rPr>
              <a:t>Петербурзі</a:t>
            </a:r>
            <a:r>
              <a:rPr lang="ru-RU" sz="2400" i="1" dirty="0" smtClean="0">
                <a:solidFill>
                  <a:schemeClr val="tx1"/>
                </a:solidFill>
              </a:rPr>
              <a:t>, по </a:t>
            </a:r>
            <a:r>
              <a:rPr lang="ru-RU" sz="2400" i="1" dirty="0" err="1" smtClean="0">
                <a:solidFill>
                  <a:schemeClr val="tx1"/>
                </a:solidFill>
              </a:rPr>
              <a:t>дослідженню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стрільби</a:t>
            </a:r>
            <a:r>
              <a:rPr lang="ru-RU" sz="2400" i="1" dirty="0" smtClean="0">
                <a:solidFill>
                  <a:schemeClr val="tx1"/>
                </a:solidFill>
              </a:rPr>
              <a:t> " </a:t>
            </a:r>
            <a:r>
              <a:rPr lang="ru-RU" sz="2400" i="1" dirty="0" err="1" smtClean="0">
                <a:solidFill>
                  <a:schemeClr val="tx1"/>
                </a:solidFill>
              </a:rPr>
              <a:t>регулювання</a:t>
            </a:r>
            <a:r>
              <a:rPr lang="ru-RU" sz="2400" i="1" dirty="0" smtClean="0">
                <a:solidFill>
                  <a:schemeClr val="tx1"/>
                </a:solidFill>
              </a:rPr>
              <a:t> гранатами", по </a:t>
            </a:r>
            <a:r>
              <a:rPr lang="ru-RU" sz="2400" i="1" dirty="0" err="1" smtClean="0">
                <a:solidFill>
                  <a:schemeClr val="tx1"/>
                </a:solidFill>
              </a:rPr>
              <a:t>вивченню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електромагнітної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сили</a:t>
            </a:r>
            <a:r>
              <a:rPr lang="ru-RU" sz="2400" i="1" dirty="0" smtClean="0">
                <a:solidFill>
                  <a:schemeClr val="tx1"/>
                </a:solidFill>
              </a:rPr>
              <a:t> до </a:t>
            </a:r>
            <a:r>
              <a:rPr lang="ru-RU" sz="2400" i="1" dirty="0" err="1" smtClean="0">
                <a:solidFill>
                  <a:schemeClr val="tx1"/>
                </a:solidFill>
              </a:rPr>
              <a:t>руху</a:t>
            </a:r>
            <a:r>
              <a:rPr lang="ru-RU" sz="2400" i="1" dirty="0" smtClean="0">
                <a:solidFill>
                  <a:schemeClr val="tx1"/>
                </a:solidFill>
              </a:rPr>
              <a:t> суден за способом </a:t>
            </a:r>
            <a:r>
              <a:rPr lang="ru-RU" sz="2400" i="1" dirty="0" err="1" smtClean="0">
                <a:solidFill>
                  <a:schemeClr val="tx1"/>
                </a:solidFill>
              </a:rPr>
              <a:t>академіка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Якобі</a:t>
            </a:r>
            <a:r>
              <a:rPr lang="ru-RU" sz="2400" i="1" dirty="0" smtClean="0">
                <a:solidFill>
                  <a:schemeClr val="tx1"/>
                </a:solidFill>
              </a:rPr>
              <a:t>, по </a:t>
            </a:r>
            <a:r>
              <a:rPr lang="ru-RU" sz="2400" i="1" dirty="0" err="1" smtClean="0">
                <a:solidFill>
                  <a:schemeClr val="tx1"/>
                </a:solidFill>
              </a:rPr>
              <a:t>астрономічному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визначенню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находження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міст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Російської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імперії</a:t>
            </a:r>
            <a:r>
              <a:rPr lang="ru-RU" sz="2400" i="1" dirty="0" smtClean="0">
                <a:solidFill>
                  <a:schemeClr val="tx1"/>
                </a:solidFill>
              </a:rPr>
              <a:t>, по </a:t>
            </a:r>
            <a:r>
              <a:rPr lang="ru-RU" sz="2400" i="1" dirty="0" err="1" smtClean="0">
                <a:solidFill>
                  <a:schemeClr val="tx1"/>
                </a:solidFill>
              </a:rPr>
              <a:t>розробці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Грегоріанського</a:t>
            </a:r>
            <a:r>
              <a:rPr lang="ru-RU" sz="2400" i="1" dirty="0" smtClean="0">
                <a:solidFill>
                  <a:schemeClr val="tx1"/>
                </a:solidFill>
              </a:rPr>
              <a:t> календаря та </a:t>
            </a:r>
            <a:r>
              <a:rPr lang="ru-RU" sz="2400" i="1" dirty="0" err="1" smtClean="0">
                <a:solidFill>
                  <a:schemeClr val="tx1"/>
                </a:solidFill>
              </a:rPr>
              <a:t>ін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600400" cy="4379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133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480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Михайло  Остроградський (1801-1861)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Maksim Kitskaylo</cp:lastModifiedBy>
  <cp:revision>6</cp:revision>
  <dcterms:created xsi:type="dcterms:W3CDTF">2015-12-06T13:45:18Z</dcterms:created>
  <dcterms:modified xsi:type="dcterms:W3CDTF">2015-12-16T10:36:17Z</dcterms:modified>
</cp:coreProperties>
</file>