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21A1"/>
    <a:srgbClr val="99FF66"/>
    <a:srgbClr val="00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1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7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4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73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7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0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7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8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6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DB3E-0A33-4671-9DA4-F618E9AE43E2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67BD-3281-43AA-B17E-63665BD67F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0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4078" y="-326426"/>
            <a:ext cx="9144000" cy="2387600"/>
          </a:xfrm>
        </p:spPr>
        <p:txBody>
          <a:bodyPr>
            <a:normAutofit/>
          </a:bodyPr>
          <a:lstStyle/>
          <a:p>
            <a:r>
              <a:rPr lang="ru-RU" sz="13000" dirty="0" err="1" smtClean="0">
                <a:solidFill>
                  <a:srgbClr val="3366FF"/>
                </a:solidFill>
              </a:rPr>
              <a:t>Пов</a:t>
            </a:r>
            <a:r>
              <a:rPr lang="uk-UA" sz="13000" dirty="0" err="1" smtClean="0">
                <a:solidFill>
                  <a:srgbClr val="3366FF"/>
                </a:solidFill>
              </a:rPr>
              <a:t>ітря</a:t>
            </a:r>
            <a:r>
              <a:rPr lang="uk-UA" sz="13000" dirty="0" smtClean="0">
                <a:solidFill>
                  <a:srgbClr val="3366FF"/>
                </a:solidFill>
              </a:rPr>
              <a:t>.</a:t>
            </a:r>
            <a:endParaRPr lang="ru-RU" sz="13000" dirty="0">
              <a:solidFill>
                <a:srgbClr val="3366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7439" y="1841501"/>
            <a:ext cx="7117277" cy="439346"/>
          </a:xfrm>
        </p:spPr>
        <p:txBody>
          <a:bodyPr>
            <a:noAutofit/>
          </a:bodyPr>
          <a:lstStyle/>
          <a:p>
            <a:r>
              <a:rPr lang="uk-UA" sz="9600" dirty="0" err="1" smtClean="0">
                <a:solidFill>
                  <a:srgbClr val="0066FF"/>
                </a:solidFill>
              </a:rPr>
              <a:t>Цікавинки</a:t>
            </a:r>
            <a:r>
              <a:rPr lang="uk-UA" sz="9600" dirty="0" smtClean="0">
                <a:solidFill>
                  <a:srgbClr val="0066FF"/>
                </a:solidFill>
              </a:rPr>
              <a:t> про повітря.</a:t>
            </a:r>
            <a:endParaRPr lang="ru-RU" sz="9600" dirty="0">
              <a:solidFill>
                <a:srgbClr val="0066FF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7972299" y="4448774"/>
            <a:ext cx="3392385" cy="1876301"/>
          </a:xfrm>
          <a:prstGeom prst="cloud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5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6" y="212398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 smtClean="0">
                <a:solidFill>
                  <a:srgbClr val="FFFF00"/>
                </a:solidFill>
              </a:rPr>
              <a:t>Хоча</a:t>
            </a:r>
            <a:r>
              <a:rPr lang="ru-RU" sz="2800" dirty="0" smtClean="0">
                <a:solidFill>
                  <a:srgbClr val="FFFF00"/>
                </a:solidFill>
              </a:rPr>
              <a:t> й </a:t>
            </a:r>
            <a:r>
              <a:rPr lang="ru-RU" sz="2800" dirty="0" err="1" smtClean="0">
                <a:solidFill>
                  <a:srgbClr val="FFFF00"/>
                </a:solidFill>
              </a:rPr>
              <a:t>повітря</a:t>
            </a:r>
            <a:r>
              <a:rPr lang="ru-RU" sz="2800" dirty="0" smtClean="0">
                <a:solidFill>
                  <a:srgbClr val="FFFF00"/>
                </a:solidFill>
              </a:rPr>
              <a:t> не </a:t>
            </a:r>
            <a:r>
              <a:rPr lang="ru-RU" sz="2800" dirty="0" err="1" smtClean="0">
                <a:solidFill>
                  <a:srgbClr val="FFFF00"/>
                </a:solidFill>
              </a:rPr>
              <a:t>має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ані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кольору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ані</a:t>
            </a:r>
            <a:r>
              <a:rPr lang="ru-RU" sz="2800" dirty="0" smtClean="0">
                <a:solidFill>
                  <a:srgbClr val="FFFF00"/>
                </a:solidFill>
              </a:rPr>
              <a:t> запаху, але </a:t>
            </a:r>
            <a:r>
              <a:rPr lang="ru-RU" sz="2800" dirty="0" err="1" smtClean="0">
                <a:solidFill>
                  <a:srgbClr val="FFFF00"/>
                </a:solidFill>
              </a:rPr>
              <a:t>воно</a:t>
            </a:r>
            <a:r>
              <a:rPr lang="ru-RU" sz="2800" dirty="0" smtClean="0">
                <a:solidFill>
                  <a:srgbClr val="FFFF00"/>
                </a:solidFill>
              </a:rPr>
              <a:t> є </a:t>
            </a:r>
            <a:r>
              <a:rPr lang="ru-RU" sz="2800" dirty="0" err="1" smtClean="0">
                <a:solidFill>
                  <a:srgbClr val="FFFF00"/>
                </a:solidFill>
              </a:rPr>
              <a:t>сумішшю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різних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газів</a:t>
            </a:r>
            <a:r>
              <a:rPr lang="ru-RU" sz="2800" dirty="0" smtClean="0">
                <a:solidFill>
                  <a:srgbClr val="FFFF00"/>
                </a:solidFill>
              </a:rPr>
              <a:t>. </a:t>
            </a:r>
            <a:r>
              <a:rPr lang="ru-RU" sz="2800" dirty="0" err="1" smtClean="0">
                <a:solidFill>
                  <a:srgbClr val="FFFF00"/>
                </a:solidFill>
              </a:rPr>
              <a:t>Цікаво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що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повітря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має</a:t>
            </a:r>
            <a:r>
              <a:rPr lang="ru-RU" sz="2800" dirty="0" smtClean="0">
                <a:solidFill>
                  <a:srgbClr val="FFFF00"/>
                </a:solidFill>
              </a:rPr>
              <a:t> вагу. До прикладу, </a:t>
            </a:r>
            <a:r>
              <a:rPr lang="ru-RU" sz="2800" dirty="0" err="1" smtClean="0">
                <a:solidFill>
                  <a:srgbClr val="FFFF00"/>
                </a:solidFill>
              </a:rPr>
              <a:t>повітря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що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знаходиться</a:t>
            </a:r>
            <a:r>
              <a:rPr lang="ru-RU" sz="2800" dirty="0" smtClean="0">
                <a:solidFill>
                  <a:srgbClr val="FFFF00"/>
                </a:solidFill>
              </a:rPr>
              <a:t> в </a:t>
            </a:r>
            <a:r>
              <a:rPr lang="ru-RU" sz="2800" dirty="0" err="1" smtClean="0">
                <a:solidFill>
                  <a:srgbClr val="FFFF00"/>
                </a:solidFill>
              </a:rPr>
              <a:t>звичайній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кімнаті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важить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близько</a:t>
            </a:r>
            <a:r>
              <a:rPr lang="ru-RU" sz="2800" dirty="0" smtClean="0">
                <a:solidFill>
                  <a:srgbClr val="FFFF00"/>
                </a:solidFill>
              </a:rPr>
              <a:t> сорока </a:t>
            </a:r>
            <a:r>
              <a:rPr lang="ru-RU" sz="2800" dirty="0" err="1" smtClean="0">
                <a:solidFill>
                  <a:srgbClr val="FFFF00"/>
                </a:solidFill>
              </a:rPr>
              <a:t>п’яти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кілограм</a:t>
            </a:r>
            <a:r>
              <a:rPr lang="ru-RU" sz="2800" dirty="0" smtClean="0">
                <a:solidFill>
                  <a:srgbClr val="FFFF00"/>
                </a:solidFill>
              </a:rPr>
              <a:t>. </a:t>
            </a:r>
            <a:r>
              <a:rPr lang="ru-RU" sz="2800" dirty="0" err="1" smtClean="0">
                <a:solidFill>
                  <a:srgbClr val="FFFF00"/>
                </a:solidFill>
              </a:rPr>
              <a:t>Окрім</a:t>
            </a:r>
            <a:r>
              <a:rPr lang="ru-RU" sz="2800" dirty="0" smtClean="0">
                <a:solidFill>
                  <a:srgbClr val="FFFF00"/>
                </a:solidFill>
              </a:rPr>
              <a:t> того, </a:t>
            </a:r>
            <a:r>
              <a:rPr lang="ru-RU" sz="2800" dirty="0" err="1" smtClean="0">
                <a:solidFill>
                  <a:srgbClr val="FFFF00"/>
                </a:solidFill>
              </a:rPr>
              <a:t>повітря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поширює</a:t>
            </a:r>
            <a:r>
              <a:rPr lang="ru-RU" sz="2800" dirty="0" smtClean="0">
                <a:solidFill>
                  <a:srgbClr val="FFFF00"/>
                </a:solidFill>
              </a:rPr>
              <a:t> звук – без </a:t>
            </a:r>
            <a:r>
              <a:rPr lang="ru-RU" sz="2800" dirty="0" err="1" smtClean="0">
                <a:solidFill>
                  <a:srgbClr val="FFFF00"/>
                </a:solidFill>
              </a:rPr>
              <a:t>нього</a:t>
            </a:r>
            <a:r>
              <a:rPr lang="ru-RU" sz="2800" dirty="0" smtClean="0">
                <a:solidFill>
                  <a:srgbClr val="FFFF00"/>
                </a:solidFill>
              </a:rPr>
              <a:t> ми не могли б </a:t>
            </a:r>
            <a:r>
              <a:rPr lang="ru-RU" sz="2800" dirty="0" err="1" smtClean="0">
                <a:solidFill>
                  <a:srgbClr val="FFFF00"/>
                </a:solidFill>
              </a:rPr>
              <a:t>нічого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чути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адже</a:t>
            </a:r>
            <a:r>
              <a:rPr lang="ru-RU" sz="2800" dirty="0" smtClean="0">
                <a:solidFill>
                  <a:srgbClr val="FFFF00"/>
                </a:solidFill>
              </a:rPr>
              <a:t> звуки не </a:t>
            </a:r>
            <a:r>
              <a:rPr lang="ru-RU" sz="2800" dirty="0" err="1" smtClean="0">
                <a:solidFill>
                  <a:srgbClr val="FFFF00"/>
                </a:solidFill>
              </a:rPr>
              <a:t>можуть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поширюватися</a:t>
            </a:r>
            <a:r>
              <a:rPr lang="ru-RU" sz="2800" dirty="0" smtClean="0">
                <a:solidFill>
                  <a:srgbClr val="FFFF00"/>
                </a:solidFill>
              </a:rPr>
              <a:t> в </a:t>
            </a:r>
            <a:r>
              <a:rPr lang="ru-RU" sz="2800" dirty="0" err="1" smtClean="0">
                <a:solidFill>
                  <a:srgbClr val="FFFF00"/>
                </a:solidFill>
              </a:rPr>
              <a:t>вакуумі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6" y="378654"/>
            <a:ext cx="3068018" cy="2885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27" y="1779941"/>
            <a:ext cx="4567540" cy="379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4914648"/>
            <a:ext cx="85660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«</a:t>
            </a:r>
            <a:r>
              <a:rPr lang="ru-RU" sz="3200" dirty="0" err="1" smtClean="0">
                <a:solidFill>
                  <a:schemeClr val="bg1"/>
                </a:solidFill>
              </a:rPr>
              <a:t>Щодо</a:t>
            </a:r>
            <a:r>
              <a:rPr lang="ru-RU" sz="3200" dirty="0" smtClean="0">
                <a:solidFill>
                  <a:schemeClr val="bg1"/>
                </a:solidFill>
              </a:rPr>
              <a:t> складу </a:t>
            </a:r>
            <a:r>
              <a:rPr lang="ru-RU" sz="3200" dirty="0" err="1" smtClean="0">
                <a:solidFill>
                  <a:schemeClr val="bg1"/>
                </a:solidFill>
              </a:rPr>
              <a:t>повітря</a:t>
            </a:r>
            <a:r>
              <a:rPr lang="ru-RU" sz="3200" dirty="0" smtClean="0">
                <a:solidFill>
                  <a:schemeClr val="bg1"/>
                </a:solidFill>
              </a:rPr>
              <a:t>, то </a:t>
            </a:r>
            <a:r>
              <a:rPr lang="ru-RU" sz="3200" dirty="0" err="1" smtClean="0">
                <a:solidFill>
                  <a:schemeClr val="bg1"/>
                </a:solidFill>
              </a:rPr>
              <a:t>воно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sz="3200" dirty="0" smtClean="0">
                <a:solidFill>
                  <a:schemeClr val="bg1"/>
                </a:solidFill>
              </a:rPr>
              <a:t> з азоту та </a:t>
            </a:r>
            <a:r>
              <a:rPr lang="ru-RU" sz="3200" dirty="0" err="1" smtClean="0">
                <a:solidFill>
                  <a:schemeClr val="bg1"/>
                </a:solidFill>
              </a:rPr>
              <a:t>кисню</a:t>
            </a:r>
            <a:r>
              <a:rPr lang="ru-RU" sz="3200" dirty="0" smtClean="0">
                <a:solidFill>
                  <a:schemeClr val="bg1"/>
                </a:solidFill>
              </a:rPr>
              <a:t> – </a:t>
            </a:r>
            <a:r>
              <a:rPr lang="ru-RU" sz="3200" dirty="0" err="1" smtClean="0">
                <a:solidFill>
                  <a:schemeClr val="bg1"/>
                </a:solidFill>
              </a:rPr>
              <a:t>саме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ці</a:t>
            </a:r>
            <a:r>
              <a:rPr lang="ru-RU" sz="3200" dirty="0" smtClean="0">
                <a:solidFill>
                  <a:schemeClr val="bg1"/>
                </a:solidFill>
              </a:rPr>
              <a:t> гази </a:t>
            </a:r>
            <a:r>
              <a:rPr lang="ru-RU" sz="3200" dirty="0" err="1" smtClean="0">
                <a:solidFill>
                  <a:schemeClr val="bg1"/>
                </a:solidFill>
              </a:rPr>
              <a:t>становлять</a:t>
            </a:r>
            <a:r>
              <a:rPr lang="ru-RU" sz="3200" dirty="0" smtClean="0">
                <a:solidFill>
                  <a:schemeClr val="bg1"/>
                </a:solidFill>
              </a:rPr>
              <a:t> до 99% </a:t>
            </a:r>
            <a:r>
              <a:rPr lang="ru-RU" sz="3200" dirty="0" err="1" smtClean="0">
                <a:solidFill>
                  <a:schemeClr val="bg1"/>
                </a:solidFill>
              </a:rPr>
              <a:t>від</a:t>
            </a:r>
            <a:r>
              <a:rPr lang="ru-RU" sz="3200" dirty="0" smtClean="0">
                <a:solidFill>
                  <a:schemeClr val="bg1"/>
                </a:solidFill>
              </a:rPr>
              <a:t> складу </a:t>
            </a:r>
            <a:r>
              <a:rPr lang="ru-RU" sz="3200" dirty="0" err="1" smtClean="0">
                <a:solidFill>
                  <a:schemeClr val="bg1"/>
                </a:solidFill>
              </a:rPr>
              <a:t>повітря</a:t>
            </a:r>
            <a:r>
              <a:rPr lang="ru-RU" sz="3200" dirty="0" smtClean="0">
                <a:solidFill>
                  <a:schemeClr val="bg1"/>
                </a:solidFill>
              </a:rPr>
              <a:t>. 1-2% </a:t>
            </a:r>
            <a:r>
              <a:rPr lang="ru-RU" sz="3200" dirty="0" err="1" smtClean="0">
                <a:solidFill>
                  <a:schemeClr val="bg1"/>
                </a:solidFill>
              </a:rPr>
              <a:t>припадає</a:t>
            </a:r>
            <a:r>
              <a:rPr lang="ru-RU" sz="3200" dirty="0" smtClean="0">
                <a:solidFill>
                  <a:schemeClr val="bg1"/>
                </a:solidFill>
              </a:rPr>
              <a:t> на воду, </a:t>
            </a:r>
            <a:r>
              <a:rPr lang="ru-RU" sz="3200" dirty="0" err="1" smtClean="0">
                <a:solidFill>
                  <a:schemeClr val="bg1"/>
                </a:solidFill>
              </a:rPr>
              <a:t>вуглекислий</a:t>
            </a:r>
            <a:r>
              <a:rPr lang="ru-RU" sz="3200" dirty="0" smtClean="0">
                <a:solidFill>
                  <a:schemeClr val="bg1"/>
                </a:solidFill>
              </a:rPr>
              <a:t> газ, </a:t>
            </a:r>
            <a:r>
              <a:rPr lang="ru-RU" sz="3200" dirty="0" err="1" smtClean="0">
                <a:solidFill>
                  <a:schemeClr val="bg1"/>
                </a:solidFill>
              </a:rPr>
              <a:t>водень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тощо</a:t>
            </a:r>
            <a:r>
              <a:rPr lang="ru-RU" sz="3200" dirty="0" smtClean="0">
                <a:solidFill>
                  <a:schemeClr val="bg1"/>
                </a:solidFill>
              </a:rPr>
              <a:t>.»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08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190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3636220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Мал.109.Склад </a:t>
            </a:r>
            <a:r>
              <a:rPr lang="ru-RU" sz="2400" dirty="0" err="1" smtClean="0">
                <a:solidFill>
                  <a:srgbClr val="FF0000"/>
                </a:solidFill>
              </a:rPr>
              <a:t>повітря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90575"/>
            <a:ext cx="12192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solidFill>
                  <a:srgbClr val="7030A0"/>
                </a:solidFill>
              </a:rPr>
              <a:t>Як показано на </a:t>
            </a:r>
            <a:r>
              <a:rPr lang="ru-RU" sz="2300" dirty="0" err="1" smtClean="0">
                <a:solidFill>
                  <a:srgbClr val="7030A0"/>
                </a:solidFill>
              </a:rPr>
              <a:t>малюнку</a:t>
            </a:r>
            <a:r>
              <a:rPr lang="ru-RU" sz="2300" dirty="0" smtClean="0">
                <a:solidFill>
                  <a:srgbClr val="7030A0"/>
                </a:solidFill>
              </a:rPr>
              <a:t> 109,у </a:t>
            </a:r>
            <a:r>
              <a:rPr lang="ru-RU" sz="2300" dirty="0" err="1" smtClean="0">
                <a:solidFill>
                  <a:srgbClr val="7030A0"/>
                </a:solidFill>
              </a:rPr>
              <a:t>повітрі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найбільше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азоту.Його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використовують</a:t>
            </a:r>
            <a:r>
              <a:rPr lang="ru-RU" sz="2300" dirty="0" smtClean="0">
                <a:solidFill>
                  <a:srgbClr val="7030A0"/>
                </a:solidFill>
              </a:rPr>
              <a:t> на </a:t>
            </a:r>
            <a:r>
              <a:rPr lang="ru-RU" sz="2300" dirty="0" err="1" smtClean="0">
                <a:solidFill>
                  <a:srgbClr val="7030A0"/>
                </a:solidFill>
              </a:rPr>
              <a:t>добування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нових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речовин,хоча</a:t>
            </a:r>
            <a:r>
              <a:rPr lang="ru-RU" sz="2300" dirty="0" smtClean="0">
                <a:solidFill>
                  <a:srgbClr val="7030A0"/>
                </a:solidFill>
              </a:rPr>
              <a:t> в </a:t>
            </a:r>
            <a:r>
              <a:rPr lang="ru-RU" sz="2300" dirty="0" err="1" smtClean="0">
                <a:solidFill>
                  <a:srgbClr val="7030A0"/>
                </a:solidFill>
              </a:rPr>
              <a:t>меншій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кількості,ніж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кисень</a:t>
            </a:r>
            <a:r>
              <a:rPr lang="ru-RU" sz="23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300" dirty="0" smtClean="0">
                <a:solidFill>
                  <a:srgbClr val="7030A0"/>
                </a:solidFill>
              </a:rPr>
              <a:t>   Друге </a:t>
            </a:r>
            <a:r>
              <a:rPr lang="ru-RU" sz="2300" dirty="0" err="1" smtClean="0">
                <a:solidFill>
                  <a:srgbClr val="7030A0"/>
                </a:solidFill>
              </a:rPr>
              <a:t>місце</a:t>
            </a:r>
            <a:r>
              <a:rPr lang="ru-RU" sz="2300" dirty="0" smtClean="0">
                <a:solidFill>
                  <a:srgbClr val="7030A0"/>
                </a:solidFill>
              </a:rPr>
              <a:t> за </a:t>
            </a:r>
            <a:r>
              <a:rPr lang="ru-RU" sz="2300" dirty="0" err="1" smtClean="0">
                <a:solidFill>
                  <a:srgbClr val="7030A0"/>
                </a:solidFill>
              </a:rPr>
              <a:t>вмістом</a:t>
            </a:r>
            <a:r>
              <a:rPr lang="ru-RU" sz="2300" dirty="0" smtClean="0">
                <a:solidFill>
                  <a:srgbClr val="7030A0"/>
                </a:solidFill>
              </a:rPr>
              <a:t> у </a:t>
            </a:r>
            <a:r>
              <a:rPr lang="ru-RU" sz="2300" dirty="0" err="1" smtClean="0">
                <a:solidFill>
                  <a:srgbClr val="7030A0"/>
                </a:solidFill>
              </a:rPr>
              <a:t>повітрі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належить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кисню.Це</a:t>
            </a:r>
            <a:r>
              <a:rPr lang="ru-RU" sz="2300" dirty="0" smtClean="0">
                <a:solidFill>
                  <a:srgbClr val="7030A0"/>
                </a:solidFill>
              </a:rPr>
              <a:t> газ без </a:t>
            </a:r>
            <a:r>
              <a:rPr lang="ru-RU" sz="2300" dirty="0" err="1" smtClean="0">
                <a:solidFill>
                  <a:srgbClr val="7030A0"/>
                </a:solidFill>
              </a:rPr>
              <a:t>кольору</a:t>
            </a:r>
            <a:r>
              <a:rPr lang="ru-RU" sz="2300" dirty="0" smtClean="0">
                <a:solidFill>
                  <a:srgbClr val="7030A0"/>
                </a:solidFill>
              </a:rPr>
              <a:t> і </a:t>
            </a:r>
            <a:r>
              <a:rPr lang="ru-RU" sz="2300" dirty="0" err="1" smtClean="0">
                <a:solidFill>
                  <a:srgbClr val="7030A0"/>
                </a:solidFill>
              </a:rPr>
              <a:t>запаху.Наявність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кисню</a:t>
            </a:r>
            <a:r>
              <a:rPr lang="ru-RU" sz="2300" dirty="0" smtClean="0">
                <a:solidFill>
                  <a:srgbClr val="7030A0"/>
                </a:solidFill>
              </a:rPr>
              <a:t> в </a:t>
            </a:r>
            <a:r>
              <a:rPr lang="ru-RU" sz="2300" dirty="0" err="1" smtClean="0">
                <a:solidFill>
                  <a:srgbClr val="7030A0"/>
                </a:solidFill>
              </a:rPr>
              <a:t>повітрі-дуже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важлива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умова</a:t>
            </a:r>
            <a:r>
              <a:rPr lang="ru-RU" sz="2300" dirty="0" smtClean="0">
                <a:solidFill>
                  <a:srgbClr val="7030A0"/>
                </a:solidFill>
              </a:rPr>
              <a:t> для </a:t>
            </a:r>
            <a:r>
              <a:rPr lang="ru-RU" sz="2300" dirty="0" err="1" smtClean="0">
                <a:solidFill>
                  <a:srgbClr val="7030A0"/>
                </a:solidFill>
              </a:rPr>
              <a:t>процесів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дихання,горіння</a:t>
            </a:r>
            <a:r>
              <a:rPr lang="ru-RU" sz="2300" dirty="0" smtClean="0">
                <a:solidFill>
                  <a:srgbClr val="7030A0"/>
                </a:solidFill>
              </a:rPr>
              <a:t> і </a:t>
            </a:r>
            <a:r>
              <a:rPr lang="ru-RU" sz="2300" dirty="0" err="1" smtClean="0">
                <a:solidFill>
                  <a:srgbClr val="7030A0"/>
                </a:solidFill>
              </a:rPr>
              <a:t>гниття.Кисень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використовують</a:t>
            </a:r>
            <a:r>
              <a:rPr lang="ru-RU" sz="2300" dirty="0" smtClean="0">
                <a:solidFill>
                  <a:srgbClr val="7030A0"/>
                </a:solidFill>
              </a:rPr>
              <a:t> для </a:t>
            </a:r>
            <a:r>
              <a:rPr lang="ru-RU" sz="2300" dirty="0" err="1" smtClean="0">
                <a:solidFill>
                  <a:srgbClr val="7030A0"/>
                </a:solidFill>
              </a:rPr>
              <a:t>спалювання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речовин</a:t>
            </a:r>
            <a:r>
              <a:rPr lang="ru-RU" sz="2300" dirty="0" smtClean="0">
                <a:solidFill>
                  <a:srgbClr val="7030A0"/>
                </a:solidFill>
              </a:rPr>
              <a:t> з метою </a:t>
            </a:r>
            <a:r>
              <a:rPr lang="ru-RU" sz="2300" dirty="0" err="1" smtClean="0">
                <a:solidFill>
                  <a:srgbClr val="7030A0"/>
                </a:solidFill>
              </a:rPr>
              <a:t>одержання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світла</a:t>
            </a:r>
            <a:r>
              <a:rPr lang="ru-RU" sz="2300" dirty="0" smtClean="0">
                <a:solidFill>
                  <a:srgbClr val="7030A0"/>
                </a:solidFill>
              </a:rPr>
              <a:t> та </a:t>
            </a:r>
            <a:r>
              <a:rPr lang="ru-RU" sz="2300" dirty="0" err="1" smtClean="0">
                <a:solidFill>
                  <a:srgbClr val="7030A0"/>
                </a:solidFill>
              </a:rPr>
              <a:t>тепла,на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добування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інших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речовин</a:t>
            </a:r>
            <a:r>
              <a:rPr lang="ru-RU" sz="23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300" dirty="0" smtClean="0">
                <a:solidFill>
                  <a:srgbClr val="7030A0"/>
                </a:solidFill>
              </a:rPr>
              <a:t>  У </a:t>
            </a:r>
            <a:r>
              <a:rPr lang="ru-RU" sz="2300" dirty="0" err="1" smtClean="0">
                <a:solidFill>
                  <a:srgbClr val="7030A0"/>
                </a:solidFill>
              </a:rPr>
              <a:t>повітрі</a:t>
            </a:r>
            <a:r>
              <a:rPr lang="ru-RU" sz="2300" dirty="0" smtClean="0">
                <a:solidFill>
                  <a:srgbClr val="7030A0"/>
                </a:solidFill>
              </a:rPr>
              <a:t> є </a:t>
            </a:r>
            <a:r>
              <a:rPr lang="ru-RU" sz="2300" dirty="0" err="1" smtClean="0">
                <a:solidFill>
                  <a:srgbClr val="7030A0"/>
                </a:solidFill>
              </a:rPr>
              <a:t>ще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вуглекислий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газ.Він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утворюється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внаслідок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гниття,горіння,його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видихають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живі</a:t>
            </a: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err="1" smtClean="0">
                <a:solidFill>
                  <a:srgbClr val="7030A0"/>
                </a:solidFill>
              </a:rPr>
              <a:t>істоти</a:t>
            </a:r>
            <a:r>
              <a:rPr lang="ru-RU" sz="2300" dirty="0" smtClean="0">
                <a:solidFill>
                  <a:srgbClr val="7030A0"/>
                </a:solidFill>
              </a:rPr>
              <a:t>.</a:t>
            </a:r>
            <a:endParaRPr lang="ru-RU" sz="23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63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До </a:t>
            </a:r>
            <a:r>
              <a:rPr lang="ru-RU" sz="3200" dirty="0" err="1" smtClean="0">
                <a:solidFill>
                  <a:srgbClr val="002060"/>
                </a:solidFill>
              </a:rPr>
              <a:t>речі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чи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знаєте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ви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чому</a:t>
            </a:r>
            <a:r>
              <a:rPr lang="ru-RU" sz="3200" dirty="0" smtClean="0">
                <a:solidFill>
                  <a:srgbClr val="002060"/>
                </a:solidFill>
              </a:rPr>
              <a:t> так </a:t>
            </a:r>
            <a:r>
              <a:rPr lang="ru-RU" sz="3200" dirty="0" err="1" smtClean="0">
                <a:solidFill>
                  <a:srgbClr val="002060"/>
                </a:solidFill>
              </a:rPr>
              <a:t>важливо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щодня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проводити</a:t>
            </a:r>
            <a:r>
              <a:rPr lang="ru-RU" sz="3200" dirty="0" smtClean="0">
                <a:solidFill>
                  <a:srgbClr val="002060"/>
                </a:solidFill>
              </a:rPr>
              <a:t> час на </a:t>
            </a:r>
            <a:r>
              <a:rPr lang="ru-RU" sz="3200" dirty="0" err="1" smtClean="0">
                <a:solidFill>
                  <a:srgbClr val="002060"/>
                </a:solidFill>
              </a:rPr>
              <a:t>свіжому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повітрі</a:t>
            </a:r>
            <a:r>
              <a:rPr lang="ru-RU" sz="3200" dirty="0" smtClean="0">
                <a:solidFill>
                  <a:srgbClr val="002060"/>
                </a:solidFill>
              </a:rPr>
              <a:t> і </a:t>
            </a:r>
            <a:r>
              <a:rPr lang="ru-RU" sz="3200" dirty="0" err="1" smtClean="0">
                <a:solidFill>
                  <a:srgbClr val="002060"/>
                </a:solidFill>
              </a:rPr>
              <a:t>провітрювати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приміщення</a:t>
            </a:r>
            <a:r>
              <a:rPr lang="ru-RU" sz="3200" dirty="0" smtClean="0">
                <a:solidFill>
                  <a:srgbClr val="002060"/>
                </a:solidFill>
              </a:rPr>
              <a:t>? </a:t>
            </a:r>
            <a:r>
              <a:rPr lang="ru-RU" sz="3200" dirty="0" err="1" smtClean="0">
                <a:solidFill>
                  <a:srgbClr val="002060"/>
                </a:solidFill>
              </a:rPr>
              <a:t>Виявляється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що</a:t>
            </a:r>
            <a:r>
              <a:rPr lang="ru-RU" sz="3200" dirty="0" smtClean="0">
                <a:solidFill>
                  <a:srgbClr val="002060"/>
                </a:solidFill>
              </a:rPr>
              <a:t> у </a:t>
            </a:r>
            <a:r>
              <a:rPr lang="ru-RU" sz="3200" dirty="0" err="1" smtClean="0">
                <a:solidFill>
                  <a:srgbClr val="002060"/>
                </a:solidFill>
              </a:rPr>
              <a:t>середньостатистичній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квартирі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чи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будинку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повітря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брудніше</a:t>
            </a:r>
            <a:r>
              <a:rPr lang="ru-RU" sz="3200" dirty="0" smtClean="0">
                <a:solidFill>
                  <a:srgbClr val="002060"/>
                </a:solidFill>
              </a:rPr>
              <a:t> в </a:t>
            </a:r>
            <a:r>
              <a:rPr lang="ru-RU" sz="3200" dirty="0" err="1" smtClean="0">
                <a:solidFill>
                  <a:srgbClr val="002060"/>
                </a:solidFill>
              </a:rPr>
              <a:t>середньому</a:t>
            </a:r>
            <a:r>
              <a:rPr lang="ru-RU" sz="3200" dirty="0" smtClean="0">
                <a:solidFill>
                  <a:srgbClr val="002060"/>
                </a:solidFill>
              </a:rPr>
              <a:t> в 25 </a:t>
            </a:r>
            <a:r>
              <a:rPr lang="ru-RU" sz="3200" dirty="0" err="1" smtClean="0">
                <a:solidFill>
                  <a:srgbClr val="002060"/>
                </a:solidFill>
              </a:rPr>
              <a:t>разів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ніж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зовні</a:t>
            </a:r>
            <a:r>
              <a:rPr lang="ru-RU" sz="3200" dirty="0" smtClean="0">
                <a:solidFill>
                  <a:srgbClr val="002060"/>
                </a:solidFill>
              </a:rPr>
              <a:t>.  Як так? </a:t>
            </a:r>
            <a:r>
              <a:rPr lang="ru-RU" sz="3200" dirty="0" err="1" smtClean="0">
                <a:solidFill>
                  <a:srgbClr val="002060"/>
                </a:solidFill>
              </a:rPr>
              <a:t>Це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пов’язано</a:t>
            </a:r>
            <a:r>
              <a:rPr lang="ru-RU" sz="3200" dirty="0" smtClean="0">
                <a:solidFill>
                  <a:srgbClr val="002060"/>
                </a:solidFill>
              </a:rPr>
              <a:t> в першу </a:t>
            </a:r>
            <a:r>
              <a:rPr lang="ru-RU" sz="3200" dirty="0" err="1" smtClean="0">
                <a:solidFill>
                  <a:srgbClr val="002060"/>
                </a:solidFill>
              </a:rPr>
              <a:t>чергу</a:t>
            </a:r>
            <a:r>
              <a:rPr lang="ru-RU" sz="3200" dirty="0" smtClean="0">
                <a:solidFill>
                  <a:srgbClr val="002060"/>
                </a:solidFill>
              </a:rPr>
              <a:t> з </a:t>
            </a:r>
            <a:r>
              <a:rPr lang="ru-RU" sz="3200" dirty="0" err="1" smtClean="0">
                <a:solidFill>
                  <a:srgbClr val="002060"/>
                </a:solidFill>
              </a:rPr>
              <a:t>підвищеним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рівнем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вуглекислоти</a:t>
            </a:r>
            <a:r>
              <a:rPr lang="ru-RU" sz="3200" dirty="0" smtClean="0">
                <a:solidFill>
                  <a:srgbClr val="002060"/>
                </a:solidFill>
              </a:rPr>
              <a:t>, а </a:t>
            </a:r>
            <a:r>
              <a:rPr lang="ru-RU" sz="3200" dirty="0" err="1" smtClean="0">
                <a:solidFill>
                  <a:srgbClr val="002060"/>
                </a:solidFill>
              </a:rPr>
              <a:t>також</a:t>
            </a:r>
            <a:r>
              <a:rPr lang="ru-RU" sz="3200" dirty="0" smtClean="0">
                <a:solidFill>
                  <a:srgbClr val="002060"/>
                </a:solidFill>
              </a:rPr>
              <a:t> з </a:t>
            </a:r>
            <a:r>
              <a:rPr lang="ru-RU" sz="3200" dirty="0" err="1" smtClean="0">
                <a:solidFill>
                  <a:srgbClr val="002060"/>
                </a:solidFill>
              </a:rPr>
              <a:t>тими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виділеннями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які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потрапляють</a:t>
            </a:r>
            <a:r>
              <a:rPr lang="ru-RU" sz="3200" dirty="0" smtClean="0">
                <a:solidFill>
                  <a:srgbClr val="002060"/>
                </a:solidFill>
              </a:rPr>
              <a:t> в </a:t>
            </a:r>
            <a:r>
              <a:rPr lang="ru-RU" sz="3200" dirty="0" err="1" smtClean="0">
                <a:solidFill>
                  <a:srgbClr val="002060"/>
                </a:solidFill>
              </a:rPr>
              <a:t>повітря</a:t>
            </a:r>
            <a:r>
              <a:rPr lang="ru-RU" sz="3200" dirty="0" smtClean="0">
                <a:solidFill>
                  <a:srgbClr val="002060"/>
                </a:solidFill>
              </a:rPr>
              <a:t> в </a:t>
            </a:r>
            <a:r>
              <a:rPr lang="ru-RU" sz="3200" dirty="0" err="1" smtClean="0">
                <a:solidFill>
                  <a:srgbClr val="002060"/>
                </a:solidFill>
              </a:rPr>
              <a:t>нашому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будинку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від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різних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механізмів</a:t>
            </a:r>
            <a:r>
              <a:rPr lang="ru-RU" sz="3200" dirty="0" smtClean="0">
                <a:solidFill>
                  <a:srgbClr val="002060"/>
                </a:solidFill>
              </a:rPr>
              <a:t> та й просто </a:t>
            </a:r>
            <a:r>
              <a:rPr lang="ru-RU" sz="3200" dirty="0" err="1" smtClean="0">
                <a:solidFill>
                  <a:srgbClr val="002060"/>
                </a:solidFill>
              </a:rPr>
              <a:t>від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звичайних</a:t>
            </a:r>
            <a:r>
              <a:rPr lang="ru-RU" sz="3200" dirty="0" smtClean="0">
                <a:solidFill>
                  <a:srgbClr val="002060"/>
                </a:solidFill>
              </a:rPr>
              <a:t> речей.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810" y="2993164"/>
            <a:ext cx="6667500" cy="3759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4979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752" y="-342014"/>
            <a:ext cx="95670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err="1" smtClean="0">
                <a:solidFill>
                  <a:srgbClr val="00B0F0"/>
                </a:solidFill>
              </a:rPr>
              <a:t>Значення</a:t>
            </a:r>
            <a:r>
              <a:rPr lang="ru-RU" sz="9600" dirty="0" smtClean="0">
                <a:solidFill>
                  <a:srgbClr val="00B0F0"/>
                </a:solidFill>
              </a:rPr>
              <a:t> </a:t>
            </a:r>
            <a:r>
              <a:rPr lang="ru-RU" sz="9600" dirty="0" err="1" smtClean="0">
                <a:solidFill>
                  <a:srgbClr val="00B0F0"/>
                </a:solidFill>
              </a:rPr>
              <a:t>повітря</a:t>
            </a:r>
            <a:r>
              <a:rPr lang="ru-RU" sz="9600" dirty="0" smtClean="0">
                <a:solidFill>
                  <a:srgbClr val="00B0F0"/>
                </a:solidFill>
              </a:rPr>
              <a:t>.</a:t>
            </a:r>
            <a:endParaRPr lang="ru-RU" sz="9600" dirty="0">
              <a:solidFill>
                <a:srgbClr val="00B0F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76118" y="270623"/>
            <a:ext cx="320634" cy="34438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42637"/>
            <a:ext cx="120772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</a:t>
            </a:r>
            <a:r>
              <a:rPr lang="ru-RU" sz="2800" dirty="0" err="1" smtClean="0">
                <a:solidFill>
                  <a:schemeClr val="bg1"/>
                </a:solidFill>
              </a:rPr>
              <a:t>Щоб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добувати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метали,отримувати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електроенергію</a:t>
            </a:r>
            <a:r>
              <a:rPr lang="ru-RU" sz="2800" dirty="0" smtClean="0">
                <a:solidFill>
                  <a:schemeClr val="bg1"/>
                </a:solidFill>
              </a:rPr>
              <a:t> на </a:t>
            </a:r>
            <a:r>
              <a:rPr lang="ru-RU" sz="2800" dirty="0" err="1" smtClean="0">
                <a:solidFill>
                  <a:schemeClr val="bg1"/>
                </a:solidFill>
              </a:rPr>
              <a:t>теплових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електростанціях,приводити</a:t>
            </a:r>
            <a:r>
              <a:rPr lang="ru-RU" sz="2800" dirty="0" smtClean="0">
                <a:solidFill>
                  <a:schemeClr val="bg1"/>
                </a:solidFill>
              </a:rPr>
              <a:t> в </a:t>
            </a:r>
            <a:r>
              <a:rPr lang="ru-RU" sz="2800" dirty="0" err="1" smtClean="0">
                <a:solidFill>
                  <a:schemeClr val="bg1"/>
                </a:solidFill>
              </a:rPr>
              <a:t>рух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автомобілі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тощо,необхідне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повітря.Велике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має</a:t>
            </a:r>
            <a:r>
              <a:rPr lang="ru-RU" sz="2800" dirty="0" smtClean="0">
                <a:solidFill>
                  <a:schemeClr val="bg1"/>
                </a:solidFill>
              </a:rPr>
              <a:t> і </a:t>
            </a:r>
            <a:r>
              <a:rPr lang="ru-RU" sz="2800" dirty="0" err="1" smtClean="0">
                <a:solidFill>
                  <a:schemeClr val="bg1"/>
                </a:solidFill>
              </a:rPr>
              <a:t>така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властивість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повітря,як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здатність</a:t>
            </a:r>
            <a:r>
              <a:rPr lang="ru-RU" sz="2800" dirty="0" smtClean="0">
                <a:solidFill>
                  <a:schemeClr val="bg1"/>
                </a:solidFill>
              </a:rPr>
              <a:t> погано </a:t>
            </a:r>
            <a:r>
              <a:rPr lang="ru-RU" sz="2800" dirty="0" err="1" smtClean="0">
                <a:solidFill>
                  <a:schemeClr val="bg1"/>
                </a:solidFill>
              </a:rPr>
              <a:t>приводити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тепло.Саме</a:t>
            </a:r>
            <a:r>
              <a:rPr lang="ru-RU" sz="2800" dirty="0" smtClean="0">
                <a:solidFill>
                  <a:schemeClr val="bg1"/>
                </a:solidFill>
              </a:rPr>
              <a:t> тому у </a:t>
            </a:r>
            <a:r>
              <a:rPr lang="ru-RU" sz="2800" dirty="0" err="1" smtClean="0">
                <a:solidFill>
                  <a:schemeClr val="bg1"/>
                </a:solidFill>
              </a:rPr>
              <a:t>вікнах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роблять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подвійні,а</a:t>
            </a:r>
            <a:r>
              <a:rPr lang="ru-RU" sz="2800" dirty="0" smtClean="0">
                <a:solidFill>
                  <a:schemeClr val="bg1"/>
                </a:solidFill>
              </a:rPr>
              <a:t> в </a:t>
            </a:r>
            <a:r>
              <a:rPr lang="ru-RU" sz="2800" dirty="0" err="1" smtClean="0">
                <a:solidFill>
                  <a:schemeClr val="bg1"/>
                </a:solidFill>
              </a:rPr>
              <a:t>сучасних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навіть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потрійні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шибки,проміжки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між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якими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зааповнені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повітрям</a:t>
            </a:r>
            <a:r>
              <a:rPr lang="ru-RU" sz="2800" dirty="0" smtClean="0">
                <a:solidFill>
                  <a:schemeClr val="bg1"/>
                </a:solidFill>
              </a:rPr>
              <a:t>.»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82528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«А </a:t>
            </a:r>
            <a:r>
              <a:rPr lang="ru-RU" sz="2800" dirty="0" err="1" smtClean="0">
                <a:solidFill>
                  <a:schemeClr val="bg1"/>
                </a:solidFill>
              </a:rPr>
              <a:t>від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чого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ще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захищає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повітряна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оболонка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Землю?У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Сонячній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системі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небесні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тіла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постійно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рухаються.Трапляється,що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деякі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малі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небесні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тіла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наближаються</a:t>
            </a:r>
            <a:r>
              <a:rPr lang="ru-RU" sz="2800" dirty="0" smtClean="0">
                <a:solidFill>
                  <a:schemeClr val="bg1"/>
                </a:solidFill>
              </a:rPr>
              <a:t> до </a:t>
            </a:r>
            <a:r>
              <a:rPr lang="ru-RU" sz="2800" dirty="0" err="1" smtClean="0">
                <a:solidFill>
                  <a:schemeClr val="bg1"/>
                </a:solidFill>
              </a:rPr>
              <a:t>Землі</a:t>
            </a:r>
            <a:r>
              <a:rPr lang="ru-RU" sz="2800" dirty="0" smtClean="0">
                <a:solidFill>
                  <a:schemeClr val="bg1"/>
                </a:solidFill>
              </a:rPr>
              <a:t> і </a:t>
            </a:r>
            <a:r>
              <a:rPr lang="ru-RU" sz="2800" dirty="0" err="1" smtClean="0">
                <a:solidFill>
                  <a:schemeClr val="bg1"/>
                </a:solidFill>
              </a:rPr>
              <a:t>постає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загроза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їхнього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зіткнення</a:t>
            </a:r>
            <a:r>
              <a:rPr lang="ru-RU" sz="2800" dirty="0" smtClean="0">
                <a:solidFill>
                  <a:schemeClr val="bg1"/>
                </a:solidFill>
              </a:rPr>
              <a:t> з </a:t>
            </a:r>
            <a:r>
              <a:rPr lang="ru-RU" sz="2800" dirty="0" err="1" smtClean="0">
                <a:solidFill>
                  <a:schemeClr val="bg1"/>
                </a:solidFill>
              </a:rPr>
              <a:t>нашою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планетою.Однак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більшість</a:t>
            </a:r>
            <a:r>
              <a:rPr lang="ru-RU" sz="2800" dirty="0" smtClean="0">
                <a:solidFill>
                  <a:schemeClr val="bg1"/>
                </a:solidFill>
              </a:rPr>
              <a:t> з них </a:t>
            </a:r>
            <a:r>
              <a:rPr lang="ru-RU" sz="2800" dirty="0" err="1" smtClean="0">
                <a:solidFill>
                  <a:schemeClr val="bg1"/>
                </a:solidFill>
              </a:rPr>
              <a:t>згорає</a:t>
            </a:r>
            <a:r>
              <a:rPr lang="ru-RU" sz="2800" dirty="0" smtClean="0">
                <a:solidFill>
                  <a:schemeClr val="bg1"/>
                </a:solidFill>
              </a:rPr>
              <a:t> в </a:t>
            </a:r>
            <a:r>
              <a:rPr lang="ru-RU" sz="2800" dirty="0" err="1" smtClean="0">
                <a:solidFill>
                  <a:schemeClr val="bg1"/>
                </a:solidFill>
              </a:rPr>
              <a:t>її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повітряній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оболонці,не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долітаючи</a:t>
            </a:r>
            <a:r>
              <a:rPr lang="ru-RU" sz="2800" dirty="0" smtClean="0">
                <a:solidFill>
                  <a:schemeClr val="bg1"/>
                </a:solidFill>
              </a:rPr>
              <a:t> до </a:t>
            </a:r>
            <a:r>
              <a:rPr lang="ru-RU" sz="2800" dirty="0" err="1" smtClean="0">
                <a:solidFill>
                  <a:schemeClr val="bg1"/>
                </a:solidFill>
              </a:rPr>
              <a:t>поверхні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Землі</a:t>
            </a:r>
            <a:r>
              <a:rPr lang="ru-RU" sz="2800" dirty="0" smtClean="0">
                <a:solidFill>
                  <a:schemeClr val="bg1"/>
                </a:solidFill>
              </a:rPr>
              <a:t>.»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65" y="4936367"/>
            <a:ext cx="3468585" cy="18169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62" y="4936367"/>
            <a:ext cx="6377635" cy="18592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54975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solidFill>
                  <a:srgbClr val="CF21A1"/>
                </a:solidFill>
              </a:rPr>
              <a:t>Вітрильні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човни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рухаються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завдяки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повітрю,а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точніше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завдяки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його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переміщенню,яке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називають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вітром.Парашути</a:t>
            </a:r>
            <a:r>
              <a:rPr lang="ru-RU" sz="4400" dirty="0" smtClean="0">
                <a:solidFill>
                  <a:srgbClr val="CF21A1"/>
                </a:solidFill>
              </a:rPr>
              <a:t> плавно </a:t>
            </a:r>
            <a:r>
              <a:rPr lang="ru-RU" sz="4400" dirty="0" err="1" smtClean="0">
                <a:solidFill>
                  <a:srgbClr val="CF21A1"/>
                </a:solidFill>
              </a:rPr>
              <a:t>спускаються</a:t>
            </a:r>
            <a:r>
              <a:rPr lang="ru-RU" sz="4400" dirty="0" smtClean="0">
                <a:solidFill>
                  <a:srgbClr val="CF21A1"/>
                </a:solidFill>
              </a:rPr>
              <a:t> на землю </a:t>
            </a:r>
            <a:r>
              <a:rPr lang="ru-RU" sz="4400" dirty="0" err="1" smtClean="0">
                <a:solidFill>
                  <a:srgbClr val="CF21A1"/>
                </a:solidFill>
              </a:rPr>
              <a:t>також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завдяки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повітрю.Люди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здавна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навчилися</a:t>
            </a:r>
            <a:r>
              <a:rPr lang="ru-RU" sz="4400" dirty="0" smtClean="0">
                <a:solidFill>
                  <a:srgbClr val="CF21A1"/>
                </a:solidFill>
              </a:rPr>
              <a:t> </a:t>
            </a:r>
            <a:r>
              <a:rPr lang="ru-RU" sz="4400" dirty="0" err="1" smtClean="0">
                <a:solidFill>
                  <a:srgbClr val="CF21A1"/>
                </a:solidFill>
              </a:rPr>
              <a:t>використовувати</a:t>
            </a:r>
            <a:r>
              <a:rPr lang="ru-RU" sz="4400" dirty="0" smtClean="0">
                <a:solidFill>
                  <a:srgbClr val="CF21A1"/>
                </a:solidFill>
              </a:rPr>
              <a:t> силу </a:t>
            </a:r>
            <a:r>
              <a:rPr lang="ru-RU" sz="4400" dirty="0" err="1" smtClean="0">
                <a:solidFill>
                  <a:srgbClr val="CF21A1"/>
                </a:solidFill>
              </a:rPr>
              <a:t>вітру</a:t>
            </a:r>
            <a:r>
              <a:rPr lang="ru-RU" sz="4400" dirty="0">
                <a:solidFill>
                  <a:srgbClr val="CF21A1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98" y="3645725"/>
            <a:ext cx="3576891" cy="26854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12" y="3567384"/>
            <a:ext cx="3505112" cy="262364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946" y="3719370"/>
            <a:ext cx="3784411" cy="25056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20561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9674" y="1142402"/>
            <a:ext cx="9211176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0" dirty="0" err="1" smtClean="0">
                <a:solidFill>
                  <a:srgbClr val="CF21A1"/>
                </a:solidFill>
              </a:rPr>
              <a:t>Кінець</a:t>
            </a:r>
            <a:endParaRPr lang="ru-RU" sz="25000" dirty="0">
              <a:solidFill>
                <a:srgbClr val="CF21A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6717" y="2867891"/>
            <a:ext cx="1140031" cy="11400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512228" y="2867891"/>
            <a:ext cx="1246089" cy="11340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626918" y="4364780"/>
            <a:ext cx="10022776" cy="2641662"/>
          </a:xfrm>
          <a:prstGeom prst="rightArrow">
            <a:avLst/>
          </a:prstGeom>
          <a:solidFill>
            <a:srgbClr val="FFFF00"/>
          </a:solidFill>
          <a:ln>
            <a:solidFill>
              <a:srgbClr val="7030A0"/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1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364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Повітря.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Повітря.</dc:title>
  <dc:creator>Макс</dc:creator>
  <cp:lastModifiedBy>Макс</cp:lastModifiedBy>
  <cp:revision>16</cp:revision>
  <dcterms:created xsi:type="dcterms:W3CDTF">2015-02-01T14:22:22Z</dcterms:created>
  <dcterms:modified xsi:type="dcterms:W3CDTF">2015-02-01T16:53:27Z</dcterms:modified>
</cp:coreProperties>
</file>