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293096"/>
            <a:ext cx="7772400" cy="1470025"/>
          </a:xfrm>
        </p:spPr>
        <p:txBody>
          <a:bodyPr>
            <a:noAutofit/>
          </a:bodyPr>
          <a:lstStyle/>
          <a:p>
            <a:r>
              <a:rPr lang="uk-UA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ФРАНЦІЯ. РОМАНТИЧНІСТЬ ТА КАЗКОВІСТЬ.</a:t>
            </a:r>
            <a:br>
              <a:rPr lang="uk-UA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uk-UA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uk-UA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uk-UA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uk-UA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uk-UA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uk-UA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uk-UA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Виконала: Войцехівська Евеліна</a:t>
            </a:r>
            <a:br>
              <a:rPr lang="uk-UA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uk-UA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uk-UA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uk-UA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uk-UA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endParaRPr lang="ru-RU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3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aramond" pitchFamily="18" charset="0"/>
              </a:rPr>
              <a:t>Герцог </a:t>
            </a:r>
            <a:r>
              <a:rPr lang="ru-RU" b="1" i="1" dirty="0" err="1" smtClean="0">
                <a:solidFill>
                  <a:srgbClr val="FF0000"/>
                </a:solidFill>
                <a:latin typeface="Garamond" pitchFamily="18" charset="0"/>
              </a:rPr>
              <a:t>Філіп</a:t>
            </a:r>
            <a:r>
              <a:rPr lang="ru-RU" b="1" i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Garamond" pitchFamily="18" charset="0"/>
              </a:rPr>
              <a:t>Гурепел</a:t>
            </a:r>
            <a:r>
              <a:rPr lang="ru-RU" b="1" i="1" dirty="0" smtClean="0">
                <a:solidFill>
                  <a:srgbClr val="FF0000"/>
                </a:solidFill>
                <a:latin typeface="Garamond" pitchFamily="18" charset="0"/>
              </a:rPr>
              <a:t> (голова). </a:t>
            </a:r>
            <a:r>
              <a:rPr lang="ru-RU" b="1" i="1" dirty="0" err="1" smtClean="0">
                <a:solidFill>
                  <a:srgbClr val="FF0000"/>
                </a:solidFill>
                <a:latin typeface="Garamond" pitchFamily="18" charset="0"/>
              </a:rPr>
              <a:t>Шартрський</a:t>
            </a:r>
            <a:r>
              <a:rPr lang="ru-RU" b="1" i="1" dirty="0" smtClean="0">
                <a:solidFill>
                  <a:srgbClr val="FF0000"/>
                </a:solidFill>
                <a:latin typeface="Garamond" pitchFamily="18" charset="0"/>
              </a:rPr>
              <a:t> собор.</a:t>
            </a:r>
            <a:endParaRPr lang="ru-RU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20880" cy="4824536"/>
          </a:xfrm>
        </p:spPr>
      </p:pic>
    </p:spTree>
    <p:extLst>
      <p:ext uri="{BB962C8B-B14F-4D97-AF65-F5344CB8AC3E}">
        <p14:creationId xmlns:p14="http://schemas.microsoft.com/office/powerpoint/2010/main" val="249006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301208"/>
            <a:ext cx="7772400" cy="1470025"/>
          </a:xfrm>
        </p:spPr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Богородиця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і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янголи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. Собор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Паризької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Богоматері</a:t>
            </a:r>
            <a:endParaRPr lang="ru-RU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1733"/>
            <a:ext cx="6552728" cy="46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7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Художній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надгробок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5073427"/>
          </a:xfrm>
        </p:spPr>
      </p:pic>
      <p:sp>
        <p:nvSpPr>
          <p:cNvPr id="5" name="TextBox 4"/>
          <p:cNvSpPr txBox="1"/>
          <p:nvPr/>
        </p:nvSpPr>
        <p:spPr>
          <a:xfrm>
            <a:off x="179512" y="6165303"/>
            <a:ext cx="9468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Garamond" pitchFamily="18" charset="0"/>
              </a:rPr>
              <a:t>«</a:t>
            </a:r>
            <a:r>
              <a:rPr lang="ru-RU" sz="2200" b="1" i="1" dirty="0" err="1">
                <a:solidFill>
                  <a:srgbClr val="FF0000"/>
                </a:solidFill>
                <a:latin typeface="Garamond" pitchFamily="18" charset="0"/>
              </a:rPr>
              <a:t>Надгробок</a:t>
            </a:r>
            <a:r>
              <a:rPr lang="ru-RU" sz="2200" b="1" i="1" dirty="0">
                <a:solidFill>
                  <a:srgbClr val="FF0000"/>
                </a:solidFill>
                <a:latin typeface="Garamond" pitchFamily="18" charset="0"/>
              </a:rPr>
              <a:t> кардинала </a:t>
            </a:r>
            <a:r>
              <a:rPr lang="ru-RU" sz="2200" b="1" i="1" dirty="0" err="1">
                <a:solidFill>
                  <a:srgbClr val="FF0000"/>
                </a:solidFill>
                <a:latin typeface="Garamond" pitchFamily="18" charset="0"/>
              </a:rPr>
              <a:t>Мазаріні</a:t>
            </a:r>
            <a:r>
              <a:rPr lang="ru-RU" sz="2200" b="1" i="1" dirty="0">
                <a:solidFill>
                  <a:srgbClr val="FF0000"/>
                </a:solidFill>
                <a:latin typeface="Garamond" pitchFamily="18" charset="0"/>
              </a:rPr>
              <a:t>», Коллеж </a:t>
            </a:r>
            <a:r>
              <a:rPr lang="ru-RU" sz="2200" b="1" i="1" dirty="0" err="1">
                <a:solidFill>
                  <a:srgbClr val="FF0000"/>
                </a:solidFill>
                <a:latin typeface="Garamond" pitchFamily="18" charset="0"/>
              </a:rPr>
              <a:t>Чотирьох</a:t>
            </a:r>
            <a:r>
              <a:rPr lang="ru-RU" sz="22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200" b="1" i="1" dirty="0" err="1">
                <a:solidFill>
                  <a:srgbClr val="FF0000"/>
                </a:solidFill>
                <a:latin typeface="Garamond" pitchFamily="18" charset="0"/>
              </a:rPr>
              <a:t>Націй</a:t>
            </a:r>
            <a:r>
              <a:rPr lang="ru-RU" sz="22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2200" b="1" i="1" dirty="0" err="1">
                <a:solidFill>
                  <a:srgbClr val="FF0000"/>
                </a:solidFill>
                <a:latin typeface="Garamond" pitchFamily="18" charset="0"/>
              </a:rPr>
              <a:t>каплиця</a:t>
            </a:r>
            <a:endParaRPr lang="ru-RU" sz="2200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94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157191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Garamond" pitchFamily="18" charset="0"/>
              </a:rPr>
              <a:t>Надгробок</a:t>
            </a:r>
            <a:r>
              <a:rPr lang="ru-RU" sz="4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Garamond" pitchFamily="18" charset="0"/>
              </a:rPr>
              <a:t>міністра</a:t>
            </a:r>
            <a:r>
              <a:rPr lang="ru-RU" sz="4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Garamond" pitchFamily="18" charset="0"/>
              </a:rPr>
              <a:t>фінансів</a:t>
            </a:r>
            <a:r>
              <a:rPr lang="ru-RU" sz="4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Garamond" pitchFamily="18" charset="0"/>
              </a:rPr>
              <a:t>Кольбера</a:t>
            </a:r>
            <a:r>
              <a:rPr lang="ru-RU" sz="4000" b="1" i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6" y="310588"/>
            <a:ext cx="7200800" cy="48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1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Надгробок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в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каплиці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Сен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Дені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416824" cy="4896544"/>
          </a:xfrm>
        </p:spPr>
      </p:pic>
    </p:spTree>
    <p:extLst>
      <p:ext uri="{BB962C8B-B14F-4D97-AF65-F5344CB8AC3E}">
        <p14:creationId xmlns:p14="http://schemas.microsoft.com/office/powerpoint/2010/main" val="73096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Живопис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080236"/>
            <a:ext cx="7632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Одним з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найкращих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досягнень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Франції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Garamond" pitchFamily="18" charset="0"/>
              </a:rPr>
              <a:t>XV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століття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є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мініатюрний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живопис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. У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цей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час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тісно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взаємодіють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нідерландська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та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французька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школи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мініатюристів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інколи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їх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не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можна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розрізнити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між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Garamond" pitchFamily="18" charset="0"/>
              </a:rPr>
              <a:t>собою.</a:t>
            </a:r>
            <a:endParaRPr lang="ru-RU" sz="2000" b="1" i="1" dirty="0">
              <a:solidFill>
                <a:srgbClr val="FF0000"/>
              </a:solidFill>
              <a:latin typeface="Garamond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Garamond" pitchFamily="18" charset="0"/>
              </a:rPr>
              <a:t>Одним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із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шедеврів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цього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періоду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в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живопису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є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ілюстрації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до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рукописної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книги «Великих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французьких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хронік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».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Ця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книга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була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виготовлена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для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бургундського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герцога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Філіппа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Доброго.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Головний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художник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цього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твору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Сімон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Марміон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виконав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п'ятнадцять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мініатюр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інші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сімдесят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п'ять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—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його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помічники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. У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творі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зображена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історія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країни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починаючи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з легендарного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походження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франків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на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троянців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, і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закінчуючи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подіями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Столітньої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війни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з </a:t>
            </a:r>
            <a:r>
              <a:rPr lang="ru-RU" sz="2000" b="1" i="1" dirty="0" err="1" smtClean="0">
                <a:solidFill>
                  <a:srgbClr val="FF0000"/>
                </a:solidFill>
                <a:latin typeface="Garamond" pitchFamily="18" charset="0"/>
              </a:rPr>
              <a:t>Англією</a:t>
            </a:r>
            <a:r>
              <a:rPr lang="ru-RU" sz="2000" b="1" i="1" dirty="0" smtClean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ru-RU" sz="2000" b="1" i="1" dirty="0">
              <a:solidFill>
                <a:srgbClr val="FF0000"/>
              </a:solidFill>
              <a:latin typeface="Garamond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Garamond" pitchFamily="18" charset="0"/>
              </a:rPr>
              <a:t>Один 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з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головних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суперників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Марміона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в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мистецтві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мініатюри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, Жан Фуке,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майже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одночасно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з «Великими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хроніками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»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ілюструє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аналогічний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за тематикою кодекс.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Ці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ілюстрації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розкішніші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розкуті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більш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цілісні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. Фуке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також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писав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портрети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— короля Карла </a:t>
            </a:r>
            <a:r>
              <a:rPr lang="en-US" sz="2000" b="1" i="1" dirty="0">
                <a:solidFill>
                  <a:srgbClr val="FF0000"/>
                </a:solidFill>
                <a:latin typeface="Garamond" pitchFamily="18" charset="0"/>
              </a:rPr>
              <a:t>VII, 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диптиха </a:t>
            </a:r>
            <a:r>
              <a:rPr lang="ru-RU" sz="2000" b="1" i="1" dirty="0" err="1">
                <a:solidFill>
                  <a:srgbClr val="FF0000"/>
                </a:solidFill>
                <a:latin typeface="Garamond" pitchFamily="18" charset="0"/>
              </a:rPr>
              <a:t>Ет'єна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Garamond" pitchFamily="18" charset="0"/>
              </a:rPr>
              <a:t>Шевальє</a:t>
            </a:r>
            <a:r>
              <a:rPr lang="ru-RU" sz="2000" b="1" i="1" dirty="0" smtClean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ru-RU" sz="2000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54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Живопис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у </a:t>
            </a:r>
            <a:r>
              <a:rPr lang="en-US" sz="1900" b="1" i="1" dirty="0">
                <a:solidFill>
                  <a:srgbClr val="FF0000"/>
                </a:solidFill>
                <a:latin typeface="Garamond" pitchFamily="18" charset="0"/>
              </a:rPr>
              <a:t>XVII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столітті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у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Франції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представлений ​​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класиками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Ніколою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Пуссеном і Клодом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Лорреном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. У </a:t>
            </a:r>
            <a:r>
              <a:rPr lang="en-US" sz="1900" b="1" i="1" dirty="0">
                <a:solidFill>
                  <a:srgbClr val="FF0000"/>
                </a:solidFill>
                <a:latin typeface="Garamond" pitchFamily="18" charset="0"/>
              </a:rPr>
              <a:t>XVIII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столітті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на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основі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бароко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виник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стиль рококо.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Його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настанов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дотримувались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— Антуан Ватто, Франсуа Буше, Шарден,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Перроно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та Жан-Оноре Фрагонар, низка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другорядних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майстрів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Наприкінці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століття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сформувався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неокласицизм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який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відновив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у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французькому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мистецтві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Жак-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Луї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Давід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. Теодор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Жеріко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та Ежен Делакруа —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найвидатніші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діячі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напрямку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романтизм.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Реалізм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представлений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творчістю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живописців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Гюстава Курбе і Оноре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Дом'є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ru-RU" sz="1900" b="1" i="1" dirty="0">
              <a:solidFill>
                <a:srgbClr val="FF0000"/>
              </a:solidFill>
              <a:latin typeface="Garamond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Франція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—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батьківщина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імпресіонізму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. На засадах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цього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напрямку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стояли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видатні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діячі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мистецтва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1900" b="1" i="1" dirty="0">
                <a:solidFill>
                  <a:srgbClr val="FF0000"/>
                </a:solidFill>
                <a:latin typeface="Garamond" pitchFamily="18" charset="0"/>
              </a:rPr>
              <a:t>XIX–XX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століть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— Клод Моне,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Едгар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Дега,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Едуар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Мане,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Каміль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Піссарро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П'єр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Огюст Ренуар.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Творчістю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Жоржа Брака та Пабло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Пікассо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який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переїхав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до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Франції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було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покладено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початок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кубізму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однієї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з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течій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авангарду.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Найбільшим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художником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фовізму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став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Анрі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Матісс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. Марсель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Дюшан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стояв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біля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витоків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дадаїзму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 та </a:t>
            </a:r>
            <a:r>
              <a:rPr lang="ru-RU" sz="1900" b="1" i="1" dirty="0" err="1">
                <a:solidFill>
                  <a:srgbClr val="FF0000"/>
                </a:solidFill>
                <a:latin typeface="Garamond" pitchFamily="18" charset="0"/>
              </a:rPr>
              <a:t>сюрреалізму</a:t>
            </a:r>
            <a:r>
              <a:rPr lang="ru-RU" sz="1900" b="1" i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27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189" y="522920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Лоран де Ла 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Гір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. «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Алегорія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музики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 з 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двома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путті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», 1649 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рік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83851"/>
            <a:ext cx="65527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8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79295"/>
            <a:ext cx="8661648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Жак-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Луї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Давід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. «Парис і 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Єлена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», 1788 р.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320480" cy="5184576"/>
          </a:xfrm>
        </p:spPr>
      </p:pic>
    </p:spTree>
    <p:extLst>
      <p:ext uri="{BB962C8B-B14F-4D97-AF65-F5344CB8AC3E}">
        <p14:creationId xmlns:p14="http://schemas.microsoft.com/office/powerpoint/2010/main" val="1865271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Жан Фуке. «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Взяття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Єрусалиму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» (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Мініатюра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5472608" cy="4896544"/>
          </a:xfrm>
        </p:spPr>
      </p:pic>
    </p:spTree>
    <p:extLst>
      <p:ext uri="{BB962C8B-B14F-4D97-AF65-F5344CB8AC3E}">
        <p14:creationId xmlns:p14="http://schemas.microsoft.com/office/powerpoint/2010/main" val="12392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983" y="260648"/>
            <a:ext cx="8939336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Стан у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французькій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архітектурі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18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На початку 18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століття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стан у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французькій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архітектурі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формували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пізнє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бароко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і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еволюція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в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бік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класицизму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. Рококо,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народжене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практично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одночасно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Франції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та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Італії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, не мало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суттєвого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впливу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архітектуру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Франції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, за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винятком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декількох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паркових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павільйонів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та декору </a:t>
            </a:r>
            <a:r>
              <a:rPr lang="ru-RU" b="1" i="1" dirty="0" err="1" smtClean="0">
                <a:solidFill>
                  <a:srgbClr val="FF0000"/>
                </a:solidFill>
                <a:latin typeface="Garamond" pitchFamily="18" charset="0"/>
              </a:rPr>
              <a:t>інтер'єрів</a:t>
            </a:r>
            <a:r>
              <a:rPr lang="ru-RU" b="1" i="1" dirty="0" smtClean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ru-RU" b="1" i="1" dirty="0">
              <a:solidFill>
                <a:srgbClr val="FF0000"/>
              </a:solidFill>
              <a:latin typeface="Garamond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У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середині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18 ст.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помітно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підживився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інтерес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до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давньоримської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архітектури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та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надбання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академічного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класицизму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Франції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17 ст.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Цьому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сприяли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як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невдоволення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стилістикою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бароко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римського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зразка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, так і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офіційна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підтримка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класицизму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абсолютизмом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Франції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котрий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волав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бачити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його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офіційним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стилем в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країні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Панування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рококо,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головна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мета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якого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розважати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, не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набридати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і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подобатись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, не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задовольняло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низку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французькиз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митців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061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43408"/>
            <a:ext cx="7772400" cy="1470025"/>
          </a:xfrm>
        </p:spPr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Музеї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6400800" cy="6264696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За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кількістю</a:t>
            </a:r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музеїв</a:t>
            </a:r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 Париж,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столиця</a:t>
            </a:r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Франції</a:t>
            </a:r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займає</a:t>
            </a:r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 перше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місце</a:t>
            </a:r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 у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світі</a:t>
            </a:r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Найвідоміші</a:t>
            </a:r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 з них:</a:t>
            </a:r>
          </a:p>
          <a:p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Лувр</a:t>
            </a:r>
          </a:p>
          <a:p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Музей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д'Орсе</a:t>
            </a:r>
            <a:endParaRPr lang="ru-RU" sz="3400" b="1" i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Національний</a:t>
            </a:r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 музей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сучасного</a:t>
            </a:r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мистецтва</a:t>
            </a:r>
            <a:endParaRPr lang="ru-RU" sz="3400" b="1" i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Музей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Клюні</a:t>
            </a:r>
            <a:endParaRPr lang="ru-RU" sz="3400" b="1" i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Міський</a:t>
            </a:r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 музей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сучасного</a:t>
            </a:r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мистецтва</a:t>
            </a:r>
            <a:endParaRPr lang="ru-RU" sz="3400" b="1" i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Малий</a:t>
            </a:r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 палац</a:t>
            </a:r>
          </a:p>
          <a:p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Музей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Пікассо</a:t>
            </a:r>
            <a:endParaRPr lang="ru-RU" sz="3400" b="1" i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Музей Родена</a:t>
            </a:r>
          </a:p>
          <a:p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Музей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Оранжері</a:t>
            </a:r>
            <a:endParaRPr lang="ru-RU" sz="3400" b="1" i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Музей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Жакмар</a:t>
            </a:r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-Андре</a:t>
            </a:r>
          </a:p>
          <a:p>
            <a:r>
              <a:rPr lang="ru-RU" sz="3400" b="1" i="1" dirty="0">
                <a:solidFill>
                  <a:srgbClr val="FF0000"/>
                </a:solidFill>
                <a:latin typeface="Garamond" pitchFamily="18" charset="0"/>
              </a:rPr>
              <a:t>Музей </a:t>
            </a:r>
            <a:r>
              <a:rPr lang="ru-RU" sz="3400" b="1" i="1" dirty="0" err="1">
                <a:solidFill>
                  <a:srgbClr val="FF0000"/>
                </a:solidFill>
                <a:latin typeface="Garamond" pitchFamily="18" charset="0"/>
              </a:rPr>
              <a:t>Бурделя</a:t>
            </a:r>
            <a:endParaRPr lang="ru-RU" sz="3400" b="1" i="1" dirty="0">
              <a:solidFill>
                <a:srgbClr val="FF0000"/>
              </a:solidFill>
              <a:latin typeface="Garamond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70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Велика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кількість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музеїв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також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знаходиться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в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інших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містах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країни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Музей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Петі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-Пале (</a:t>
            </a:r>
            <a:r>
              <a:rPr lang="ru-RU" sz="2400" b="1" i="1" dirty="0" err="1" smtClean="0">
                <a:solidFill>
                  <a:srgbClr val="FF0000"/>
                </a:solidFill>
                <a:latin typeface="Garamond" pitchFamily="18" charset="0"/>
              </a:rPr>
              <a:t>Авіньйон</a:t>
            </a:r>
            <a:r>
              <a:rPr lang="ru-RU" sz="2400" b="1" i="1" dirty="0" smtClean="0">
                <a:solidFill>
                  <a:srgbClr val="FF0000"/>
                </a:solidFill>
                <a:latin typeface="Garamond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Garamond" pitchFamily="18" charset="0"/>
              </a:rPr>
              <a:t>Музей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Унтерлінден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Кольмар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Музей Гренобля (Гренобль)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Палац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витончених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мистецтв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Лілль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Ліонський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музей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красних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мистецтв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Ліон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Музей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галло-римської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цивілізації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Ліон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Музей Фабра (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Монпельє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Музей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витончених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Garamond" pitchFamily="18" charset="0"/>
              </a:rPr>
              <a:t>мистецтв</a:t>
            </a: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 (Нант)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Палац То (Реймс)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Garamond" pitchFamily="18" charset="0"/>
              </a:rPr>
              <a:t>Музей Августина (Тулуза)</a:t>
            </a:r>
          </a:p>
        </p:txBody>
      </p:sp>
    </p:spTree>
    <p:extLst>
      <p:ext uri="{BB962C8B-B14F-4D97-AF65-F5344CB8AC3E}">
        <p14:creationId xmlns:p14="http://schemas.microsoft.com/office/powerpoint/2010/main" val="1885167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Лувр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8649" cy="4968552"/>
          </a:xfrm>
        </p:spPr>
      </p:pic>
    </p:spTree>
    <p:extLst>
      <p:ext uri="{BB962C8B-B14F-4D97-AF65-F5344CB8AC3E}">
        <p14:creationId xmlns:p14="http://schemas.microsoft.com/office/powerpoint/2010/main" val="4001862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03734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Музей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д'Орсе</a:t>
            </a:r>
            <a:endParaRPr lang="ru-RU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64896" cy="5184576"/>
          </a:xfrm>
        </p:spPr>
      </p:pic>
    </p:spTree>
    <p:extLst>
      <p:ext uri="{BB962C8B-B14F-4D97-AF65-F5344CB8AC3E}">
        <p14:creationId xmlns:p14="http://schemas.microsoft.com/office/powerpoint/2010/main" val="1785972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92" y="4653136"/>
            <a:ext cx="9001000" cy="2376264"/>
          </a:xfrm>
        </p:spPr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Дякую за перегляд!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6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Спротив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стилістиці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рококо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Не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всі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прихильно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ставилися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до стилю рококо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навіть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Франції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Спроби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відійти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від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стилістики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рококо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робив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скульптор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Едм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Бушардон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(1698–1762).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Вже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в перших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своїх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творах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Бушардон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зробив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спроби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відмовитися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від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грайливого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рококо,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спираючись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досвід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французького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класицизму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17 ст. та на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лаконізм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античного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мистецтва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Отримавши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замовлення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побудову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фонтану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Чотирьох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Сезонів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в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Парижі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він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створив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твір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що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нічим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не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нагадував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стилістику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рококо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ні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в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архітектурі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ні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в скульптурному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декорі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  <a:p>
            <a:pPr algn="ctr"/>
            <a:endParaRPr lang="ru-RU" b="1" i="1" dirty="0">
              <a:solidFill>
                <a:srgbClr val="FF0000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Повністю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порвав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зі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стилем рококо і Жак-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Луї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Давід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під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час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свого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перебування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Римі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Навіть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пізні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твори «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класичної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»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фігури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рококо — художника Жана-Оноре Фрагонара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свідчать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про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відхід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від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рококо та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орієнтацію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реалістичний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живопис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голландців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17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століття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  <a:p>
            <a:pPr algn="ctr"/>
            <a:endParaRPr lang="ru-RU" b="1" i="1" dirty="0">
              <a:solidFill>
                <a:srgbClr val="FF0000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Життя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та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творчість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Етьєна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Моріса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Фальконе припали на пору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досить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швидкої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зміни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декількох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мистецьки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стилів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—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пізнього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бароко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, рококо і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класицизму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Митець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широкого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мистецького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діапазону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, Фальконе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вдало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працював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в кожному з них, про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що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свідчать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скульптурні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групи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«Смерть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Мілона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Кротонського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»,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релігійні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скульптури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в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церкві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Св.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Роха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алегоричні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статуї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«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Музика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» та «Зима»,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дрібна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порцелянова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пластика в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стилі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рококо.</a:t>
            </a:r>
          </a:p>
        </p:txBody>
      </p:sp>
    </p:spTree>
    <p:extLst>
      <p:ext uri="{BB962C8B-B14F-4D97-AF65-F5344CB8AC3E}">
        <p14:creationId xmlns:p14="http://schemas.microsoft.com/office/powerpoint/2010/main" val="352476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Примхливе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і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чудернацьке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рококо не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здатне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було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якісно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відтворити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героїчні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могутні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характери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Обмеженість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стилістики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рококо добре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відчував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той же Фальконе. І коли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отримав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замову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на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кінний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монумент царю Петру І (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Мідний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Вершник),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повністю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відмовився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від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стилістики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рококо,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звернувшись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до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зразків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античності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і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розвиненого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бароко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. Рококо могло не все.</a:t>
            </a:r>
          </a:p>
          <a:p>
            <a:pPr algn="ctr"/>
            <a:endParaRPr lang="ru-RU" sz="1600" b="1" i="1" dirty="0">
              <a:solidFill>
                <a:srgbClr val="FF0000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Стажування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французьких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художників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і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архітекторів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в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Римі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теж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сприяло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зацікавленню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в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давньоримській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архітектурі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яку некритично почали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сприймати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як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взірець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. Низка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майстрів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відмовилась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від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стилістики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рококо і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пізнього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бароко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і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відродила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класицизм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його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нову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хвилю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Захоплення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давньоримською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архітектурою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було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підтримане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навчальними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закладами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Франції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перш за все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Королівською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академією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. В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академії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запанувала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паперова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архітектура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Вихованцям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майбутнім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архітекторам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)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постійно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надавали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завдання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створити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умовні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проекти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суспільно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значущих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споруд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на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кшталт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«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Колегії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всіх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наук»,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театрів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містких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latin typeface="Garamond" pitchFamily="18" charset="0"/>
              </a:rPr>
              <a:t>соборів</a:t>
            </a:r>
            <a:r>
              <a:rPr lang="ru-RU" sz="1600" b="1" i="1" dirty="0" smtClean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Вітались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велетенські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розміри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складні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практично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барокові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плани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з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довгими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колонадами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внутрішніми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ротондами,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довгими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сходами на фасадах,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прикрашених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низкою скульптур.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Дедалі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проекти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стають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суто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умовними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абстрактними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нереалістичними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пафосними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. І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викладачі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і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вихованці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розуміють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нереалістичність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проектів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але не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припиняють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працю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Бо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вважалось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що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це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сприяє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розкутості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здібностей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та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розкриває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талант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вихованця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якщо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останній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у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нього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є. В проектах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французьких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архітекторів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та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небагатьох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іноземців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що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пройшли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виучку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і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Франції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(Баженов Василь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Іванович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Старов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Іван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Єгорович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),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запанувала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гігантоманія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. На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тлі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політичної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кризи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в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країні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почалося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скорочення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будівництва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. Тому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більшість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академічних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проектів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не могла бути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реалізована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навіть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за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суттєвого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зменшення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розмірів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споруд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та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урізання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кошторису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. В роки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французької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революції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1789–1793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рр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будівництво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в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країні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 практично </a:t>
            </a:r>
            <a:r>
              <a:rPr lang="ru-RU" sz="1600" b="1" i="1" dirty="0" err="1">
                <a:solidFill>
                  <a:srgbClr val="FF0000"/>
                </a:solidFill>
                <a:latin typeface="Garamond" pitchFamily="18" charset="0"/>
              </a:rPr>
              <a:t>припинили</a:t>
            </a:r>
            <a:r>
              <a:rPr lang="ru-RU" sz="1600" b="1" i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17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Фонтан 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Чотирьох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Сезонів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вулиця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Garamond" pitchFamily="18" charset="0"/>
              </a:rPr>
              <a:t>Гренель</a:t>
            </a:r>
            <a:r>
              <a:rPr lang="ru-RU" sz="3600" b="1" i="1" dirty="0">
                <a:solidFill>
                  <a:srgbClr val="FF0000"/>
                </a:solidFill>
                <a:latin typeface="Garamond" pitchFamily="18" charset="0"/>
              </a:rPr>
              <a:t>, 1745 р.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516126" cy="4752528"/>
          </a:xfrm>
        </p:spPr>
      </p:pic>
    </p:spTree>
    <p:extLst>
      <p:ext uri="{BB962C8B-B14F-4D97-AF65-F5344CB8AC3E}">
        <p14:creationId xmlns:p14="http://schemas.microsoft.com/office/powerpoint/2010/main" val="38188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Церква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Валь де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Грас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Парижі</a:t>
            </a:r>
            <a:endParaRPr lang="ru-RU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632848" cy="5184576"/>
          </a:xfrm>
        </p:spPr>
      </p:pic>
    </p:spTree>
    <p:extLst>
      <p:ext uri="{BB962C8B-B14F-4D97-AF65-F5344CB8AC3E}">
        <p14:creationId xmlns:p14="http://schemas.microsoft.com/office/powerpoint/2010/main" val="128811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33256"/>
            <a:ext cx="7848872" cy="994122"/>
          </a:xfrm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Церква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Сен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Рох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, Париж.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4752528" cy="5400600"/>
          </a:xfrm>
        </p:spPr>
      </p:pic>
    </p:spTree>
    <p:extLst>
      <p:ext uri="{BB962C8B-B14F-4D97-AF65-F5344CB8AC3E}">
        <p14:creationId xmlns:p14="http://schemas.microsoft.com/office/powerpoint/2010/main" val="397961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0297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Скульптура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Твори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кельтської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скульптури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зникли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у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Франції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майже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безслідно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Вівтарі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цисти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, саркофаги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тощо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відрізняються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ремісничим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виконанням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Могутнім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поштовхом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для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подальшого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розвитку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скульптури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стало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готичне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будівництво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. На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цьому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етапі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головними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замовниками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архітектурних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споруд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стають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монастирі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міста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аристократія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і король. В 12 і 13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століттях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Франція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переживала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справжній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будівельний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бум і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таке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пожвавлення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в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створенні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храмів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і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світських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споруд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якого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не знала в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попередню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добу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Етапи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ранньої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високої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і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пізньої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готики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супроводжувались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розквітом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французької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скульптури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котра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випереджала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розвиток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сучасного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з нею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живопису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Винятком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стала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лише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книжкова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мініатюра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, а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сміливість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французьких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мініатюристів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дорівнювала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найкращим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здобуткам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митців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18-19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століть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  <a:p>
            <a:pPr algn="ctr"/>
            <a:endParaRPr lang="ru-RU" sz="1700" b="1" i="1" dirty="0">
              <a:solidFill>
                <a:srgbClr val="FF0000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Скульптура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доби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готики почала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відокремлюватись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від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орнаментів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і декоративного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оздоблення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стіни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Первісно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фігури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ще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слідують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за ритмами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архітектурних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форм, але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набувають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все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більшої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самостійності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Зароджується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цікавість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до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людських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характерів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і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психологічних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характеристик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образів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Французька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скульптура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домінувала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в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нижніх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регістрах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готичної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архітектури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портали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пілони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на входах),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що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дозволяло добре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їх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розглядати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і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підвищило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вимоги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до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їх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виконання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. Особливо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довершеними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стають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західні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фасади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готичних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храмів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чи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фасади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трансептів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. де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створені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справжні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ансамблі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архітектурних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форм і </a:t>
            </a:r>
            <a:r>
              <a:rPr lang="ru-RU" sz="1700" b="1" i="1" dirty="0" err="1">
                <a:solidFill>
                  <a:srgbClr val="FF0000"/>
                </a:solidFill>
                <a:latin typeface="Garamond" pitchFamily="18" charset="0"/>
              </a:rPr>
              <a:t>готичних</a:t>
            </a:r>
            <a:r>
              <a:rPr lang="ru-RU" sz="1700" b="1" i="1" dirty="0">
                <a:solidFill>
                  <a:srgbClr val="FF0000"/>
                </a:solidFill>
                <a:latin typeface="Garamond" pitchFamily="18" charset="0"/>
              </a:rPr>
              <a:t> скульптур.</a:t>
            </a:r>
          </a:p>
        </p:txBody>
      </p:sp>
    </p:spTree>
    <p:extLst>
      <p:ext uri="{BB962C8B-B14F-4D97-AF65-F5344CB8AC3E}">
        <p14:creationId xmlns:p14="http://schemas.microsoft.com/office/powerpoint/2010/main" val="131794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445224"/>
            <a:ext cx="8677472" cy="17526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Густав Доре. «Парка і божок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кохання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Ерот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», 1877 </a:t>
            </a:r>
            <a:r>
              <a:rPr lang="ru-RU" b="1" i="1" dirty="0" err="1">
                <a:solidFill>
                  <a:srgbClr val="FF0000"/>
                </a:solidFill>
                <a:latin typeface="Garamond" pitchFamily="18" charset="0"/>
              </a:rPr>
              <a:t>рік</a:t>
            </a:r>
            <a:r>
              <a:rPr lang="ru-RU" b="1" i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26" y="188640"/>
            <a:ext cx="367515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55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1308</Words>
  <Application>Microsoft Office PowerPoint</Application>
  <PresentationFormat>Экран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ФРАНЦІЯ. РОМАНТИЧНІСТЬ ТА КАЗКОВІСТЬ.    Виконала: Войцехівська Евеліна   </vt:lpstr>
      <vt:lpstr>Стан у французькій архітектурі 18 ст.</vt:lpstr>
      <vt:lpstr>Спротив стилістиці рококо </vt:lpstr>
      <vt:lpstr>Презентация PowerPoint</vt:lpstr>
      <vt:lpstr>Фонтан Чотирьох Сезонів, вулиця Гренель, 1745 р.</vt:lpstr>
      <vt:lpstr>Церква Валь де Грас у Парижі</vt:lpstr>
      <vt:lpstr>Церква Сен Рох, Париж.</vt:lpstr>
      <vt:lpstr>Скульптура</vt:lpstr>
      <vt:lpstr>Презентация PowerPoint</vt:lpstr>
      <vt:lpstr>Герцог Філіп Гурепел (голова). Шартрський собор.</vt:lpstr>
      <vt:lpstr>Богородиця і янголи. Собор Паризької Богоматері</vt:lpstr>
      <vt:lpstr>Художній надгробок</vt:lpstr>
      <vt:lpstr>Надгробок міністра фінансів Кольбера.</vt:lpstr>
      <vt:lpstr>Надгробок в каплиці Сен Дені.</vt:lpstr>
      <vt:lpstr>Живопис</vt:lpstr>
      <vt:lpstr>Презентация PowerPoint</vt:lpstr>
      <vt:lpstr>Лоран де Ла Гір. «Алегорія музики з двома путті», 1649 рік.</vt:lpstr>
      <vt:lpstr>Жак-Луї Давід. «Парис і Єлена», 1788 р.</vt:lpstr>
      <vt:lpstr>Жан Фуке. «Взяття Єрусалиму» (Мініатюра)</vt:lpstr>
      <vt:lpstr>Музеї</vt:lpstr>
      <vt:lpstr>Презентация PowerPoint</vt:lpstr>
      <vt:lpstr>Лувр</vt:lpstr>
      <vt:lpstr>Музей д'Орсе</vt:lpstr>
      <vt:lpstr>Дякую за перегляд!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ФРАНЦІЯ. РОМАНТИЧНІСТЬ ТА КАЗКОВІСТЬ.</dc:title>
  <dc:creator>Vlad</dc:creator>
  <cp:lastModifiedBy>Vlad</cp:lastModifiedBy>
  <cp:revision>11</cp:revision>
  <dcterms:created xsi:type="dcterms:W3CDTF">2015-09-27T10:47:56Z</dcterms:created>
  <dcterms:modified xsi:type="dcterms:W3CDTF">2015-09-27T12:49:37Z</dcterms:modified>
</cp:coreProperties>
</file>