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03389-4E5F-4B99-A1A1-8BCB1AF9D03C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CCF94-0378-44EF-80B6-D66F2D112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0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1323E3-6FDF-4431-A63B-4DB249C3A7A1}" type="datetime1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3E99-D102-4CE7-B92C-D23C050C702E}" type="datetime1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64595-BCBE-408B-B9BC-051F060F3E90}" type="datetime1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57F-C110-4705-A6E3-854700396125}" type="datetime1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C330-1667-44CB-B2C1-9C922A553984}" type="datetime1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F81F-9FAF-4F81-B3A4-D79053E07B7D}" type="datetime1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E115-3FA6-4959-B315-FBAEEA234138}" type="datetime1">
              <a:rPr lang="ru-RU" smtClean="0"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A98-487C-4DF6-B50F-616D73EA65DA}" type="datetime1">
              <a:rPr lang="ru-RU" smtClean="0"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8AAB-4717-4F53-8C19-5C272D9538ED}" type="datetime1">
              <a:rPr lang="ru-RU" smtClean="0"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8DE2-2CB4-4477-9745-13025FC8DC39}" type="datetime1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C62-009A-444F-BC49-D439AFE8C0E7}" type="datetime1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5250B0-6C10-404F-8E3D-95CF298A4441}" type="datetime1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Коваль Дар'я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13" name="hammer.wav"/>
          </p:stSnd>
        </p:sndAc>
      </p:transition>
    </mc:Choice>
    <mc:Fallback xmlns="">
      <p:transition spd="slow">
        <p:fade/>
        <p:sndAc>
          <p:stSnd>
            <p:snd r:embed="rId14" name="hammer.wav"/>
          </p:stSnd>
        </p:sndAc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3501008"/>
            <a:ext cx="4680520" cy="792088"/>
          </a:xfrm>
        </p:spPr>
        <p:txBody>
          <a:bodyPr>
            <a:prstTxWarp prst="textCanDown">
              <a:avLst/>
            </a:prstTxWarp>
          </a:bodyPr>
          <a:lstStyle/>
          <a:p>
            <a:pPr marL="182880" indent="0" algn="ctr">
              <a:buNone/>
            </a:pPr>
            <a:r>
              <a:rPr lang="uk-UA" b="1" dirty="0" smtClean="0">
                <a:ln w="3175">
                  <a:solidFill>
                    <a:schemeClr val="bg1">
                      <a:alpha val="65000"/>
                    </a:schemeClr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</a:rPr>
              <a:t>Ергономіка</a:t>
            </a:r>
            <a:endParaRPr lang="ru-RU" b="1" dirty="0">
              <a:ln w="3175">
                <a:solidFill>
                  <a:schemeClr val="bg1">
                    <a:alpha val="65000"/>
                  </a:schemeClr>
                </a:solidFill>
              </a:ln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160" y="551723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dirty="0" err="1" smtClean="0">
                <a:ln w="3175">
                  <a:noFill/>
                </a:ln>
                <a:solidFill>
                  <a:schemeClr val="accent2"/>
                </a:solidFill>
              </a:rPr>
              <a:t>Підгототувала</a:t>
            </a:r>
            <a:endParaRPr lang="uk-UA" b="1" dirty="0" smtClean="0">
              <a:ln w="3175">
                <a:noFill/>
              </a:ln>
              <a:solidFill>
                <a:schemeClr val="accent2"/>
              </a:solidFill>
            </a:endParaRPr>
          </a:p>
          <a:p>
            <a:pPr algn="r"/>
            <a:r>
              <a:rPr lang="uk-UA" b="1" dirty="0" err="1" smtClean="0">
                <a:ln w="3175">
                  <a:noFill/>
                </a:ln>
                <a:solidFill>
                  <a:schemeClr val="accent2"/>
                </a:solidFill>
              </a:rPr>
              <a:t>Учниця</a:t>
            </a:r>
            <a:r>
              <a:rPr lang="uk-UA" b="1" dirty="0" smtClean="0">
                <a:ln w="3175">
                  <a:noFill/>
                </a:ln>
                <a:solidFill>
                  <a:schemeClr val="accent2"/>
                </a:solidFill>
              </a:rPr>
              <a:t> 11-А класу</a:t>
            </a:r>
          </a:p>
          <a:p>
            <a:pPr algn="r"/>
            <a:r>
              <a:rPr lang="uk-UA" b="1" dirty="0" smtClean="0">
                <a:ln w="3175">
                  <a:noFill/>
                </a:ln>
                <a:solidFill>
                  <a:schemeClr val="accent2"/>
                </a:solidFill>
              </a:rPr>
              <a:t>Ковальчук Вілена</a:t>
            </a:r>
            <a:endParaRPr lang="ru-RU" b="1" dirty="0">
              <a:ln w="3175">
                <a:noFill/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9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632848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4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064896" cy="1752600"/>
          </a:xfrm>
        </p:spPr>
        <p:txBody>
          <a:bodyPr>
            <a:noAutofit/>
          </a:bodyPr>
          <a:lstStyle/>
          <a:p>
            <a:r>
              <a:rPr lang="ru-RU" sz="2800" dirty="0"/>
              <a:t>Як </a:t>
            </a:r>
            <a:r>
              <a:rPr lang="ru-RU" sz="2800" dirty="0" err="1"/>
              <a:t>відомо</a:t>
            </a:r>
            <a:r>
              <a:rPr lang="ru-RU" sz="2800" dirty="0"/>
              <a:t>, </a:t>
            </a:r>
            <a:r>
              <a:rPr lang="ru-RU" sz="2800" dirty="0" err="1"/>
              <a:t>ергономіка</a:t>
            </a:r>
            <a:r>
              <a:rPr lang="ru-RU" sz="2800" dirty="0"/>
              <a:t> — то наука,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вивчає</a:t>
            </a:r>
            <a:r>
              <a:rPr lang="ru-RU" sz="2800" dirty="0"/>
              <a:t> </a:t>
            </a:r>
            <a:r>
              <a:rPr lang="ru-RU" sz="2800" dirty="0" err="1"/>
              <a:t>допустимі</a:t>
            </a:r>
            <a:r>
              <a:rPr lang="ru-RU" sz="2800" dirty="0"/>
              <a:t> </a:t>
            </a:r>
            <a:r>
              <a:rPr lang="ru-RU" sz="2800" dirty="0" err="1"/>
              <a:t>фізичні</a:t>
            </a:r>
            <a:r>
              <a:rPr lang="ru-RU" sz="2800" dirty="0"/>
              <a:t>, </a:t>
            </a:r>
            <a:r>
              <a:rPr lang="ru-RU" sz="2800" dirty="0" err="1"/>
              <a:t>нервові</a:t>
            </a:r>
            <a:r>
              <a:rPr lang="ru-RU" sz="2800" dirty="0"/>
              <a:t> та </a:t>
            </a:r>
            <a:r>
              <a:rPr lang="ru-RU" sz="2800" dirty="0" err="1"/>
              <a:t>психічні</a:t>
            </a:r>
            <a:r>
              <a:rPr lang="ru-RU" sz="2800" dirty="0"/>
              <a:t> </a:t>
            </a:r>
            <a:r>
              <a:rPr lang="ru-RU" sz="2800" dirty="0" err="1"/>
              <a:t>навантаження</a:t>
            </a:r>
            <a:r>
              <a:rPr lang="ru-RU" sz="2800" dirty="0"/>
              <a:t> на </a:t>
            </a:r>
            <a:r>
              <a:rPr lang="ru-RU" sz="2800" dirty="0" err="1"/>
              <a:t>людину</a:t>
            </a:r>
            <a:r>
              <a:rPr lang="ru-RU" sz="2800" dirty="0"/>
              <a:t> в </a:t>
            </a:r>
            <a:r>
              <a:rPr lang="ru-RU" sz="2800" dirty="0" err="1"/>
              <a:t>процесі</a:t>
            </a:r>
            <a:r>
              <a:rPr lang="ru-RU" sz="2800" dirty="0"/>
              <a:t> </a:t>
            </a:r>
            <a:r>
              <a:rPr lang="ru-RU" sz="2800" dirty="0" err="1"/>
              <a:t>праці</a:t>
            </a:r>
            <a:r>
              <a:rPr lang="ru-RU" sz="2800" dirty="0"/>
              <a:t>, </a:t>
            </a:r>
            <a:r>
              <a:rPr lang="ru-RU" sz="2800" dirty="0" err="1"/>
              <a:t>проблеми</a:t>
            </a:r>
            <a:r>
              <a:rPr lang="ru-RU" sz="2800" dirty="0"/>
              <a:t> оптимального </a:t>
            </a:r>
            <a:r>
              <a:rPr lang="ru-RU" sz="2800" dirty="0" err="1"/>
              <a:t>пристосування</a:t>
            </a:r>
            <a:r>
              <a:rPr lang="ru-RU" sz="2800" dirty="0"/>
              <a:t> </a:t>
            </a:r>
            <a:r>
              <a:rPr lang="ru-RU" sz="2800" dirty="0" err="1"/>
              <a:t>навколишніх</a:t>
            </a:r>
            <a:r>
              <a:rPr lang="ru-RU" sz="2800" dirty="0"/>
              <a:t> умов </a:t>
            </a:r>
            <a:r>
              <a:rPr lang="ru-RU" sz="2800" dirty="0" err="1"/>
              <a:t>виробництва</a:t>
            </a:r>
            <a:r>
              <a:rPr lang="ru-RU" sz="2800" dirty="0"/>
              <a:t> для </a:t>
            </a:r>
            <a:r>
              <a:rPr lang="ru-RU" sz="2800" dirty="0" err="1"/>
              <a:t>ефективної</a:t>
            </a:r>
            <a:r>
              <a:rPr lang="ru-RU" sz="2800" dirty="0"/>
              <a:t> </a:t>
            </a:r>
            <a:r>
              <a:rPr lang="ru-RU" sz="2800" dirty="0" err="1"/>
              <a:t>праці</a:t>
            </a:r>
            <a:r>
              <a:rPr lang="ru-RU" sz="28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96952"/>
            <a:ext cx="748883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2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064896" cy="5616624"/>
          </a:xfrm>
        </p:spPr>
        <p:txBody>
          <a:bodyPr>
            <a:normAutofit/>
          </a:bodyPr>
          <a:lstStyle/>
          <a:p>
            <a:r>
              <a:rPr lang="ru-RU" dirty="0"/>
              <a:t>Але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цікаві</a:t>
            </a:r>
            <a:r>
              <a:rPr lang="ru-RU" dirty="0"/>
              <a:t> </a:t>
            </a:r>
            <a:r>
              <a:rPr lang="ru-RU" dirty="0" err="1"/>
              <a:t>просторові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науки: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у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технологічного</a:t>
            </a:r>
            <a:r>
              <a:rPr lang="ru-RU" dirty="0"/>
              <a:t> та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оснащення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робітника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Робоче</a:t>
            </a:r>
            <a:r>
              <a:rPr lang="ru-RU" dirty="0" smtClean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робочу</a:t>
            </a:r>
            <a:r>
              <a:rPr lang="ru-RU" dirty="0"/>
              <a:t>, </a:t>
            </a:r>
            <a:r>
              <a:rPr lang="ru-RU" dirty="0" err="1"/>
              <a:t>основну</a:t>
            </a:r>
            <a:r>
              <a:rPr lang="ru-RU" dirty="0"/>
              <a:t> і </a:t>
            </a:r>
            <a:r>
              <a:rPr lang="ru-RU" dirty="0" err="1"/>
              <a:t>допоміжну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. В </a:t>
            </a:r>
            <a:r>
              <a:rPr lang="ru-RU" dirty="0" err="1"/>
              <a:t>основній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, яка </a:t>
            </a:r>
            <a:r>
              <a:rPr lang="ru-RU" dirty="0" err="1"/>
              <a:t>обмежена</a:t>
            </a:r>
            <a:r>
              <a:rPr lang="ru-RU" dirty="0"/>
              <a:t> </a:t>
            </a:r>
            <a:r>
              <a:rPr lang="ru-RU" dirty="0" err="1"/>
              <a:t>досяжністю</a:t>
            </a:r>
            <a:r>
              <a:rPr lang="ru-RU" dirty="0"/>
              <a:t> рук </a:t>
            </a:r>
            <a:r>
              <a:rPr lang="ru-RU" dirty="0" err="1"/>
              <a:t>людини</a:t>
            </a:r>
            <a:r>
              <a:rPr lang="ru-RU" dirty="0"/>
              <a:t> в </a:t>
            </a:r>
            <a:r>
              <a:rPr lang="ru-RU" dirty="0" err="1"/>
              <a:t>горизонтальній</a:t>
            </a:r>
            <a:r>
              <a:rPr lang="ru-RU" dirty="0"/>
              <a:t> і </a:t>
            </a:r>
            <a:r>
              <a:rPr lang="ru-RU" dirty="0" err="1"/>
              <a:t>вертикальній</a:t>
            </a:r>
            <a:r>
              <a:rPr lang="ru-RU" dirty="0"/>
              <a:t> </a:t>
            </a:r>
            <a:r>
              <a:rPr lang="ru-RU" dirty="0" err="1"/>
              <a:t>площинах</a:t>
            </a:r>
            <a:r>
              <a:rPr lang="ru-RU" dirty="0"/>
              <a:t>, </a:t>
            </a:r>
            <a:r>
              <a:rPr lang="ru-RU" dirty="0" err="1"/>
              <a:t>розміщуються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. У </a:t>
            </a:r>
            <a:r>
              <a:rPr lang="ru-RU" dirty="0" err="1"/>
              <a:t>допоміжній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розміщуються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66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56084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9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1752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Цікавий</a:t>
            </a:r>
            <a:r>
              <a:rPr lang="ru-RU" dirty="0"/>
              <a:t> </a:t>
            </a:r>
            <a:r>
              <a:rPr lang="ru-RU" dirty="0" err="1"/>
              <a:t>експеримент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зроблений</a:t>
            </a:r>
            <a:r>
              <a:rPr lang="ru-RU" dirty="0"/>
              <a:t> в </a:t>
            </a:r>
            <a:r>
              <a:rPr lang="ru-RU" dirty="0" err="1"/>
              <a:t>штаті</a:t>
            </a:r>
            <a:r>
              <a:rPr lang="ru-RU" dirty="0"/>
              <a:t> Вермонт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молочній</a:t>
            </a:r>
            <a:r>
              <a:rPr lang="ru-RU" dirty="0"/>
              <a:t> </a:t>
            </a:r>
            <a:r>
              <a:rPr lang="ru-RU" dirty="0" err="1"/>
              <a:t>фермі</a:t>
            </a:r>
            <a:r>
              <a:rPr lang="ru-RU" dirty="0"/>
              <a:t>, де </a:t>
            </a:r>
            <a:r>
              <a:rPr lang="ru-RU" dirty="0" err="1"/>
              <a:t>було</a:t>
            </a:r>
            <a:r>
              <a:rPr lang="ru-RU" dirty="0"/>
              <a:t> 22 </a:t>
            </a:r>
            <a:r>
              <a:rPr lang="ru-RU" dirty="0" err="1"/>
              <a:t>корови</a:t>
            </a:r>
            <a:r>
              <a:rPr lang="ru-RU" dirty="0"/>
              <a:t> і у фермера </a:t>
            </a:r>
            <a:r>
              <a:rPr lang="ru-RU" dirty="0" err="1"/>
              <a:t>працював</a:t>
            </a:r>
            <a:r>
              <a:rPr lang="ru-RU" dirty="0"/>
              <a:t> один </a:t>
            </a:r>
            <a:r>
              <a:rPr lang="ru-RU" dirty="0" err="1"/>
              <a:t>робітник</a:t>
            </a:r>
            <a:r>
              <a:rPr lang="ru-RU" dirty="0"/>
              <a:t>. </a:t>
            </a:r>
            <a:r>
              <a:rPr lang="ru-RU" dirty="0" err="1"/>
              <a:t>Дослідник</a:t>
            </a:r>
            <a:r>
              <a:rPr lang="ru-RU" dirty="0"/>
              <a:t> </a:t>
            </a:r>
            <a:r>
              <a:rPr lang="ru-RU" dirty="0" err="1"/>
              <a:t>вивчив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і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ходить фермер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робітник</a:t>
            </a:r>
            <a:r>
              <a:rPr lang="ru-RU" dirty="0"/>
              <a:t> і як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48880"/>
            <a:ext cx="741682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1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2112640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низку </a:t>
            </a:r>
            <a:r>
              <a:rPr lang="ru-RU" dirty="0" err="1"/>
              <a:t>пропозицій</a:t>
            </a:r>
            <a:r>
              <a:rPr lang="ru-RU" dirty="0"/>
              <a:t>: вила </a:t>
            </a:r>
            <a:r>
              <a:rPr lang="ru-RU" dirty="0" err="1"/>
              <a:t>тримати</a:t>
            </a:r>
            <a:r>
              <a:rPr lang="ru-RU" dirty="0"/>
              <a:t> не в </a:t>
            </a:r>
            <a:r>
              <a:rPr lang="ru-RU" dirty="0" err="1"/>
              <a:t>цьому</a:t>
            </a:r>
            <a:r>
              <a:rPr lang="ru-RU" dirty="0"/>
              <a:t> кутку, а в тому кутку; </a:t>
            </a:r>
            <a:r>
              <a:rPr lang="ru-RU" dirty="0" err="1"/>
              <a:t>інструмент</a:t>
            </a:r>
            <a:r>
              <a:rPr lang="ru-RU" dirty="0"/>
              <a:t> </a:t>
            </a:r>
            <a:r>
              <a:rPr lang="ru-RU" dirty="0" err="1"/>
              <a:t>скласти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сараї</a:t>
            </a:r>
            <a:r>
              <a:rPr lang="ru-RU" dirty="0"/>
              <a:t>, а </a:t>
            </a:r>
            <a:r>
              <a:rPr lang="ru-RU" dirty="0" err="1"/>
              <a:t>сіно</a:t>
            </a:r>
            <a:r>
              <a:rPr lang="ru-RU" dirty="0"/>
              <a:t> </a:t>
            </a:r>
            <a:r>
              <a:rPr lang="ru-RU" dirty="0" err="1"/>
              <a:t>тримати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приміщенні</a:t>
            </a:r>
            <a:r>
              <a:rPr lang="ru-RU" dirty="0"/>
              <a:t>; в </a:t>
            </a:r>
            <a:r>
              <a:rPr lang="ru-RU" dirty="0" err="1"/>
              <a:t>хлів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не 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а з </a:t>
            </a:r>
            <a:r>
              <a:rPr lang="ru-RU" dirty="0" err="1"/>
              <a:t>іншою</a:t>
            </a:r>
            <a:r>
              <a:rPr lang="ru-RU" dirty="0"/>
              <a:t>; </a:t>
            </a:r>
            <a:r>
              <a:rPr lang="ru-RU" dirty="0" err="1"/>
              <a:t>стіл</a:t>
            </a:r>
            <a:r>
              <a:rPr lang="ru-RU" dirty="0"/>
              <a:t> </a:t>
            </a:r>
            <a:r>
              <a:rPr lang="ru-RU" dirty="0" err="1"/>
              <a:t>переставити</a:t>
            </a:r>
            <a:r>
              <a:rPr lang="ru-RU" dirty="0"/>
              <a:t> в </a:t>
            </a:r>
            <a:r>
              <a:rPr lang="ru-RU" dirty="0" err="1"/>
              <a:t>інший</a:t>
            </a:r>
            <a:r>
              <a:rPr lang="ru-RU" dirty="0"/>
              <a:t> кут; </a:t>
            </a:r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лопати</a:t>
            </a:r>
            <a:r>
              <a:rPr lang="ru-RU" dirty="0"/>
              <a:t> з </a:t>
            </a:r>
            <a:r>
              <a:rPr lang="ru-RU" dirty="0" err="1"/>
              <a:t>зручнішими</a:t>
            </a:r>
            <a:r>
              <a:rPr lang="ru-RU" dirty="0"/>
              <a:t> ручками і т. д. (</a:t>
            </a:r>
            <a:r>
              <a:rPr lang="ru-RU" dirty="0" err="1"/>
              <a:t>інвестиції</a:t>
            </a:r>
            <a:r>
              <a:rPr lang="ru-RU" dirty="0"/>
              <a:t> за </a:t>
            </a:r>
            <a:r>
              <a:rPr lang="ru-RU" dirty="0" err="1"/>
              <a:t>домовленістю</a:t>
            </a:r>
            <a:r>
              <a:rPr lang="ru-RU" dirty="0"/>
              <a:t> з фермером не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50 долл.).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49310"/>
            <a:ext cx="7704856" cy="366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0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136904" cy="1752600"/>
          </a:xfrm>
        </p:spPr>
        <p:txBody>
          <a:bodyPr/>
          <a:lstStyle/>
          <a:p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раціоналізації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</a:t>
            </a:r>
            <a:r>
              <a:rPr lang="ru-RU" dirty="0" err="1"/>
              <a:t>фермі</a:t>
            </a:r>
            <a:r>
              <a:rPr lang="ru-RU" dirty="0"/>
              <a:t> </a:t>
            </a:r>
            <a:r>
              <a:rPr lang="ru-RU" dirty="0" err="1"/>
              <a:t>вдалося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 760 </a:t>
            </a:r>
            <a:r>
              <a:rPr lang="ru-RU" dirty="0" err="1"/>
              <a:t>людино</a:t>
            </a:r>
            <a:r>
              <a:rPr lang="ru-RU" dirty="0"/>
              <a:t>-годин і </a:t>
            </a:r>
            <a:r>
              <a:rPr lang="ru-RU" dirty="0" err="1"/>
              <a:t>скоротити</a:t>
            </a:r>
            <a:r>
              <a:rPr lang="ru-RU" dirty="0"/>
              <a:t> </a:t>
            </a:r>
            <a:r>
              <a:rPr lang="ru-RU" dirty="0" err="1"/>
              <a:t>ходіння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роботи</a:t>
            </a:r>
            <a:r>
              <a:rPr lang="ru-RU" dirty="0"/>
              <a:t> на 1277 км в </a:t>
            </a:r>
            <a:r>
              <a:rPr lang="ru-RU" dirty="0" err="1"/>
              <a:t>рік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784887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3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349099" cy="1731982"/>
          </a:xfrm>
        </p:spPr>
        <p:txBody>
          <a:bodyPr/>
          <a:lstStyle/>
          <a:p>
            <a:r>
              <a:rPr lang="vi-VN" sz="2400" dirty="0"/>
              <a:t>Ергоно́міка, Ергономія (грец. </a:t>
            </a:r>
            <a:r>
              <a:rPr lang="el-GR" sz="2400" dirty="0"/>
              <a:t>έργος — </a:t>
            </a:r>
            <a:r>
              <a:rPr lang="vi-VN" sz="2400" dirty="0"/>
              <a:t>праця і </a:t>
            </a:r>
            <a:r>
              <a:rPr lang="el-GR" sz="2400" dirty="0"/>
              <a:t>νώμος — </a:t>
            </a:r>
            <a:r>
              <a:rPr lang="vi-VN" sz="2400" dirty="0"/>
              <a:t>закон) (рос. эргономика, эргономия; англ. </a:t>
            </a:r>
            <a:r>
              <a:rPr lang="en-US" sz="2400" dirty="0"/>
              <a:t>ergonomics, human engineering; </a:t>
            </a:r>
            <a:r>
              <a:rPr lang="vi-VN" sz="2400" dirty="0"/>
              <a:t>нім. </a:t>
            </a:r>
            <a:r>
              <a:rPr lang="en-US" sz="2400" dirty="0" err="1"/>
              <a:t>Ergonomik</a:t>
            </a:r>
            <a:r>
              <a:rPr lang="en-US" sz="2400" dirty="0"/>
              <a:t> f, </a:t>
            </a:r>
            <a:r>
              <a:rPr lang="en-US" sz="2400" dirty="0" err="1"/>
              <a:t>Ergonomie</a:t>
            </a:r>
            <a:r>
              <a:rPr lang="en-US" sz="2400" dirty="0"/>
              <a:t> f) — </a:t>
            </a:r>
            <a:r>
              <a:rPr lang="vi-VN" sz="2400" dirty="0"/>
              <a:t>наука, яка комплексно вивчає особливості виробничої діяльності людини в системі «людина-техніка-довкілля» з метою забезпечення її ефективності, безпеки та комфорту.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767862"/>
            <a:ext cx="7488832" cy="2541458"/>
          </a:xfrm>
        </p:spPr>
        <p:txBody>
          <a:bodyPr>
            <a:normAutofit fontScale="92500"/>
          </a:bodyPr>
          <a:lstStyle/>
          <a:p>
            <a:r>
              <a:rPr lang="vi-VN" sz="2600" dirty="0"/>
              <a:t>Сформувалася у США у 1920-х роках на межі психології, фізіології, гігієни, біомеханіки, антропології та низки технічних наук у зв'язку з ускладненням техніки, якою повинна керувати людина</a:t>
            </a:r>
            <a:r>
              <a:rPr lang="vi-VN" sz="2600" dirty="0" smtClean="0"/>
              <a:t>. </a:t>
            </a:r>
            <a:r>
              <a:rPr lang="vi-VN" sz="2600" dirty="0"/>
              <a:t>Наука, що вивчає людину в умовах її діяльності на сучасному виробництві, насиченому машинами 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67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91135"/>
            <a:ext cx="7632848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524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475" y="548680"/>
            <a:ext cx="7920880" cy="2808312"/>
          </a:xfrm>
        </p:spPr>
        <p:txBody>
          <a:bodyPr>
            <a:normAutofit/>
          </a:bodyPr>
          <a:lstStyle/>
          <a:p>
            <a:r>
              <a:rPr lang="ru-RU" sz="2000" dirty="0" err="1"/>
              <a:t>Ергономіка</a:t>
            </a:r>
            <a:r>
              <a:rPr lang="ru-RU" sz="2000" dirty="0"/>
              <a:t> </a:t>
            </a:r>
            <a:r>
              <a:rPr lang="ru-RU" sz="2000" dirty="0" err="1"/>
              <a:t>виникла</a:t>
            </a:r>
            <a:r>
              <a:rPr lang="ru-RU" sz="2000" dirty="0"/>
              <a:t> у </a:t>
            </a:r>
            <a:r>
              <a:rPr lang="ru-RU" sz="2000" dirty="0" err="1"/>
              <a:t>зв'язку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значним</a:t>
            </a:r>
            <a:r>
              <a:rPr lang="ru-RU" sz="2000" dirty="0"/>
              <a:t> </a:t>
            </a:r>
            <a:r>
              <a:rPr lang="ru-RU" sz="2000" dirty="0" err="1"/>
              <a:t>ускладненням</a:t>
            </a:r>
            <a:r>
              <a:rPr lang="ru-RU" sz="2000" dirty="0"/>
              <a:t> </a:t>
            </a:r>
            <a:r>
              <a:rPr lang="ru-RU" sz="2000" dirty="0" err="1"/>
              <a:t>технічних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і умов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функціонування</a:t>
            </a:r>
            <a:r>
              <a:rPr lang="ru-RU" sz="2000" dirty="0"/>
              <a:t>, </a:t>
            </a:r>
            <a:r>
              <a:rPr lang="ru-RU" sz="2000" dirty="0" err="1"/>
              <a:t>суттєвими</a:t>
            </a:r>
            <a:r>
              <a:rPr lang="ru-RU" sz="2000" dirty="0"/>
              <a:t> </a:t>
            </a:r>
            <a:r>
              <a:rPr lang="ru-RU" sz="2000" dirty="0" err="1"/>
              <a:t>змінами</a:t>
            </a:r>
            <a:r>
              <a:rPr lang="ru-RU" sz="2000" dirty="0"/>
              <a:t> </a:t>
            </a:r>
            <a:r>
              <a:rPr lang="ru-RU" sz="2000" dirty="0" err="1"/>
              <a:t>трудової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 За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обставин</a:t>
            </a:r>
            <a:r>
              <a:rPr lang="ru-RU" sz="2000" dirty="0"/>
              <a:t> </a:t>
            </a:r>
            <a:r>
              <a:rPr lang="ru-RU" sz="2000" dirty="0" err="1"/>
              <a:t>різко</a:t>
            </a:r>
            <a:r>
              <a:rPr lang="ru-RU" sz="2000" dirty="0"/>
              <a:t> </a:t>
            </a:r>
            <a:r>
              <a:rPr lang="ru-RU" sz="2000" dirty="0" err="1"/>
              <a:t>зросла</a:t>
            </a:r>
            <a:r>
              <a:rPr lang="ru-RU" sz="2000" dirty="0"/>
              <a:t> «</a:t>
            </a:r>
            <a:r>
              <a:rPr lang="ru-RU" sz="2000" dirty="0" err="1"/>
              <a:t>вартість</a:t>
            </a:r>
            <a:r>
              <a:rPr lang="ru-RU" sz="2000" dirty="0"/>
              <a:t>» </a:t>
            </a:r>
            <a:r>
              <a:rPr lang="ru-RU" sz="2000" dirty="0" err="1"/>
              <a:t>помилки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при </a:t>
            </a:r>
            <a:r>
              <a:rPr lang="ru-RU" sz="2000" dirty="0" err="1"/>
              <a:t>управлінні</a:t>
            </a:r>
            <a:r>
              <a:rPr lang="ru-RU" sz="2000" dirty="0"/>
              <a:t> </a:t>
            </a:r>
            <a:r>
              <a:rPr lang="ru-RU" sz="2000" dirty="0" err="1"/>
              <a:t>складними</a:t>
            </a:r>
            <a:r>
              <a:rPr lang="ru-RU" sz="2000" dirty="0"/>
              <a:t> системами. Тому при </a:t>
            </a:r>
            <a:r>
              <a:rPr lang="ru-RU" sz="2000" dirty="0" err="1"/>
              <a:t>проектуванні</a:t>
            </a:r>
            <a:r>
              <a:rPr lang="ru-RU" sz="2000" dirty="0"/>
              <a:t> </a:t>
            </a:r>
            <a:r>
              <a:rPr lang="ru-RU" sz="2000" dirty="0" err="1"/>
              <a:t>нової</a:t>
            </a:r>
            <a:r>
              <a:rPr lang="ru-RU" sz="2000" dirty="0"/>
              <a:t> </a:t>
            </a:r>
            <a:r>
              <a:rPr lang="ru-RU" sz="2000" dirty="0" err="1"/>
              <a:t>модернізації</a:t>
            </a:r>
            <a:r>
              <a:rPr lang="ru-RU" sz="2000" dirty="0"/>
              <a:t> </a:t>
            </a:r>
            <a:r>
              <a:rPr lang="ru-RU" sz="2000" dirty="0" err="1"/>
              <a:t>існуючої</a:t>
            </a:r>
            <a:r>
              <a:rPr lang="ru-RU" sz="2000" dirty="0"/>
              <a:t> </a:t>
            </a:r>
            <a:r>
              <a:rPr lang="ru-RU" sz="2000" dirty="0" err="1"/>
              <a:t>техніки</a:t>
            </a:r>
            <a:r>
              <a:rPr lang="ru-RU" sz="2000" dirty="0"/>
              <a:t> особливо </a:t>
            </a:r>
            <a:r>
              <a:rPr lang="ru-RU" sz="2000" dirty="0" err="1"/>
              <a:t>важливо</a:t>
            </a:r>
            <a:r>
              <a:rPr lang="ru-RU" sz="2000" dirty="0"/>
              <a:t> </a:t>
            </a:r>
            <a:r>
              <a:rPr lang="ru-RU" sz="2000" dirty="0" err="1"/>
              <a:t>враховувати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і </a:t>
            </a:r>
            <a:r>
              <a:rPr lang="ru-RU" sz="2000" dirty="0" err="1"/>
              <a:t>особливості</a:t>
            </a:r>
            <a:r>
              <a:rPr lang="ru-RU" sz="2000" dirty="0"/>
              <a:t> людей,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використовувати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5" y="2708920"/>
            <a:ext cx="6840760" cy="365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9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632848" cy="2472680"/>
          </a:xfrm>
        </p:spPr>
        <p:txBody>
          <a:bodyPr>
            <a:normAutofit/>
          </a:bodyPr>
          <a:lstStyle/>
          <a:p>
            <a:r>
              <a:rPr lang="ru-RU" dirty="0" err="1"/>
              <a:t>Вирішуючи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такого типу,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узгоджувати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, </a:t>
            </a:r>
            <a:r>
              <a:rPr lang="ru-RU" dirty="0" err="1"/>
              <a:t>фізіології</a:t>
            </a:r>
            <a:r>
              <a:rPr lang="ru-RU" dirty="0"/>
              <a:t>, </a:t>
            </a:r>
            <a:r>
              <a:rPr lang="ru-RU" dirty="0" err="1"/>
              <a:t>гігієни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та </a:t>
            </a:r>
            <a:r>
              <a:rPr lang="ru-RU" dirty="0" err="1"/>
              <a:t>пов'язувати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єдину</a:t>
            </a:r>
            <a:r>
              <a:rPr lang="ru-RU" dirty="0"/>
              <a:t> систему </a:t>
            </a:r>
            <a:r>
              <a:rPr lang="ru-RU" dirty="0" err="1"/>
              <a:t>вимог</a:t>
            </a:r>
            <a:r>
              <a:rPr lang="ru-RU" dirty="0"/>
              <a:t> до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виду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87247"/>
            <a:ext cx="756084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4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72" y="692696"/>
            <a:ext cx="7632848" cy="17526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ергономіка</a:t>
            </a:r>
            <a:r>
              <a:rPr lang="ru-RU" dirty="0"/>
              <a:t>» </a:t>
            </a:r>
            <a:r>
              <a:rPr lang="ru-RU" dirty="0" err="1"/>
              <a:t>запровадили</a:t>
            </a:r>
            <a:r>
              <a:rPr lang="ru-RU" dirty="0"/>
              <a:t> </a:t>
            </a:r>
            <a:r>
              <a:rPr lang="ru-RU" dirty="0" err="1"/>
              <a:t>англійські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1949 року,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К. </a:t>
            </a:r>
            <a:r>
              <a:rPr lang="ru-RU" dirty="0" err="1"/>
              <a:t>Маррелла</a:t>
            </a:r>
            <a:r>
              <a:rPr lang="ru-RU" dirty="0"/>
              <a:t> </a:t>
            </a:r>
            <a:r>
              <a:rPr lang="ru-RU" dirty="0" err="1"/>
              <a:t>започаткували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ергономічного</a:t>
            </a:r>
            <a:r>
              <a:rPr lang="ru-RU" dirty="0"/>
              <a:t> </a:t>
            </a:r>
            <a:r>
              <a:rPr lang="ru-RU" dirty="0" err="1"/>
              <a:t>дослідного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0848"/>
            <a:ext cx="7416824" cy="40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136904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Згодом</a:t>
            </a:r>
            <a:r>
              <a:rPr lang="ru-RU" dirty="0"/>
              <a:t> стало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запропонував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1857 р. </a:t>
            </a:r>
            <a:r>
              <a:rPr lang="ru-RU" dirty="0" err="1"/>
              <a:t>польський</a:t>
            </a:r>
            <a:r>
              <a:rPr lang="ru-RU" dirty="0"/>
              <a:t> </a:t>
            </a:r>
            <a:r>
              <a:rPr lang="ru-RU" dirty="0" err="1"/>
              <a:t>природодослідник</a:t>
            </a:r>
            <a:r>
              <a:rPr lang="ru-RU" dirty="0"/>
              <a:t> В. </a:t>
            </a:r>
            <a:r>
              <a:rPr lang="ru-RU" dirty="0" err="1"/>
              <a:t>Ястшембовський</a:t>
            </a:r>
            <a:r>
              <a:rPr lang="ru-RU" dirty="0"/>
              <a:t>.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функціонували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«</a:t>
            </a:r>
            <a:r>
              <a:rPr lang="ru-RU" dirty="0" err="1"/>
              <a:t>ергологія</a:t>
            </a:r>
            <a:r>
              <a:rPr lang="ru-RU" dirty="0"/>
              <a:t>» (СРСР), «</a:t>
            </a:r>
            <a:r>
              <a:rPr lang="ru-RU" dirty="0" err="1"/>
              <a:t>антропотехніка</a:t>
            </a:r>
            <a:r>
              <a:rPr lang="ru-RU" dirty="0"/>
              <a:t>» (</a:t>
            </a:r>
            <a:r>
              <a:rPr lang="ru-RU" dirty="0" err="1"/>
              <a:t>Німеччина</a:t>
            </a:r>
            <a:r>
              <a:rPr lang="ru-RU" dirty="0"/>
              <a:t>); у США на </a:t>
            </a:r>
            <a:r>
              <a:rPr lang="ru-RU" dirty="0" err="1"/>
              <a:t>сухі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 науки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людські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597" y="2571956"/>
            <a:ext cx="3326564" cy="391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27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80920" cy="1752600"/>
          </a:xfrm>
        </p:spPr>
        <p:txBody>
          <a:bodyPr>
            <a:noAutofit/>
          </a:bodyPr>
          <a:lstStyle/>
          <a:p>
            <a:r>
              <a:rPr lang="ru-RU" sz="2800" dirty="0"/>
              <a:t>Людина, машина і </a:t>
            </a:r>
            <a:r>
              <a:rPr lang="ru-RU" sz="2800" dirty="0" err="1"/>
              <a:t>навколишнє</a:t>
            </a:r>
            <a:r>
              <a:rPr lang="ru-RU" sz="2800" dirty="0"/>
              <a:t> </a:t>
            </a:r>
            <a:r>
              <a:rPr lang="ru-RU" sz="2800" dirty="0" err="1"/>
              <a:t>середовище</a:t>
            </a:r>
            <a:r>
              <a:rPr lang="ru-RU" sz="2800" dirty="0"/>
              <a:t> </a:t>
            </a:r>
            <a:r>
              <a:rPr lang="ru-RU" sz="2800" dirty="0" err="1"/>
              <a:t>розглядаються</a:t>
            </a:r>
            <a:r>
              <a:rPr lang="ru-RU" sz="2800" dirty="0"/>
              <a:t> в </a:t>
            </a:r>
            <a:r>
              <a:rPr lang="ru-RU" sz="2800" dirty="0" err="1"/>
              <a:t>ергономічних</a:t>
            </a:r>
            <a:r>
              <a:rPr lang="ru-RU" sz="2800" dirty="0"/>
              <a:t> </a:t>
            </a:r>
            <a:r>
              <a:rPr lang="ru-RU" sz="2800" dirty="0" err="1"/>
              <a:t>дослідженнях</a:t>
            </a:r>
            <a:r>
              <a:rPr lang="ru-RU" sz="2800" dirty="0"/>
              <a:t> як складна система. </a:t>
            </a:r>
            <a:r>
              <a:rPr lang="ru-RU" sz="2800" dirty="0" err="1"/>
              <a:t>Основний</a:t>
            </a:r>
            <a:r>
              <a:rPr lang="ru-RU" sz="2800" dirty="0"/>
              <a:t> </a:t>
            </a:r>
            <a:r>
              <a:rPr lang="ru-RU" sz="2800" dirty="0" err="1"/>
              <a:t>об'єкт</a:t>
            </a:r>
            <a:r>
              <a:rPr lang="ru-RU" sz="2800" dirty="0"/>
              <a:t> </a:t>
            </a:r>
            <a:r>
              <a:rPr lang="ru-RU" sz="2800" dirty="0" err="1"/>
              <a:t>досліджень</a:t>
            </a:r>
            <a:r>
              <a:rPr lang="ru-RU" sz="2800" dirty="0"/>
              <a:t> </a:t>
            </a:r>
            <a:r>
              <a:rPr lang="ru-RU" sz="2800" dirty="0" err="1"/>
              <a:t>ергономіки</a:t>
            </a:r>
            <a:r>
              <a:rPr lang="ru-RU" sz="2800" dirty="0"/>
              <a:t> — система «</a:t>
            </a:r>
            <a:r>
              <a:rPr lang="ru-RU" sz="2800" dirty="0" err="1"/>
              <a:t>людина-техніка</a:t>
            </a:r>
            <a:r>
              <a:rPr lang="ru-RU" sz="2800" dirty="0"/>
              <a:t>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7632848" cy="3870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09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4" name="hammer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788" y="548680"/>
            <a:ext cx="7848872" cy="1752600"/>
          </a:xfrm>
        </p:spPr>
        <p:txBody>
          <a:bodyPr>
            <a:noAutofit/>
          </a:bodyPr>
          <a:lstStyle/>
          <a:p>
            <a:r>
              <a:rPr lang="ru-RU" sz="2800" dirty="0" err="1"/>
              <a:t>Комплексний</a:t>
            </a:r>
            <a:r>
              <a:rPr lang="ru-RU" sz="2800" dirty="0"/>
              <a:t> </a:t>
            </a:r>
            <a:r>
              <a:rPr lang="ru-RU" sz="2800" dirty="0" err="1"/>
              <a:t>підхід</a:t>
            </a:r>
            <a:r>
              <a:rPr lang="ru-RU" sz="2800" dirty="0"/>
              <a:t>, </a:t>
            </a:r>
            <a:r>
              <a:rPr lang="ru-RU" sz="2800" dirty="0" err="1"/>
              <a:t>характерний</a:t>
            </a:r>
            <a:r>
              <a:rPr lang="ru-RU" sz="2800" dirty="0"/>
              <a:t> для </a:t>
            </a:r>
            <a:r>
              <a:rPr lang="ru-RU" sz="2800" dirty="0" err="1"/>
              <a:t>ергономіки</a:t>
            </a:r>
            <a:r>
              <a:rPr lang="ru-RU" sz="2800" dirty="0"/>
              <a:t>, </a:t>
            </a:r>
            <a:r>
              <a:rPr lang="ru-RU" sz="2800" dirty="0" err="1"/>
              <a:t>дозволяє</a:t>
            </a:r>
            <a:r>
              <a:rPr lang="ru-RU" sz="2800" dirty="0"/>
              <a:t> </a:t>
            </a:r>
            <a:r>
              <a:rPr lang="ru-RU" sz="2800" dirty="0" err="1"/>
              <a:t>одержати</a:t>
            </a:r>
            <a:r>
              <a:rPr lang="ru-RU" sz="2800" dirty="0"/>
              <a:t> </a:t>
            </a:r>
            <a:r>
              <a:rPr lang="ru-RU" sz="2800" dirty="0" err="1"/>
              <a:t>всебічне</a:t>
            </a:r>
            <a:r>
              <a:rPr lang="ru-RU" sz="2800" dirty="0"/>
              <a:t> </a:t>
            </a:r>
            <a:r>
              <a:rPr lang="ru-RU" sz="2800" dirty="0" err="1"/>
              <a:t>уявлення</a:t>
            </a:r>
            <a:r>
              <a:rPr lang="ru-RU" sz="2800" dirty="0"/>
              <a:t> про </a:t>
            </a:r>
            <a:r>
              <a:rPr lang="ru-RU" sz="2800" dirty="0" err="1"/>
              <a:t>трудовий</a:t>
            </a:r>
            <a:r>
              <a:rPr lang="ru-RU" sz="2800" dirty="0"/>
              <a:t> </a:t>
            </a:r>
            <a:r>
              <a:rPr lang="ru-RU" sz="2800" dirty="0" err="1"/>
              <a:t>процес</a:t>
            </a:r>
            <a:r>
              <a:rPr lang="ru-RU" sz="2800" dirty="0"/>
              <a:t> і </a:t>
            </a:r>
            <a:r>
              <a:rPr lang="ru-RU" sz="2800" dirty="0" err="1"/>
              <a:t>тим</a:t>
            </a:r>
            <a:r>
              <a:rPr lang="ru-RU" sz="2800" dirty="0"/>
              <a:t> самим </a:t>
            </a:r>
            <a:r>
              <a:rPr lang="ru-RU" sz="2800" dirty="0" err="1"/>
              <a:t>відкриває</a:t>
            </a:r>
            <a:r>
              <a:rPr lang="ru-RU" sz="2800" dirty="0"/>
              <a:t> </a:t>
            </a:r>
            <a:r>
              <a:rPr lang="ru-RU" sz="2800" dirty="0" err="1"/>
              <a:t>широкі</a:t>
            </a:r>
            <a:r>
              <a:rPr lang="ru-RU" sz="2800" dirty="0"/>
              <a:t> </a:t>
            </a:r>
            <a:r>
              <a:rPr lang="ru-RU" sz="2800" dirty="0" err="1"/>
              <a:t>можливості</a:t>
            </a:r>
            <a:r>
              <a:rPr lang="ru-RU" sz="2800" dirty="0"/>
              <a:t> для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удосконалення</a:t>
            </a:r>
            <a:r>
              <a:rPr lang="ru-RU" sz="2800" dirty="0"/>
              <a:t>. </a:t>
            </a:r>
            <a:r>
              <a:rPr lang="ru-RU" sz="2800" dirty="0" err="1"/>
              <a:t>Ергономіка</a:t>
            </a:r>
            <a:r>
              <a:rPr lang="ru-RU" sz="2800" dirty="0"/>
              <a:t> </a:t>
            </a:r>
            <a:r>
              <a:rPr lang="ru-RU" sz="2800" dirty="0" err="1"/>
              <a:t>вирішує</a:t>
            </a:r>
            <a:r>
              <a:rPr lang="ru-RU" sz="2800" dirty="0"/>
              <a:t> </a:t>
            </a:r>
            <a:r>
              <a:rPr lang="ru-RU" sz="2800" dirty="0" err="1"/>
              <a:t>також</a:t>
            </a:r>
            <a:r>
              <a:rPr lang="ru-RU" sz="2800" dirty="0"/>
              <a:t> низку проблем, </a:t>
            </a:r>
            <a:r>
              <a:rPr lang="ru-RU" sz="2800" dirty="0" err="1"/>
              <a:t>поставлених</a:t>
            </a:r>
            <a:r>
              <a:rPr lang="ru-RU" sz="2800" dirty="0"/>
              <a:t> у </a:t>
            </a:r>
            <a:r>
              <a:rPr lang="ru-RU" sz="2800" dirty="0" err="1"/>
              <a:t>системотехніці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717032"/>
            <a:ext cx="76328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надійності</a:t>
            </a:r>
            <a:r>
              <a:rPr lang="ru-RU" sz="2400" dirty="0"/>
              <a:t>, </a:t>
            </a:r>
            <a:r>
              <a:rPr lang="ru-RU" sz="2400" dirty="0" err="1"/>
              <a:t>точності</a:t>
            </a:r>
            <a:r>
              <a:rPr lang="ru-RU" sz="2400" dirty="0"/>
              <a:t> і </a:t>
            </a:r>
            <a:r>
              <a:rPr lang="ru-RU" sz="2400" dirty="0" err="1"/>
              <a:t>стабільності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операторів</a:t>
            </a:r>
            <a:r>
              <a:rPr lang="ru-RU" sz="2400" dirty="0"/>
              <a:t>,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</a:t>
            </a:r>
            <a:r>
              <a:rPr lang="ru-RU" sz="2400" dirty="0" err="1"/>
              <a:t>психологічної</a:t>
            </a:r>
            <a:r>
              <a:rPr lang="ru-RU" sz="2400" dirty="0"/>
              <a:t> </a:t>
            </a:r>
            <a:r>
              <a:rPr lang="ru-RU" sz="2400" dirty="0" err="1"/>
              <a:t>напруженості</a:t>
            </a:r>
            <a:r>
              <a:rPr lang="ru-RU" sz="2400" dirty="0"/>
              <a:t>, </a:t>
            </a:r>
            <a:r>
              <a:rPr lang="ru-RU" sz="2400" dirty="0" err="1"/>
              <a:t>втоми</a:t>
            </a:r>
            <a:r>
              <a:rPr lang="ru-RU" sz="2400" dirty="0"/>
              <a:t>, </a:t>
            </a:r>
            <a:r>
              <a:rPr lang="ru-RU" sz="2400" dirty="0" err="1"/>
              <a:t>емоційних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 і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нервово-психічної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оператора на </a:t>
            </a:r>
            <a:r>
              <a:rPr lang="ru-RU" sz="2400" dirty="0" err="1"/>
              <a:t>ефективність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в </a:t>
            </a:r>
            <a:r>
              <a:rPr lang="ru-RU" sz="2400" dirty="0" err="1"/>
              <a:t>системі</a:t>
            </a:r>
            <a:r>
              <a:rPr lang="ru-RU" sz="2400" dirty="0"/>
              <a:t> «</a:t>
            </a:r>
            <a:r>
              <a:rPr lang="ru-RU" sz="2400" dirty="0" err="1"/>
              <a:t>людина</a:t>
            </a:r>
            <a:r>
              <a:rPr lang="ru-RU" sz="2400" dirty="0"/>
              <a:t> — </a:t>
            </a:r>
            <a:r>
              <a:rPr lang="ru-RU" sz="2400" dirty="0" err="1"/>
              <a:t>техніка</a:t>
            </a:r>
            <a:r>
              <a:rPr lang="ru-RU" sz="2400" dirty="0"/>
              <a:t>»,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пристосування</a:t>
            </a:r>
            <a:r>
              <a:rPr lang="ru-RU" sz="2400" dirty="0"/>
              <a:t> та </a:t>
            </a:r>
            <a:r>
              <a:rPr lang="ru-RU" sz="2400" dirty="0" err="1"/>
              <a:t>творчих</a:t>
            </a:r>
            <a:r>
              <a:rPr lang="ru-RU" sz="2400" dirty="0"/>
              <a:t> </a:t>
            </a:r>
            <a:r>
              <a:rPr lang="ru-RU" sz="2400" dirty="0" err="1"/>
              <a:t>можливостей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86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Другая 21">
      <a:dk1>
        <a:sysClr val="windowText" lastClr="000000"/>
      </a:dk1>
      <a:lt1>
        <a:sysClr val="window" lastClr="FFFFFF"/>
      </a:lt1>
      <a:dk2>
        <a:srgbClr val="FF0000"/>
      </a:dk2>
      <a:lt2>
        <a:srgbClr val="FFFFFF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47</TotalTime>
  <Words>633</Words>
  <Application>Microsoft Office PowerPoint</Application>
  <PresentationFormat>Экран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Твердый переплет</vt:lpstr>
      <vt:lpstr>Ергономіка</vt:lpstr>
      <vt:lpstr>Ергоно́міка, Ергономія (грец. έργος — праця і νώμος — закон) (рос. эргономика, эргономия; англ. ergonomics, human engineering; нім. Ergonomik f, Ergonomie f) — наука, яка комплексно вивчає особливості виробничої діяльності людини в системі «людина-техніка-довкілля» з метою забезпечення її ефективності, безпеки та комфорту.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Ергономіка</dc:title>
  <dc:creator>Vlad</dc:creator>
  <cp:lastModifiedBy>Vlad</cp:lastModifiedBy>
  <cp:revision>7</cp:revision>
  <dcterms:created xsi:type="dcterms:W3CDTF">2015-12-03T18:43:14Z</dcterms:created>
  <dcterms:modified xsi:type="dcterms:W3CDTF">2015-12-03T20:20:31Z</dcterms:modified>
</cp:coreProperties>
</file>