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13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19.10.2015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19.10.2015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19.10.2015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14414" y="359898"/>
            <a:ext cx="7624786" cy="4926490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УКРАЇНСЬКА СЕРЕДНЬОВІЧНА ЛІТЕРАТУРА ХІ–ХV ст. ПЕРЕКЛАДНА ЛІТЕРАТУРА. БІБЛІЯ.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225536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err="1" smtClean="0"/>
              <a:t>Актуалізація</a:t>
            </a:r>
            <a:r>
              <a:rPr lang="ru-RU" b="1" dirty="0" smtClean="0"/>
              <a:t> </a:t>
            </a:r>
            <a:r>
              <a:rPr lang="ru-RU" b="1" dirty="0" err="1" smtClean="0"/>
              <a:t>опорних</a:t>
            </a:r>
            <a:r>
              <a:rPr lang="ru-RU" b="1" dirty="0" smtClean="0"/>
              <a:t> </a:t>
            </a:r>
            <a:r>
              <a:rPr lang="ru-RU" b="1" dirty="0" err="1" smtClean="0"/>
              <a:t>знань</a:t>
            </a:r>
            <a:r>
              <a:rPr lang="ru-RU" b="1" dirty="0" smtClean="0"/>
              <a:t>. </a:t>
            </a:r>
            <a:r>
              <a:rPr lang="ru-RU" b="1" dirty="0" err="1" smtClean="0"/>
              <a:t>Бесіда</a:t>
            </a:r>
            <a:r>
              <a:rPr lang="ru-RU" b="1" dirty="0" smtClean="0"/>
              <a:t> за </a:t>
            </a:r>
            <a:r>
              <a:rPr lang="ru-RU" b="1" dirty="0" err="1" smtClean="0"/>
              <a:t>питаннями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500174"/>
            <a:ext cx="7498080" cy="4929222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Яке </a:t>
            </a:r>
            <a:r>
              <a:rPr lang="ru-RU" dirty="0" err="1" smtClean="0"/>
              <a:t>значення</a:t>
            </a:r>
            <a:r>
              <a:rPr lang="ru-RU" dirty="0" smtClean="0"/>
              <a:t> </a:t>
            </a:r>
            <a:r>
              <a:rPr lang="ru-RU" dirty="0" err="1" smtClean="0"/>
              <a:t>має</a:t>
            </a:r>
            <a:r>
              <a:rPr lang="ru-RU" dirty="0" smtClean="0"/>
              <a:t> книга в </a:t>
            </a:r>
            <a:r>
              <a:rPr lang="ru-RU" dirty="0" err="1" smtClean="0"/>
              <a:t>житті</a:t>
            </a:r>
            <a:r>
              <a:rPr lang="ru-RU" dirty="0" smtClean="0"/>
              <a:t> </a:t>
            </a:r>
            <a:r>
              <a:rPr lang="ru-RU" dirty="0" err="1" smtClean="0"/>
              <a:t>людини</a:t>
            </a:r>
            <a:r>
              <a:rPr lang="ru-RU" dirty="0" smtClean="0"/>
              <a:t>?</a:t>
            </a:r>
          </a:p>
          <a:p>
            <a:r>
              <a:rPr lang="ru-RU" dirty="0" smtClean="0"/>
              <a:t> </a:t>
            </a:r>
            <a:r>
              <a:rPr lang="ru-RU" dirty="0" err="1" smtClean="0"/>
              <a:t>Чому</a:t>
            </a:r>
            <a:r>
              <a:rPr lang="ru-RU" dirty="0" smtClean="0"/>
              <a:t> книгу </a:t>
            </a:r>
            <a:r>
              <a:rPr lang="ru-RU" dirty="0" err="1" smtClean="0"/>
              <a:t>вважають</a:t>
            </a:r>
            <a:r>
              <a:rPr lang="ru-RU" dirty="0" smtClean="0"/>
              <a:t> </a:t>
            </a:r>
            <a:r>
              <a:rPr lang="ru-RU" dirty="0" err="1" smtClean="0"/>
              <a:t>джерелом</a:t>
            </a:r>
            <a:r>
              <a:rPr lang="ru-RU" dirty="0" smtClean="0"/>
              <a:t> </a:t>
            </a:r>
            <a:r>
              <a:rPr lang="ru-RU" dirty="0" err="1" smtClean="0"/>
              <a:t>знань</a:t>
            </a:r>
            <a:r>
              <a:rPr lang="ru-RU" dirty="0" smtClean="0"/>
              <a:t>?</a:t>
            </a:r>
          </a:p>
          <a:p>
            <a:r>
              <a:rPr lang="ru-RU" dirty="0" smtClean="0"/>
              <a:t> </a:t>
            </a:r>
            <a:r>
              <a:rPr lang="ru-RU" dirty="0" err="1" smtClean="0"/>
              <a:t>Пригадайте</a:t>
            </a:r>
            <a:r>
              <a:rPr lang="ru-RU" dirty="0" smtClean="0"/>
              <a:t> легенду про </a:t>
            </a:r>
            <a:r>
              <a:rPr lang="ru-RU" dirty="0" err="1" smtClean="0"/>
              <a:t>хрещення</a:t>
            </a:r>
            <a:r>
              <a:rPr lang="ru-RU" dirty="0" smtClean="0"/>
              <a:t> </a:t>
            </a:r>
            <a:r>
              <a:rPr lang="ru-RU" dirty="0" err="1" smtClean="0"/>
              <a:t>Руси-України</a:t>
            </a:r>
            <a:r>
              <a:rPr lang="ru-RU" dirty="0" smtClean="0"/>
              <a:t>. Як народ </a:t>
            </a:r>
            <a:r>
              <a:rPr lang="ru-RU" dirty="0" err="1" smtClean="0"/>
              <a:t>сприймав</a:t>
            </a:r>
            <a:r>
              <a:rPr lang="ru-RU" dirty="0" smtClean="0"/>
              <a:t> </a:t>
            </a:r>
            <a:r>
              <a:rPr lang="ru-RU" dirty="0" err="1" smtClean="0"/>
              <a:t>християнство</a:t>
            </a:r>
            <a:r>
              <a:rPr lang="ru-RU" dirty="0" smtClean="0"/>
              <a:t>?</a:t>
            </a:r>
          </a:p>
          <a:p>
            <a:r>
              <a:rPr lang="ru-RU" dirty="0" smtClean="0"/>
              <a:t> </a:t>
            </a:r>
            <a:r>
              <a:rPr lang="ru-RU" dirty="0" smtClean="0"/>
              <a:t>Чим </a:t>
            </a:r>
            <a:r>
              <a:rPr lang="ru-RU" dirty="0" err="1" smtClean="0"/>
              <a:t>християнське</a:t>
            </a:r>
            <a:r>
              <a:rPr lang="ru-RU" dirty="0" smtClean="0"/>
              <a:t> </a:t>
            </a:r>
            <a:r>
              <a:rPr lang="ru-RU" dirty="0" err="1" smtClean="0"/>
              <a:t>вірування</a:t>
            </a:r>
            <a:r>
              <a:rPr lang="ru-RU" dirty="0" smtClean="0"/>
              <a:t> </a:t>
            </a:r>
            <a:r>
              <a:rPr lang="ru-RU" dirty="0" err="1" smtClean="0"/>
              <a:t>відрізняється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язичницького</a:t>
            </a:r>
            <a:r>
              <a:rPr lang="ru-RU" dirty="0" smtClean="0"/>
              <a:t>?</a:t>
            </a:r>
          </a:p>
          <a:p>
            <a:r>
              <a:rPr lang="ru-RU" dirty="0" smtClean="0"/>
              <a:t>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таке</a:t>
            </a:r>
            <a:r>
              <a:rPr lang="ru-RU" dirty="0" smtClean="0"/>
              <a:t> </a:t>
            </a:r>
            <a:r>
              <a:rPr lang="ru-RU" dirty="0" err="1" smtClean="0"/>
              <a:t>Біблія</a:t>
            </a:r>
            <a:r>
              <a:rPr lang="ru-RU" dirty="0" smtClean="0"/>
              <a:t>? В </a:t>
            </a:r>
            <a:r>
              <a:rPr lang="ru-RU" dirty="0" err="1" smtClean="0"/>
              <a:t>чому</a:t>
            </a:r>
            <a:r>
              <a:rPr lang="ru-RU" dirty="0" smtClean="0"/>
              <a:t>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значення</a:t>
            </a:r>
            <a:r>
              <a:rPr lang="ru-RU" dirty="0" smtClean="0"/>
              <a:t> для духовного </a:t>
            </a:r>
            <a:r>
              <a:rPr lang="ru-RU" dirty="0" err="1" smtClean="0"/>
              <a:t>розвитку</a:t>
            </a:r>
            <a:r>
              <a:rPr lang="ru-RU" dirty="0" smtClean="0"/>
              <a:t> </a:t>
            </a:r>
            <a:r>
              <a:rPr lang="ru-RU" dirty="0" err="1" smtClean="0"/>
              <a:t>людини</a:t>
            </a:r>
            <a:r>
              <a:rPr lang="ru-RU" dirty="0" smtClean="0"/>
              <a:t>?</a:t>
            </a:r>
          </a:p>
          <a:p>
            <a:r>
              <a:rPr lang="ru-RU" dirty="0" smtClean="0"/>
              <a:t> </a:t>
            </a:r>
            <a:r>
              <a:rPr lang="ru-RU" dirty="0" smtClean="0"/>
              <a:t>Як </a:t>
            </a:r>
            <a:r>
              <a:rPr lang="ru-RU" dirty="0" err="1" smtClean="0"/>
              <a:t>ви</a:t>
            </a:r>
            <a:r>
              <a:rPr lang="ru-RU" dirty="0" smtClean="0"/>
              <a:t> </a:t>
            </a:r>
            <a:r>
              <a:rPr lang="ru-RU" dirty="0" err="1" smtClean="0"/>
              <a:t>ставитеся</a:t>
            </a:r>
            <a:r>
              <a:rPr lang="ru-RU" dirty="0" smtClean="0"/>
              <a:t> до </a:t>
            </a:r>
            <a:r>
              <a:rPr lang="ru-RU" dirty="0" err="1" smtClean="0"/>
              <a:t>релігії</a:t>
            </a:r>
            <a:r>
              <a:rPr lang="ru-RU" dirty="0" smtClean="0"/>
              <a:t>?</a:t>
            </a:r>
          </a:p>
          <a:p>
            <a:r>
              <a:rPr lang="ru-RU" dirty="0" smtClean="0"/>
              <a:t>·Дайте </a:t>
            </a:r>
            <a:r>
              <a:rPr lang="ru-RU" dirty="0" err="1" smtClean="0"/>
              <a:t>визначення</a:t>
            </a:r>
            <a:r>
              <a:rPr lang="ru-RU" dirty="0" smtClean="0"/>
              <a:t> </a:t>
            </a:r>
            <a:r>
              <a:rPr lang="ru-RU" dirty="0" err="1" smtClean="0"/>
              <a:t>легенді</a:t>
            </a:r>
            <a:r>
              <a:rPr lang="ru-RU" dirty="0" smtClean="0"/>
              <a:t> як жанру фольклору.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легенди</a:t>
            </a:r>
            <a:r>
              <a:rPr lang="ru-RU" dirty="0" smtClean="0"/>
              <a:t> </a:t>
            </a:r>
            <a:r>
              <a:rPr lang="ru-RU" dirty="0" err="1" smtClean="0"/>
              <a:t>ви</a:t>
            </a:r>
            <a:r>
              <a:rPr lang="ru-RU" dirty="0" smtClean="0"/>
              <a:t> </a:t>
            </a:r>
            <a:r>
              <a:rPr lang="ru-RU" dirty="0" err="1" smtClean="0"/>
              <a:t>знаєте</a:t>
            </a:r>
            <a:r>
              <a:rPr lang="ru-RU" dirty="0" smtClean="0"/>
              <a:t>? З </a:t>
            </a:r>
            <a:r>
              <a:rPr lang="ru-RU" dirty="0" err="1" smtClean="0"/>
              <a:t>якою</a:t>
            </a:r>
            <a:r>
              <a:rPr lang="ru-RU" dirty="0" smtClean="0"/>
              <a:t> метою вони </a:t>
            </a:r>
            <a:r>
              <a:rPr lang="ru-RU" dirty="0" err="1" smtClean="0"/>
              <a:t>складалися</a:t>
            </a:r>
            <a:r>
              <a:rPr lang="ru-RU" dirty="0" smtClean="0"/>
              <a:t>?</a:t>
            </a:r>
          </a:p>
          <a:p>
            <a:endParaRPr lang="ru-RU" dirty="0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571480"/>
            <a:ext cx="3657600" cy="5615960"/>
          </a:xfrm>
        </p:spPr>
        <p:txBody>
          <a:bodyPr/>
          <a:lstStyle/>
          <a:p>
            <a:pPr algn="ctr">
              <a:buNone/>
            </a:pPr>
            <a:r>
              <a:rPr lang="ru-RU" sz="3600" dirty="0" err="1" smtClean="0">
                <a:solidFill>
                  <a:srgbClr val="FF0000"/>
                </a:solidFill>
              </a:rPr>
              <a:t>Дім</a:t>
            </a:r>
            <a:r>
              <a:rPr lang="ru-RU" sz="3600" dirty="0" smtClean="0">
                <a:solidFill>
                  <a:srgbClr val="FF0000"/>
                </a:solidFill>
              </a:rPr>
              <a:t>, у </a:t>
            </a:r>
            <a:r>
              <a:rPr lang="ru-RU" sz="3600" dirty="0" err="1" smtClean="0">
                <a:solidFill>
                  <a:srgbClr val="FF0000"/>
                </a:solidFill>
              </a:rPr>
              <a:t>якому</a:t>
            </a:r>
            <a:r>
              <a:rPr lang="ru-RU" sz="3600" dirty="0" smtClean="0">
                <a:solidFill>
                  <a:srgbClr val="FF0000"/>
                </a:solidFill>
              </a:rPr>
              <a:t> </a:t>
            </a:r>
            <a:r>
              <a:rPr lang="ru-RU" sz="3600" dirty="0" err="1" smtClean="0">
                <a:solidFill>
                  <a:srgbClr val="FF0000"/>
                </a:solidFill>
              </a:rPr>
              <a:t>немає</a:t>
            </a:r>
            <a:r>
              <a:rPr lang="ru-RU" sz="3600" dirty="0" smtClean="0">
                <a:solidFill>
                  <a:srgbClr val="FF0000"/>
                </a:solidFill>
              </a:rPr>
              <a:t> книг, </a:t>
            </a:r>
            <a:r>
              <a:rPr lang="ru-RU" sz="3600" dirty="0" err="1" smtClean="0">
                <a:solidFill>
                  <a:srgbClr val="FF0000"/>
                </a:solidFill>
              </a:rPr>
              <a:t>нагадує</a:t>
            </a:r>
            <a:r>
              <a:rPr lang="ru-RU" sz="3600" dirty="0" smtClean="0">
                <a:solidFill>
                  <a:srgbClr val="FF0000"/>
                </a:solidFill>
              </a:rPr>
              <a:t> </a:t>
            </a:r>
            <a:r>
              <a:rPr lang="ru-RU" sz="3600" dirty="0" err="1" smtClean="0">
                <a:solidFill>
                  <a:srgbClr val="FF0000"/>
                </a:solidFill>
              </a:rPr>
              <a:t>тіло</a:t>
            </a:r>
            <a:r>
              <a:rPr lang="ru-RU" sz="3600" dirty="0" smtClean="0">
                <a:solidFill>
                  <a:srgbClr val="FF0000"/>
                </a:solidFill>
              </a:rPr>
              <a:t> без </a:t>
            </a:r>
            <a:r>
              <a:rPr lang="ru-RU" sz="3600" dirty="0" err="1" smtClean="0">
                <a:solidFill>
                  <a:srgbClr val="FF0000"/>
                </a:solidFill>
              </a:rPr>
              <a:t>душі</a:t>
            </a:r>
            <a:r>
              <a:rPr lang="ru-RU" sz="3600" dirty="0" smtClean="0">
                <a:solidFill>
                  <a:srgbClr val="FF0000"/>
                </a:solidFill>
              </a:rPr>
              <a:t>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en-US" dirty="0" smtClean="0"/>
              <a:t>           </a:t>
            </a:r>
            <a:r>
              <a:rPr lang="ru-RU" sz="3200" i="1" dirty="0" smtClean="0"/>
              <a:t>Цицерон</a:t>
            </a:r>
            <a:endParaRPr lang="ru-RU" sz="32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785794"/>
            <a:ext cx="3657600" cy="4572032"/>
          </a:xfrm>
        </p:spPr>
        <p:txBody>
          <a:bodyPr/>
          <a:lstStyle/>
          <a:p>
            <a:pPr algn="ctr">
              <a:buNone/>
            </a:pPr>
            <a:r>
              <a:rPr lang="en-US" dirty="0" smtClean="0"/>
              <a:t> </a:t>
            </a:r>
            <a:r>
              <a:rPr lang="ru-RU" sz="3200" dirty="0" smtClean="0">
                <a:solidFill>
                  <a:srgbClr val="FF0000"/>
                </a:solidFill>
              </a:rPr>
              <a:t>Все </a:t>
            </a:r>
            <a:r>
              <a:rPr lang="ru-RU" sz="3200" dirty="0" err="1" smtClean="0">
                <a:solidFill>
                  <a:srgbClr val="FF0000"/>
                </a:solidFill>
              </a:rPr>
              <a:t>минає</a:t>
            </a:r>
            <a:r>
              <a:rPr lang="ru-RU" sz="3200" dirty="0" smtClean="0">
                <a:solidFill>
                  <a:srgbClr val="FF0000"/>
                </a:solidFill>
              </a:rPr>
              <a:t>, а </a:t>
            </a:r>
            <a:r>
              <a:rPr lang="ru-RU" sz="3200" dirty="0" err="1" smtClean="0">
                <a:solidFill>
                  <a:srgbClr val="FF0000"/>
                </a:solidFill>
              </a:rPr>
              <a:t>любов</a:t>
            </a:r>
            <a:r>
              <a:rPr lang="ru-RU" sz="3200" dirty="0" smtClean="0">
                <a:solidFill>
                  <a:srgbClr val="FF0000"/>
                </a:solidFill>
              </a:rPr>
              <a:t> </a:t>
            </a:r>
            <a:r>
              <a:rPr lang="ru-RU" sz="3200" dirty="0" err="1" smtClean="0">
                <a:solidFill>
                  <a:srgbClr val="FF0000"/>
                </a:solidFill>
              </a:rPr>
              <a:t>після</a:t>
            </a:r>
            <a:r>
              <a:rPr lang="ru-RU" sz="3200" dirty="0" smtClean="0">
                <a:solidFill>
                  <a:srgbClr val="FF0000"/>
                </a:solidFill>
              </a:rPr>
              <a:t> </a:t>
            </a:r>
            <a:r>
              <a:rPr lang="ru-RU" sz="3200" dirty="0" err="1" smtClean="0">
                <a:solidFill>
                  <a:srgbClr val="FF0000"/>
                </a:solidFill>
              </a:rPr>
              <a:t>всього</a:t>
            </a:r>
            <a:r>
              <a:rPr lang="ru-RU" sz="3200" dirty="0" smtClean="0">
                <a:solidFill>
                  <a:srgbClr val="FF0000"/>
                </a:solidFill>
              </a:rPr>
              <a:t> </a:t>
            </a:r>
            <a:r>
              <a:rPr lang="ru-RU" sz="3200" dirty="0" err="1" smtClean="0">
                <a:solidFill>
                  <a:srgbClr val="FF0000"/>
                </a:solidFill>
              </a:rPr>
              <a:t>зостається</a:t>
            </a:r>
            <a:r>
              <a:rPr lang="ru-RU" sz="3200" dirty="0" smtClean="0">
                <a:solidFill>
                  <a:srgbClr val="FF0000"/>
                </a:solidFill>
              </a:rPr>
              <a:t>.</a:t>
            </a:r>
            <a:br>
              <a:rPr lang="ru-RU" sz="3200" dirty="0" smtClean="0">
                <a:solidFill>
                  <a:srgbClr val="FF0000"/>
                </a:solidFill>
              </a:rPr>
            </a:br>
            <a:r>
              <a:rPr lang="ru-RU" sz="3200" dirty="0" smtClean="0">
                <a:solidFill>
                  <a:srgbClr val="FF0000"/>
                </a:solidFill>
              </a:rPr>
              <a:t>Все </a:t>
            </a:r>
            <a:r>
              <a:rPr lang="ru-RU" sz="3200" dirty="0" err="1" smtClean="0">
                <a:solidFill>
                  <a:srgbClr val="FF0000"/>
                </a:solidFill>
              </a:rPr>
              <a:t>минає</a:t>
            </a:r>
            <a:r>
              <a:rPr lang="ru-RU" sz="3200" dirty="0" smtClean="0">
                <a:solidFill>
                  <a:srgbClr val="FF0000"/>
                </a:solidFill>
              </a:rPr>
              <a:t>, а не Бог </a:t>
            </a:r>
            <a:r>
              <a:rPr lang="ru-RU" sz="3200" dirty="0" err="1" smtClean="0">
                <a:solidFill>
                  <a:srgbClr val="FF0000"/>
                </a:solidFill>
              </a:rPr>
              <a:t>і</a:t>
            </a:r>
            <a:r>
              <a:rPr lang="ru-RU" sz="3200" dirty="0" smtClean="0">
                <a:solidFill>
                  <a:srgbClr val="FF0000"/>
                </a:solidFill>
              </a:rPr>
              <a:t> не </a:t>
            </a:r>
            <a:r>
              <a:rPr lang="ru-RU" sz="3200" dirty="0" err="1" smtClean="0">
                <a:solidFill>
                  <a:srgbClr val="FF0000"/>
                </a:solidFill>
              </a:rPr>
              <a:t>любов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en-US" dirty="0" smtClean="0"/>
              <a:t>         </a:t>
            </a:r>
            <a:r>
              <a:rPr lang="ru-RU" sz="3200" i="1" dirty="0" smtClean="0"/>
              <a:t>Г</a:t>
            </a:r>
            <a:r>
              <a:rPr lang="ru-RU" sz="3200" i="1" dirty="0" smtClean="0"/>
              <a:t>. Сковорода</a:t>
            </a:r>
            <a:endParaRPr lang="ru-RU" sz="3200" dirty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65416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sz="4400" dirty="0" err="1" smtClean="0">
                <a:solidFill>
                  <a:srgbClr val="7030A0"/>
                </a:solidFill>
              </a:rPr>
              <a:t>Основні</a:t>
            </a:r>
            <a:r>
              <a:rPr lang="ru-RU" sz="4400" dirty="0" smtClean="0">
                <a:solidFill>
                  <a:srgbClr val="7030A0"/>
                </a:solidFill>
              </a:rPr>
              <a:t> </a:t>
            </a:r>
            <a:r>
              <a:rPr lang="ru-RU" sz="4400" dirty="0" err="1" smtClean="0">
                <a:solidFill>
                  <a:srgbClr val="7030A0"/>
                </a:solidFill>
              </a:rPr>
              <a:t>жанри</a:t>
            </a:r>
            <a:r>
              <a:rPr lang="ru-RU" sz="4400" dirty="0" smtClean="0">
                <a:solidFill>
                  <a:srgbClr val="7030A0"/>
                </a:solidFill>
              </a:rPr>
              <a:t> </a:t>
            </a:r>
            <a:r>
              <a:rPr lang="ru-RU" sz="4400" dirty="0" err="1" smtClean="0">
                <a:solidFill>
                  <a:srgbClr val="7030A0"/>
                </a:solidFill>
              </a:rPr>
              <a:t>давньоруської</a:t>
            </a:r>
            <a:r>
              <a:rPr lang="ru-RU" sz="4400" dirty="0" smtClean="0">
                <a:solidFill>
                  <a:srgbClr val="7030A0"/>
                </a:solidFill>
              </a:rPr>
              <a:t> </a:t>
            </a:r>
            <a:r>
              <a:rPr lang="ru-RU" sz="4400" dirty="0" err="1" smtClean="0">
                <a:solidFill>
                  <a:srgbClr val="7030A0"/>
                </a:solidFill>
              </a:rPr>
              <a:t>літератури</a:t>
            </a:r>
            <a:r>
              <a:rPr lang="ru-RU" sz="4400" dirty="0" smtClean="0">
                <a:solidFill>
                  <a:srgbClr val="7030A0"/>
                </a:solidFill>
              </a:rPr>
              <a:t>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714488"/>
            <a:ext cx="7498080" cy="4786346"/>
          </a:xfrm>
        </p:spPr>
        <p:txBody>
          <a:bodyPr>
            <a:noAutofit/>
          </a:bodyPr>
          <a:lstStyle/>
          <a:p>
            <a:r>
              <a:rPr lang="ru-RU" dirty="0" err="1" smtClean="0"/>
              <a:t>повісті</a:t>
            </a:r>
            <a:r>
              <a:rPr lang="ru-RU" dirty="0" smtClean="0"/>
              <a:t>, </a:t>
            </a:r>
            <a:endParaRPr lang="en-US" dirty="0" smtClean="0"/>
          </a:p>
          <a:p>
            <a:r>
              <a:rPr lang="ru-RU" dirty="0" err="1" smtClean="0"/>
              <a:t>повідання</a:t>
            </a:r>
            <a:r>
              <a:rPr lang="ru-RU" dirty="0" smtClean="0"/>
              <a:t>, </a:t>
            </a:r>
            <a:endParaRPr lang="en-US" dirty="0" smtClean="0"/>
          </a:p>
          <a:p>
            <a:r>
              <a:rPr lang="ru-RU" dirty="0" err="1" smtClean="0"/>
              <a:t>сказання</a:t>
            </a:r>
            <a:r>
              <a:rPr lang="ru-RU" dirty="0" smtClean="0"/>
              <a:t>, </a:t>
            </a:r>
            <a:endParaRPr lang="en-US" dirty="0" smtClean="0"/>
          </a:p>
          <a:p>
            <a:r>
              <a:rPr lang="ru-RU" dirty="0" err="1" smtClean="0"/>
              <a:t>літописи</a:t>
            </a:r>
            <a:r>
              <a:rPr lang="ru-RU" dirty="0" smtClean="0"/>
              <a:t>, </a:t>
            </a:r>
            <a:endParaRPr lang="en-US" dirty="0" smtClean="0"/>
          </a:p>
          <a:p>
            <a:r>
              <a:rPr lang="ru-RU" dirty="0" err="1" smtClean="0"/>
              <a:t>житія</a:t>
            </a:r>
            <a:r>
              <a:rPr lang="ru-RU" dirty="0" smtClean="0"/>
              <a:t>, </a:t>
            </a:r>
            <a:endParaRPr lang="en-US" dirty="0" smtClean="0"/>
          </a:p>
          <a:p>
            <a:r>
              <a:rPr lang="ru-RU" dirty="0" smtClean="0"/>
              <a:t>слова</a:t>
            </a:r>
            <a:r>
              <a:rPr lang="ru-RU" dirty="0" smtClean="0"/>
              <a:t>, </a:t>
            </a:r>
            <a:endParaRPr lang="en-US" dirty="0" smtClean="0"/>
          </a:p>
          <a:p>
            <a:r>
              <a:rPr lang="ru-RU" dirty="0" err="1" smtClean="0"/>
              <a:t>повчання</a:t>
            </a:r>
            <a:r>
              <a:rPr lang="ru-RU" dirty="0" smtClean="0"/>
              <a:t>, </a:t>
            </a:r>
            <a:endParaRPr lang="en-US" dirty="0" smtClean="0"/>
          </a:p>
          <a:p>
            <a:r>
              <a:rPr lang="ru-RU" dirty="0" err="1" smtClean="0"/>
              <a:t>поеми</a:t>
            </a:r>
            <a:r>
              <a:rPr lang="ru-RU" dirty="0" smtClean="0"/>
              <a:t>,</a:t>
            </a:r>
            <a:endParaRPr lang="en-US" dirty="0" smtClean="0"/>
          </a:p>
          <a:p>
            <a:r>
              <a:rPr lang="ru-RU" dirty="0" smtClean="0"/>
              <a:t> </a:t>
            </a:r>
            <a:r>
              <a:rPr lang="ru-RU" dirty="0" err="1" smtClean="0"/>
              <a:t>хождіння</a:t>
            </a:r>
            <a:r>
              <a:rPr lang="ru-RU" dirty="0" smtClean="0"/>
              <a:t>…</a:t>
            </a:r>
            <a:endParaRPr lang="ru-RU" dirty="0"/>
          </a:p>
        </p:txBody>
      </p:sp>
    </p:spTree>
  </p:cSld>
  <p:clrMapOvr>
    <a:masterClrMapping/>
  </p:clrMapOvr>
  <p:transition spd="med">
    <p:wheel spokes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000" b="1" dirty="0" err="1" smtClean="0"/>
              <a:t>Особливості</a:t>
            </a:r>
            <a:r>
              <a:rPr lang="ru-RU" sz="4000" b="1" dirty="0" smtClean="0"/>
              <a:t> </a:t>
            </a:r>
            <a:r>
              <a:rPr lang="ru-RU" sz="4000" b="1" dirty="0" err="1" smtClean="0"/>
              <a:t>розвитку</a:t>
            </a:r>
            <a:r>
              <a:rPr lang="ru-RU" sz="4000" b="1" dirty="0" smtClean="0"/>
              <a:t> </a:t>
            </a:r>
            <a:r>
              <a:rPr lang="ru-RU" sz="4000" b="1" dirty="0" err="1" smtClean="0"/>
              <a:t>давньої</a:t>
            </a:r>
            <a:r>
              <a:rPr lang="ru-RU" sz="4000" b="1" dirty="0" smtClean="0"/>
              <a:t> </a:t>
            </a:r>
            <a:r>
              <a:rPr lang="ru-RU" sz="4000" b="1" dirty="0" err="1" smtClean="0"/>
              <a:t>української</a:t>
            </a:r>
            <a:r>
              <a:rPr lang="ru-RU" sz="4000" b="1" dirty="0" smtClean="0"/>
              <a:t> </a:t>
            </a:r>
            <a:r>
              <a:rPr lang="ru-RU" sz="4000" b="1" dirty="0" err="1" smtClean="0"/>
              <a:t>літератури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Вона </a:t>
            </a:r>
            <a:r>
              <a:rPr lang="ru-RU" dirty="0" err="1" smtClean="0"/>
              <a:t>була</a:t>
            </a:r>
            <a:r>
              <a:rPr lang="ru-RU" dirty="0" smtClean="0"/>
              <a:t> рукописною,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пам’ятки</a:t>
            </a:r>
            <a:r>
              <a:rPr lang="ru-RU" dirty="0" smtClean="0"/>
              <a:t> </a:t>
            </a:r>
            <a:r>
              <a:rPr lang="ru-RU" dirty="0" err="1" smtClean="0"/>
              <a:t>здебільшого</a:t>
            </a:r>
            <a:r>
              <a:rPr lang="ru-RU" dirty="0" smtClean="0"/>
              <a:t> не </a:t>
            </a:r>
            <a:r>
              <a:rPr lang="ru-RU" dirty="0" err="1" smtClean="0"/>
              <a:t>мали</a:t>
            </a:r>
            <a:r>
              <a:rPr lang="ru-RU" dirty="0" smtClean="0"/>
              <a:t> </a:t>
            </a:r>
            <a:r>
              <a:rPr lang="ru-RU" dirty="0" err="1" smtClean="0"/>
              <a:t>стійкого</a:t>
            </a:r>
            <a:r>
              <a:rPr lang="ru-RU" dirty="0" smtClean="0"/>
              <a:t> тексту.</a:t>
            </a:r>
          </a:p>
          <a:p>
            <a:r>
              <a:rPr lang="ru-RU" dirty="0" smtClean="0"/>
              <a:t> </a:t>
            </a:r>
            <a:r>
              <a:rPr lang="ru-RU" dirty="0" smtClean="0"/>
              <a:t>Не </a:t>
            </a:r>
            <a:r>
              <a:rPr lang="ru-RU" dirty="0" err="1" smtClean="0"/>
              <a:t>розвинулось</a:t>
            </a:r>
            <a:r>
              <a:rPr lang="ru-RU" dirty="0" smtClean="0"/>
              <a:t> </a:t>
            </a:r>
            <a:r>
              <a:rPr lang="ru-RU" dirty="0" err="1" smtClean="0"/>
              <a:t>ще</a:t>
            </a:r>
            <a:r>
              <a:rPr lang="ru-RU" dirty="0" smtClean="0"/>
              <a:t> </a:t>
            </a:r>
            <a:r>
              <a:rPr lang="ru-RU" dirty="0" err="1" smtClean="0"/>
              <a:t>почуття</a:t>
            </a:r>
            <a:r>
              <a:rPr lang="ru-RU" dirty="0" smtClean="0"/>
              <a:t> </a:t>
            </a:r>
            <a:r>
              <a:rPr lang="ru-RU" dirty="0" err="1" smtClean="0"/>
              <a:t>авторської</a:t>
            </a:r>
            <a:r>
              <a:rPr lang="ru-RU" dirty="0" smtClean="0"/>
              <a:t> </a:t>
            </a:r>
            <a:r>
              <a:rPr lang="ru-RU" dirty="0" err="1" smtClean="0"/>
              <a:t>власності</a:t>
            </a:r>
            <a:r>
              <a:rPr lang="ru-RU" dirty="0" smtClean="0"/>
              <a:t>, </a:t>
            </a:r>
            <a:r>
              <a:rPr lang="ru-RU" dirty="0" err="1" smtClean="0"/>
              <a:t>тексти</a:t>
            </a:r>
            <a:r>
              <a:rPr lang="ru-RU" dirty="0" smtClean="0"/>
              <a:t> </a:t>
            </a:r>
            <a:r>
              <a:rPr lang="ru-RU" dirty="0" err="1" smtClean="0"/>
              <a:t>багатьох</a:t>
            </a:r>
            <a:r>
              <a:rPr lang="ru-RU" dirty="0" smtClean="0"/>
              <a:t> </a:t>
            </a:r>
            <a:r>
              <a:rPr lang="ru-RU" dirty="0" err="1" smtClean="0"/>
              <a:t>творів</a:t>
            </a:r>
            <a:r>
              <a:rPr lang="ru-RU" dirty="0" smtClean="0"/>
              <a:t> </a:t>
            </a:r>
            <a:r>
              <a:rPr lang="ru-RU" dirty="0" err="1" smtClean="0"/>
              <a:t>не</a:t>
            </a:r>
            <a:r>
              <a:rPr lang="ru-RU" dirty="0" smtClean="0"/>
              <a:t> </a:t>
            </a:r>
            <a:r>
              <a:rPr lang="ru-RU" dirty="0" err="1" smtClean="0"/>
              <a:t>зберегли</a:t>
            </a:r>
            <a:r>
              <a:rPr lang="ru-RU" dirty="0" smtClean="0"/>
              <a:t> </a:t>
            </a:r>
            <a:r>
              <a:rPr lang="ru-RU" dirty="0" err="1" smtClean="0"/>
              <a:t>ні</a:t>
            </a:r>
            <a:r>
              <a:rPr lang="ru-RU" dirty="0" smtClean="0"/>
              <a:t> </a:t>
            </a:r>
            <a:r>
              <a:rPr lang="ru-RU" dirty="0" err="1" smtClean="0"/>
              <a:t>імені</a:t>
            </a:r>
            <a:r>
              <a:rPr lang="ru-RU" dirty="0" smtClean="0"/>
              <a:t> </a:t>
            </a:r>
            <a:r>
              <a:rPr lang="ru-RU" dirty="0" err="1" smtClean="0"/>
              <a:t>їхніх</a:t>
            </a:r>
            <a:r>
              <a:rPr lang="ru-RU" dirty="0" smtClean="0"/>
              <a:t> </a:t>
            </a:r>
            <a:r>
              <a:rPr lang="ru-RU" dirty="0" err="1" smtClean="0"/>
              <a:t>авторів</a:t>
            </a:r>
            <a:r>
              <a:rPr lang="ru-RU" dirty="0" smtClean="0"/>
              <a:t>, </a:t>
            </a:r>
            <a:r>
              <a:rPr lang="ru-RU" dirty="0" err="1" smtClean="0"/>
              <a:t>ні</a:t>
            </a:r>
            <a:r>
              <a:rPr lang="ru-RU" dirty="0" smtClean="0"/>
              <a:t> дат </a:t>
            </a:r>
            <a:r>
              <a:rPr lang="ru-RU" dirty="0" err="1" smtClean="0"/>
              <a:t>написання</a:t>
            </a:r>
            <a:r>
              <a:rPr lang="ru-RU" dirty="0" smtClean="0"/>
              <a:t>.</a:t>
            </a:r>
          </a:p>
          <a:p>
            <a:r>
              <a:rPr lang="ru-RU" dirty="0" smtClean="0"/>
              <a:t> </a:t>
            </a:r>
            <a:r>
              <a:rPr lang="ru-RU" dirty="0" err="1" smtClean="0"/>
              <a:t>Література</a:t>
            </a:r>
            <a:r>
              <a:rPr lang="ru-RU" dirty="0" smtClean="0"/>
              <a:t> </a:t>
            </a:r>
            <a:r>
              <a:rPr lang="ru-RU" dirty="0" err="1" smtClean="0"/>
              <a:t>ця</a:t>
            </a:r>
            <a:r>
              <a:rPr lang="ru-RU" dirty="0" smtClean="0"/>
              <a:t> великою </a:t>
            </a:r>
            <a:r>
              <a:rPr lang="ru-RU" dirty="0" err="1" smtClean="0"/>
              <a:t>мірою</a:t>
            </a:r>
            <a:r>
              <a:rPr lang="ru-RU" dirty="0" smtClean="0"/>
              <a:t> </a:t>
            </a:r>
            <a:r>
              <a:rPr lang="ru-RU" dirty="0" err="1" smtClean="0"/>
              <a:t>була</a:t>
            </a:r>
            <a:r>
              <a:rPr lang="ru-RU" dirty="0" smtClean="0"/>
              <a:t> </a:t>
            </a:r>
            <a:r>
              <a:rPr lang="ru-RU" dirty="0" err="1" smtClean="0"/>
              <a:t>зв’язана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церквою</a:t>
            </a:r>
            <a:r>
              <a:rPr lang="ru-RU" dirty="0" smtClean="0"/>
              <a:t>,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історичними</a:t>
            </a:r>
            <a:r>
              <a:rPr lang="ru-RU" dirty="0" smtClean="0"/>
              <a:t> </a:t>
            </a:r>
            <a:r>
              <a:rPr lang="ru-RU" dirty="0" err="1" smtClean="0"/>
              <a:t>подіями</a:t>
            </a:r>
            <a:r>
              <a:rPr lang="ru-RU" dirty="0" smtClean="0"/>
              <a:t>,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тими</a:t>
            </a:r>
            <a:r>
              <a:rPr lang="ru-RU" dirty="0" smtClean="0"/>
              <a:t> </a:t>
            </a:r>
            <a:r>
              <a:rPr lang="ru-RU" dirty="0" err="1" smtClean="0"/>
              <a:t>чи</a:t>
            </a:r>
            <a:r>
              <a:rPr lang="ru-RU" dirty="0" smtClean="0"/>
              <a:t> </a:t>
            </a:r>
            <a:r>
              <a:rPr lang="ru-RU" dirty="0" err="1" smtClean="0"/>
              <a:t>іншими</a:t>
            </a:r>
            <a:r>
              <a:rPr lang="ru-RU" dirty="0" smtClean="0"/>
              <a:t> </a:t>
            </a:r>
            <a:r>
              <a:rPr lang="ru-RU" dirty="0" err="1" smtClean="0"/>
              <a:t>історичними</a:t>
            </a:r>
            <a:r>
              <a:rPr lang="ru-RU" dirty="0" smtClean="0"/>
              <a:t> особами.</a:t>
            </a:r>
          </a:p>
          <a:p>
            <a:endParaRPr lang="ru-RU" dirty="0"/>
          </a:p>
        </p:txBody>
      </p:sp>
    </p:spTree>
  </p:cSld>
  <p:clrMapOvr>
    <a:masterClrMapping/>
  </p:clrMapOvr>
  <p:transition spd="med">
    <p:comb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err="1" smtClean="0"/>
              <a:t>Найдавніші</a:t>
            </a:r>
            <a:r>
              <a:rPr lang="ru-RU" b="1" dirty="0" smtClean="0"/>
              <a:t> </a:t>
            </a:r>
            <a:r>
              <a:rPr lang="ru-RU" b="1" dirty="0" err="1" smtClean="0"/>
              <a:t>рукописні</a:t>
            </a:r>
            <a:r>
              <a:rPr lang="ru-RU" b="1" dirty="0" smtClean="0"/>
              <a:t> книги </a:t>
            </a:r>
            <a:r>
              <a:rPr lang="ru-RU" b="1" dirty="0" err="1" smtClean="0"/>
              <a:t>Київської</a:t>
            </a:r>
            <a:r>
              <a:rPr lang="ru-RU" b="1" dirty="0" smtClean="0"/>
              <a:t> </a:t>
            </a:r>
            <a:r>
              <a:rPr lang="ru-RU" b="1" dirty="0" err="1" smtClean="0"/>
              <a:t>Русі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195910"/>
          </a:xfrm>
        </p:spPr>
        <p:txBody>
          <a:bodyPr>
            <a:normAutofit fontScale="25000" lnSpcReduction="20000"/>
          </a:bodyPr>
          <a:lstStyle/>
          <a:p>
            <a:r>
              <a:rPr lang="ru-RU" sz="7200" dirty="0" err="1" smtClean="0">
                <a:latin typeface="Times New Roman" pitchFamily="18" charset="0"/>
                <a:cs typeface="Times New Roman" pitchFamily="18" charset="0"/>
              </a:rPr>
              <a:t>Першою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7200" dirty="0" err="1" smtClean="0">
                <a:latin typeface="Times New Roman" pitchFamily="18" charset="0"/>
                <a:cs typeface="Times New Roman" pitchFamily="18" charset="0"/>
              </a:rPr>
              <a:t>ілюстрованою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 книгою, яка </a:t>
            </a:r>
            <a:r>
              <a:rPr lang="ru-RU" sz="7200" dirty="0" err="1" smtClean="0">
                <a:latin typeface="Times New Roman" pitchFamily="18" charset="0"/>
                <a:cs typeface="Times New Roman" pitchFamily="18" charset="0"/>
              </a:rPr>
              <a:t>дійшла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 до нас, </a:t>
            </a:r>
            <a:r>
              <a:rPr lang="ru-RU" sz="7200" dirty="0" err="1" smtClean="0"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 «Остромирове </a:t>
            </a:r>
            <a:r>
              <a:rPr lang="ru-RU" sz="7200" dirty="0" err="1" smtClean="0">
                <a:latin typeface="Times New Roman" pitchFamily="18" charset="0"/>
                <a:cs typeface="Times New Roman" pitchFamily="18" charset="0"/>
              </a:rPr>
              <a:t>Євангеліє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», </a:t>
            </a:r>
            <a:r>
              <a:rPr lang="ru-RU" sz="7200" dirty="0" err="1" smtClean="0">
                <a:latin typeface="Times New Roman" pitchFamily="18" charset="0"/>
                <a:cs typeface="Times New Roman" pitchFamily="18" charset="0"/>
              </a:rPr>
              <a:t>виготовлене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 у 1056–1057 </a:t>
            </a:r>
            <a:r>
              <a:rPr lang="ru-RU" sz="7200" dirty="0" err="1" smtClean="0">
                <a:latin typeface="Times New Roman" pitchFamily="18" charset="0"/>
                <a:cs typeface="Times New Roman" pitchFamily="18" charset="0"/>
              </a:rPr>
              <a:t>рр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. для </a:t>
            </a:r>
            <a:r>
              <a:rPr lang="ru-RU" sz="7200" dirty="0" err="1" smtClean="0">
                <a:latin typeface="Times New Roman" pitchFamily="18" charset="0"/>
                <a:cs typeface="Times New Roman" pitchFamily="18" charset="0"/>
              </a:rPr>
              <a:t>новгородського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 посадника Остромира. </a:t>
            </a:r>
          </a:p>
          <a:p>
            <a:r>
              <a:rPr lang="ru-RU" sz="7200" dirty="0" err="1" smtClean="0">
                <a:latin typeface="Times New Roman" pitchFamily="18" charset="0"/>
                <a:cs typeface="Times New Roman" pitchFamily="18" charset="0"/>
              </a:rPr>
              <a:t>Природну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 основу </a:t>
            </a:r>
            <a:r>
              <a:rPr lang="ru-RU" sz="7200" dirty="0" err="1" smtClean="0">
                <a:latin typeface="Times New Roman" pitchFamily="18" charset="0"/>
                <a:cs typeface="Times New Roman" pitchFamily="18" charset="0"/>
              </a:rPr>
              <a:t>тодішньої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7200" dirty="0" err="1" smtClean="0">
                <a:latin typeface="Times New Roman" pitchFamily="18" charset="0"/>
                <a:cs typeface="Times New Roman" pitchFamily="18" charset="0"/>
              </a:rPr>
              <a:t>літератури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 становила </a:t>
            </a:r>
            <a:r>
              <a:rPr lang="ru-RU" sz="7200" dirty="0" err="1" smtClean="0">
                <a:latin typeface="Times New Roman" pitchFamily="18" charset="0"/>
                <a:cs typeface="Times New Roman" pitchFamily="18" charset="0"/>
              </a:rPr>
              <a:t>усна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 народна </a:t>
            </a:r>
            <a:r>
              <a:rPr lang="ru-RU" sz="7200" dirty="0" err="1" smtClean="0">
                <a:latin typeface="Times New Roman" pitchFamily="18" charset="0"/>
                <a:cs typeface="Times New Roman" pitchFamily="18" charset="0"/>
              </a:rPr>
              <a:t>творчість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7200" dirty="0" err="1" smtClean="0">
                <a:latin typeface="Times New Roman" pitchFamily="18" charset="0"/>
                <a:cs typeface="Times New Roman" pitchFamily="18" charset="0"/>
              </a:rPr>
              <a:t>пісні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7200" dirty="0" err="1" smtClean="0">
                <a:latin typeface="Times New Roman" pitchFamily="18" charset="0"/>
                <a:cs typeface="Times New Roman" pitchFamily="18" charset="0"/>
              </a:rPr>
              <a:t>перекази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7200" dirty="0" err="1" smtClean="0">
                <a:latin typeface="Times New Roman" pitchFamily="18" charset="0"/>
                <a:cs typeface="Times New Roman" pitchFamily="18" charset="0"/>
              </a:rPr>
              <a:t>легенди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, заговори </a:t>
            </a:r>
            <a:r>
              <a:rPr lang="ru-RU" sz="72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7200" dirty="0" err="1" smtClean="0">
                <a:latin typeface="Times New Roman" pitchFamily="18" charset="0"/>
                <a:cs typeface="Times New Roman" pitchFamily="18" charset="0"/>
              </a:rPr>
              <a:t>заклинання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7200" dirty="0" err="1" smtClean="0">
                <a:latin typeface="Times New Roman" pitchFamily="18" charset="0"/>
                <a:cs typeface="Times New Roman" pitchFamily="18" charset="0"/>
              </a:rPr>
              <a:t>Особливе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7200" dirty="0" err="1" smtClean="0">
                <a:latin typeface="Times New Roman" pitchFamily="18" charset="0"/>
                <a:cs typeface="Times New Roman" pitchFamily="18" charset="0"/>
              </a:rPr>
              <a:t>місце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7200" dirty="0" err="1" smtClean="0">
                <a:latin typeface="Times New Roman" pitchFamily="18" charset="0"/>
                <a:cs typeface="Times New Roman" pitchFamily="18" charset="0"/>
              </a:rPr>
              <a:t>посідали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7200" dirty="0" err="1" smtClean="0">
                <a:latin typeface="Times New Roman" pitchFamily="18" charset="0"/>
                <a:cs typeface="Times New Roman" pitchFamily="18" charset="0"/>
              </a:rPr>
              <a:t>пісні-билини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7200" dirty="0" err="1" smtClean="0">
                <a:latin typeface="Times New Roman" pitchFamily="18" charset="0"/>
                <a:cs typeface="Times New Roman" pitchFamily="18" charset="0"/>
              </a:rPr>
              <a:t>Відомі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7200" dirty="0" err="1" smtClean="0">
                <a:latin typeface="Times New Roman" pitchFamily="18" charset="0"/>
                <a:cs typeface="Times New Roman" pitchFamily="18" charset="0"/>
              </a:rPr>
              <a:t>билини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7200" dirty="0" err="1" smtClean="0">
                <a:latin typeface="Times New Roman" pitchFamily="18" charset="0"/>
                <a:cs typeface="Times New Roman" pitchFamily="18" charset="0"/>
              </a:rPr>
              <a:t>Київського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72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7200" dirty="0" err="1" smtClean="0">
                <a:latin typeface="Times New Roman" pitchFamily="18" charset="0"/>
                <a:cs typeface="Times New Roman" pitchFamily="18" charset="0"/>
              </a:rPr>
              <a:t>Новгородського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7200" dirty="0" err="1" smtClean="0">
                <a:latin typeface="Times New Roman" pitchFamily="18" charset="0"/>
                <a:cs typeface="Times New Roman" pitchFamily="18" charset="0"/>
              </a:rPr>
              <a:t>циклів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Прикладом </a:t>
            </a:r>
            <a:r>
              <a:rPr lang="ru-RU" sz="7200" dirty="0" err="1" smtClean="0">
                <a:latin typeface="Times New Roman" pitchFamily="18" charset="0"/>
                <a:cs typeface="Times New Roman" pitchFamily="18" charset="0"/>
              </a:rPr>
              <a:t>високого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 книжного письма </a:t>
            </a:r>
            <a:r>
              <a:rPr lang="ru-RU" sz="7200" dirty="0" err="1" smtClean="0"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ru-RU" sz="7200" dirty="0" err="1" smtClean="0">
                <a:latin typeface="Times New Roman" pitchFamily="18" charset="0"/>
                <a:cs typeface="Times New Roman" pitchFamily="18" charset="0"/>
              </a:rPr>
              <a:t>Ізборники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» (1073, 1076 </a:t>
            </a:r>
            <a:r>
              <a:rPr lang="ru-RU" sz="7200" dirty="0" err="1" smtClean="0">
                <a:latin typeface="Times New Roman" pitchFamily="18" charset="0"/>
                <a:cs typeface="Times New Roman" pitchFamily="18" charset="0"/>
              </a:rPr>
              <a:t>рр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.), </a:t>
            </a:r>
            <a:r>
              <a:rPr lang="ru-RU" sz="7200" dirty="0" err="1" smtClean="0">
                <a:latin typeface="Times New Roman" pitchFamily="18" charset="0"/>
                <a:cs typeface="Times New Roman" pitchFamily="18" charset="0"/>
              </a:rPr>
              <a:t>створені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 для великих </a:t>
            </a:r>
            <a:r>
              <a:rPr lang="ru-RU" sz="7200" dirty="0" err="1" smtClean="0">
                <a:latin typeface="Times New Roman" pitchFamily="18" charset="0"/>
                <a:cs typeface="Times New Roman" pitchFamily="18" charset="0"/>
              </a:rPr>
              <a:t>київських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7200" dirty="0" err="1" smtClean="0">
                <a:latin typeface="Times New Roman" pitchFamily="18" charset="0"/>
                <a:cs typeface="Times New Roman" pitchFamily="18" charset="0"/>
              </a:rPr>
              <a:t>князів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7200" dirty="0" err="1" smtClean="0">
                <a:latin typeface="Times New Roman" pitchFamily="18" charset="0"/>
                <a:cs typeface="Times New Roman" pitchFamily="18" charset="0"/>
              </a:rPr>
              <a:t>Ізяслава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 та Святослава </a:t>
            </a:r>
            <a:r>
              <a:rPr lang="ru-RU" sz="7200" dirty="0" err="1" smtClean="0">
                <a:latin typeface="Times New Roman" pitchFamily="18" charset="0"/>
                <a:cs typeface="Times New Roman" pitchFamily="18" charset="0"/>
              </a:rPr>
              <a:t>Ярославичів</a:t>
            </a:r>
            <a:r>
              <a:rPr lang="uk-UA" sz="72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Книга </a:t>
            </a:r>
            <a:r>
              <a:rPr lang="ru-RU" sz="7200" dirty="0" err="1" smtClean="0">
                <a:latin typeface="Times New Roman" pitchFamily="18" charset="0"/>
                <a:cs typeface="Times New Roman" pitchFamily="18" charset="0"/>
              </a:rPr>
              <a:t>відкривається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7200" dirty="0" err="1" smtClean="0">
                <a:latin typeface="Times New Roman" pitchFamily="18" charset="0"/>
                <a:cs typeface="Times New Roman" pitchFamily="18" charset="0"/>
              </a:rPr>
              <a:t>розворотом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, на </a:t>
            </a:r>
            <a:r>
              <a:rPr lang="ru-RU" sz="7200" dirty="0" err="1" smtClean="0">
                <a:latin typeface="Times New Roman" pitchFamily="18" charset="0"/>
                <a:cs typeface="Times New Roman" pitchFamily="18" charset="0"/>
              </a:rPr>
              <a:t>лівому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7200" dirty="0" err="1" smtClean="0">
                <a:latin typeface="Times New Roman" pitchFamily="18" charset="0"/>
                <a:cs typeface="Times New Roman" pitchFamily="18" charset="0"/>
              </a:rPr>
              <a:t>аркуші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7200" dirty="0" err="1" smtClean="0">
                <a:latin typeface="Times New Roman" pitchFamily="18" charset="0"/>
                <a:cs typeface="Times New Roman" pitchFamily="18" charset="0"/>
              </a:rPr>
              <a:t>якого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7200" dirty="0" err="1" smtClean="0">
                <a:latin typeface="Times New Roman" pitchFamily="18" charset="0"/>
                <a:cs typeface="Times New Roman" pitchFamily="18" charset="0"/>
              </a:rPr>
              <a:t>зображений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 князь Святослав </a:t>
            </a:r>
            <a:r>
              <a:rPr lang="ru-RU" sz="7200" dirty="0" err="1" smtClean="0">
                <a:latin typeface="Times New Roman" pitchFamily="18" charset="0"/>
                <a:cs typeface="Times New Roman" pitchFamily="18" charset="0"/>
              </a:rPr>
              <a:t>із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7200" dirty="0" err="1" smtClean="0">
                <a:latin typeface="Times New Roman" pitchFamily="18" charset="0"/>
                <a:cs typeface="Times New Roman" pitchFamily="18" charset="0"/>
              </a:rPr>
              <a:t>сім’єю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, на правому — Спас на </a:t>
            </a:r>
            <a:r>
              <a:rPr lang="ru-RU" sz="7200" dirty="0" err="1" smtClean="0">
                <a:latin typeface="Times New Roman" pitchFamily="18" charset="0"/>
                <a:cs typeface="Times New Roman" pitchFamily="18" charset="0"/>
              </a:rPr>
              <a:t>престолі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. На </a:t>
            </a:r>
            <a:r>
              <a:rPr lang="ru-RU" sz="7200" dirty="0" err="1" smtClean="0">
                <a:latin typeface="Times New Roman" pitchFamily="18" charset="0"/>
                <a:cs typeface="Times New Roman" pitchFamily="18" charset="0"/>
              </a:rPr>
              <a:t>третьому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7200" dirty="0" err="1" smtClean="0">
                <a:latin typeface="Times New Roman" pitchFamily="18" charset="0"/>
                <a:cs typeface="Times New Roman" pitchFamily="18" charset="0"/>
              </a:rPr>
              <a:t>аркуші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 — </a:t>
            </a:r>
            <a:r>
              <a:rPr lang="ru-RU" sz="7200" dirty="0" err="1" smtClean="0">
                <a:latin typeface="Times New Roman" pitchFamily="18" charset="0"/>
                <a:cs typeface="Times New Roman" pitchFamily="18" charset="0"/>
              </a:rPr>
              <a:t>зображення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7200" dirty="0" err="1" smtClean="0">
                <a:latin typeface="Times New Roman" pitchFamily="18" charset="0"/>
                <a:cs typeface="Times New Roman" pitchFamily="18" charset="0"/>
              </a:rPr>
              <a:t>орнаментованого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7200" dirty="0" err="1" smtClean="0">
                <a:latin typeface="Times New Roman" pitchFamily="18" charset="0"/>
                <a:cs typeface="Times New Roman" pitchFamily="18" charset="0"/>
              </a:rPr>
              <a:t>триглавого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 храму, </a:t>
            </a:r>
            <a:r>
              <a:rPr lang="ru-RU" sz="7200" dirty="0" err="1" smtClean="0">
                <a:latin typeface="Times New Roman" pitchFamily="18" charset="0"/>
                <a:cs typeface="Times New Roman" pitchFamily="18" charset="0"/>
              </a:rPr>
              <a:t>далі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 — </a:t>
            </a:r>
            <a:r>
              <a:rPr lang="ru-RU" sz="7200" dirty="0" err="1" smtClean="0">
                <a:latin typeface="Times New Roman" pitchFamily="18" charset="0"/>
                <a:cs typeface="Times New Roman" pitchFamily="18" charset="0"/>
              </a:rPr>
              <a:t>чотири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7200" dirty="0" err="1" smtClean="0">
                <a:latin typeface="Times New Roman" pitchFamily="18" charset="0"/>
                <a:cs typeface="Times New Roman" pitchFamily="18" charset="0"/>
              </a:rPr>
              <a:t>портретні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7200" dirty="0" err="1" smtClean="0">
                <a:latin typeface="Times New Roman" pitchFamily="18" charset="0"/>
                <a:cs typeface="Times New Roman" pitchFamily="18" charset="0"/>
              </a:rPr>
              <a:t>мініатюри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. На берегах книги — знаки </a:t>
            </a:r>
            <a:r>
              <a:rPr lang="ru-RU" sz="7200" dirty="0" err="1" smtClean="0">
                <a:latin typeface="Times New Roman" pitchFamily="18" charset="0"/>
                <a:cs typeface="Times New Roman" pitchFamily="18" charset="0"/>
              </a:rPr>
              <a:t>зодіаку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7200" dirty="0" err="1" smtClean="0">
                <a:latin typeface="Times New Roman" pitchFamily="18" charset="0"/>
                <a:cs typeface="Times New Roman" pitchFamily="18" charset="0"/>
              </a:rPr>
              <a:t>Чудовими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7200" dirty="0" err="1" smtClean="0">
                <a:latin typeface="Times New Roman" pitchFamily="18" charset="0"/>
                <a:cs typeface="Times New Roman" pitchFamily="18" charset="0"/>
              </a:rPr>
              <a:t>пам’ятками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7200" dirty="0" err="1" smtClean="0">
                <a:latin typeface="Times New Roman" pitchFamily="18" charset="0"/>
                <a:cs typeface="Times New Roman" pitchFamily="18" charset="0"/>
              </a:rPr>
              <a:t>книжкового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7200" dirty="0" err="1" smtClean="0">
                <a:latin typeface="Times New Roman" pitchFamily="18" charset="0"/>
                <a:cs typeface="Times New Roman" pitchFamily="18" charset="0"/>
              </a:rPr>
              <a:t>мистецтва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7200" dirty="0" err="1" smtClean="0">
                <a:latin typeface="Times New Roman" pitchFamily="18" charset="0"/>
                <a:cs typeface="Times New Roman" pitchFamily="18" charset="0"/>
              </a:rPr>
              <a:t>були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7200" dirty="0" err="1" smtClean="0">
                <a:latin typeface="Times New Roman" pitchFamily="18" charset="0"/>
                <a:cs typeface="Times New Roman" pitchFamily="18" charset="0"/>
              </a:rPr>
              <a:t>вже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7200" dirty="0" err="1" smtClean="0">
                <a:latin typeface="Times New Roman" pitchFamily="18" charset="0"/>
                <a:cs typeface="Times New Roman" pitchFamily="18" charset="0"/>
              </a:rPr>
              <a:t>згадувані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 нами «Остромирове </a:t>
            </a:r>
            <a:r>
              <a:rPr lang="ru-RU" sz="7200" dirty="0" err="1" smtClean="0">
                <a:latin typeface="Times New Roman" pitchFamily="18" charset="0"/>
                <a:cs typeface="Times New Roman" pitchFamily="18" charset="0"/>
              </a:rPr>
              <a:t>Євангеліє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», «</a:t>
            </a:r>
            <a:r>
              <a:rPr lang="ru-RU" sz="7200" dirty="0" err="1" smtClean="0">
                <a:latin typeface="Times New Roman" pitchFamily="18" charset="0"/>
                <a:cs typeface="Times New Roman" pitchFamily="18" charset="0"/>
              </a:rPr>
              <a:t>Радзивилівський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7200" dirty="0" err="1" smtClean="0">
                <a:latin typeface="Times New Roman" pitchFamily="18" charset="0"/>
                <a:cs typeface="Times New Roman" pitchFamily="18" charset="0"/>
              </a:rPr>
              <a:t>літопис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», «</a:t>
            </a:r>
            <a:r>
              <a:rPr lang="ru-RU" sz="7200" dirty="0" err="1" smtClean="0">
                <a:latin typeface="Times New Roman" pitchFamily="18" charset="0"/>
                <a:cs typeface="Times New Roman" pitchFamily="18" charset="0"/>
              </a:rPr>
              <a:t>Юрієве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7200" dirty="0" err="1" smtClean="0">
                <a:latin typeface="Times New Roman" pitchFamily="18" charset="0"/>
                <a:cs typeface="Times New Roman" pitchFamily="18" charset="0"/>
              </a:rPr>
              <a:t>Євангеліє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» та </a:t>
            </a:r>
            <a:r>
              <a:rPr lang="ru-RU" sz="7200" dirty="0" err="1" smtClean="0">
                <a:latin typeface="Times New Roman" pitchFamily="18" charset="0"/>
                <a:cs typeface="Times New Roman" pitchFamily="18" charset="0"/>
              </a:rPr>
              <a:t>ін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7200" dirty="0" err="1" smtClean="0">
                <a:latin typeface="Times New Roman" pitchFamily="18" charset="0"/>
                <a:cs typeface="Times New Roman" pitchFamily="18" charset="0"/>
              </a:rPr>
              <a:t>Слов’яни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7200" dirty="0" err="1" smtClean="0">
                <a:latin typeface="Times New Roman" pitchFamily="18" charset="0"/>
                <a:cs typeface="Times New Roman" pitchFamily="18" charset="0"/>
              </a:rPr>
              <a:t>мали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7200" dirty="0" err="1" smtClean="0">
                <a:latin typeface="Times New Roman" pitchFamily="18" charset="0"/>
                <a:cs typeface="Times New Roman" pitchFamily="18" charset="0"/>
              </a:rPr>
              <a:t>дві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 азбуки — </a:t>
            </a:r>
            <a:r>
              <a:rPr lang="ru-RU" sz="7200" dirty="0" err="1" smtClean="0">
                <a:latin typeface="Times New Roman" pitchFamily="18" charset="0"/>
                <a:cs typeface="Times New Roman" pitchFamily="18" charset="0"/>
              </a:rPr>
              <a:t>глаголицю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72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7200" dirty="0" err="1" smtClean="0">
                <a:latin typeface="Times New Roman" pitchFamily="18" charset="0"/>
                <a:cs typeface="Times New Roman" pitchFamily="18" charset="0"/>
              </a:rPr>
              <a:t>кирилицю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7200" dirty="0" err="1" smtClean="0">
                <a:latin typeface="Times New Roman" pitchFamily="18" charset="0"/>
                <a:cs typeface="Times New Roman" pitchFamily="18" charset="0"/>
              </a:rPr>
              <a:t>Кирилиця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7200" dirty="0" err="1" smtClean="0">
                <a:latin typeface="Times New Roman" pitchFamily="18" charset="0"/>
                <a:cs typeface="Times New Roman" pitchFamily="18" charset="0"/>
              </a:rPr>
              <a:t>була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 створена </a:t>
            </a:r>
            <a:r>
              <a:rPr lang="ru-RU" sz="7200" dirty="0" err="1" smtClean="0">
                <a:latin typeface="Times New Roman" pitchFamily="18" charset="0"/>
                <a:cs typeface="Times New Roman" pitchFamily="18" charset="0"/>
              </a:rPr>
              <a:t>грецькими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7200" dirty="0" err="1" smtClean="0">
                <a:latin typeface="Times New Roman" pitchFamily="18" charset="0"/>
                <a:cs typeface="Times New Roman" pitchFamily="18" charset="0"/>
              </a:rPr>
              <a:t>ченцями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7200" dirty="0" err="1" smtClean="0">
                <a:latin typeface="Times New Roman" pitchFamily="18" charset="0"/>
                <a:cs typeface="Times New Roman" pitchFamily="18" charset="0"/>
              </a:rPr>
              <a:t>Кирилом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72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7200" dirty="0" err="1" smtClean="0">
                <a:latin typeface="Times New Roman" pitchFamily="18" charset="0"/>
                <a:cs typeface="Times New Roman" pitchFamily="18" charset="0"/>
              </a:rPr>
              <a:t>Мефодієм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7200" dirty="0" err="1" smtClean="0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7200" dirty="0" err="1" smtClean="0">
                <a:latin typeface="Times New Roman" pitchFamily="18" charset="0"/>
                <a:cs typeface="Times New Roman" pitchFamily="18" charset="0"/>
              </a:rPr>
              <a:t>поширювали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7200" dirty="0" err="1" smtClean="0">
                <a:latin typeface="Times New Roman" pitchFamily="18" charset="0"/>
                <a:cs typeface="Times New Roman" pitchFamily="18" charset="0"/>
              </a:rPr>
              <a:t>християнство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7200" dirty="0" err="1" smtClean="0">
                <a:latin typeface="Times New Roman" pitchFamily="18" charset="0"/>
                <a:cs typeface="Times New Roman" pitchFamily="18" charset="0"/>
              </a:rPr>
              <a:t>серед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7200" dirty="0" err="1" smtClean="0">
                <a:latin typeface="Times New Roman" pitchFamily="18" charset="0"/>
                <a:cs typeface="Times New Roman" pitchFamily="18" charset="0"/>
              </a:rPr>
              <a:t>слов’ян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7200" dirty="0" err="1" smtClean="0">
                <a:latin typeface="Times New Roman" pitchFamily="18" charset="0"/>
                <a:cs typeface="Times New Roman" pitchFamily="18" charset="0"/>
              </a:rPr>
              <a:t>Саме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 кириллицею </a:t>
            </a:r>
            <a:r>
              <a:rPr lang="ru-RU" sz="7200" dirty="0" err="1" smtClean="0">
                <a:latin typeface="Times New Roman" pitchFamily="18" charset="0"/>
                <a:cs typeface="Times New Roman" pitchFamily="18" charset="0"/>
              </a:rPr>
              <a:t>написані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7200" dirty="0" err="1" smtClean="0">
                <a:latin typeface="Times New Roman" pitchFamily="18" charset="0"/>
                <a:cs typeface="Times New Roman" pitchFamily="18" charset="0"/>
              </a:rPr>
              <a:t>всі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7200" dirty="0" err="1" smtClean="0">
                <a:latin typeface="Times New Roman" pitchFamily="18" charset="0"/>
                <a:cs typeface="Times New Roman" pitchFamily="18" charset="0"/>
              </a:rPr>
              <a:t>відомі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 твори ХІ ст. </a:t>
            </a:r>
            <a:r>
              <a:rPr lang="ru-RU" sz="72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7200" dirty="0" err="1" smtClean="0">
                <a:latin typeface="Times New Roman" pitchFamily="18" charset="0"/>
                <a:cs typeface="Times New Roman" pitchFamily="18" charset="0"/>
              </a:rPr>
              <a:t>наступних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7200" dirty="0" err="1" smtClean="0">
                <a:latin typeface="Times New Roman" pitchFamily="18" charset="0"/>
                <a:cs typeface="Times New Roman" pitchFamily="18" charset="0"/>
              </a:rPr>
              <a:t>століть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: «Остромирове </a:t>
            </a:r>
            <a:r>
              <a:rPr lang="ru-RU" sz="7200" dirty="0" err="1" smtClean="0">
                <a:latin typeface="Times New Roman" pitchFamily="18" charset="0"/>
                <a:cs typeface="Times New Roman" pitchFamily="18" charset="0"/>
              </a:rPr>
              <a:t>Євангеліє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», «</a:t>
            </a:r>
            <a:r>
              <a:rPr lang="ru-RU" sz="7200" dirty="0" err="1" smtClean="0">
                <a:latin typeface="Times New Roman" pitchFamily="18" charset="0"/>
                <a:cs typeface="Times New Roman" pitchFamily="18" charset="0"/>
              </a:rPr>
              <a:t>Ізборники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 Святослава» 1073, 1076 </a:t>
            </a:r>
            <a:r>
              <a:rPr lang="ru-RU" sz="7200" dirty="0" err="1" smtClean="0">
                <a:latin typeface="Times New Roman" pitchFamily="18" charset="0"/>
                <a:cs typeface="Times New Roman" pitchFamily="18" charset="0"/>
              </a:rPr>
              <a:t>рр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., «Слово про закон </a:t>
            </a:r>
            <a:r>
              <a:rPr lang="ru-RU" sz="72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 благодать митрополита </a:t>
            </a:r>
            <a:r>
              <a:rPr lang="ru-RU" sz="7200" dirty="0" err="1" smtClean="0">
                <a:latin typeface="Times New Roman" pitchFamily="18" charset="0"/>
                <a:cs typeface="Times New Roman" pitchFamily="18" charset="0"/>
              </a:rPr>
              <a:t>Іларіона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», «</a:t>
            </a:r>
            <a:r>
              <a:rPr lang="ru-RU" sz="7200" dirty="0" err="1" smtClean="0">
                <a:latin typeface="Times New Roman" pitchFamily="18" charset="0"/>
                <a:cs typeface="Times New Roman" pitchFamily="18" charset="0"/>
              </a:rPr>
              <a:t>Мстиславове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7200" dirty="0" err="1" smtClean="0">
                <a:latin typeface="Times New Roman" pitchFamily="18" charset="0"/>
                <a:cs typeface="Times New Roman" pitchFamily="18" charset="0"/>
              </a:rPr>
              <a:t>євангеліє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», «</a:t>
            </a:r>
            <a:r>
              <a:rPr lang="ru-RU" sz="7200" dirty="0" err="1" smtClean="0">
                <a:latin typeface="Times New Roman" pitchFamily="18" charset="0"/>
                <a:cs typeface="Times New Roman" pitchFamily="18" charset="0"/>
              </a:rPr>
              <a:t>Повість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7200" dirty="0" err="1" smtClean="0">
                <a:latin typeface="Times New Roman" pitchFamily="18" charset="0"/>
                <a:cs typeface="Times New Roman" pitchFamily="18" charset="0"/>
              </a:rPr>
              <a:t>минулих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7200" dirty="0" err="1" smtClean="0">
                <a:latin typeface="Times New Roman" pitchFamily="18" charset="0"/>
                <a:cs typeface="Times New Roman" pitchFamily="18" charset="0"/>
              </a:rPr>
              <a:t>літ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» та </a:t>
            </a:r>
            <a:r>
              <a:rPr lang="ru-RU" sz="7200" dirty="0" err="1" smtClean="0">
                <a:latin typeface="Times New Roman" pitchFamily="18" charset="0"/>
                <a:cs typeface="Times New Roman" pitchFamily="18" charset="0"/>
              </a:rPr>
              <a:t>ін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/>
          </a:p>
        </p:txBody>
      </p:sp>
    </p:spTree>
  </p:cSld>
  <p:clrMapOvr>
    <a:masterClrMapping/>
  </p:clrMapOvr>
  <p:transition spd="med">
    <p:comb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0"/>
            <a:ext cx="7498080" cy="1142984"/>
          </a:xfrm>
        </p:spPr>
        <p:txBody>
          <a:bodyPr/>
          <a:lstStyle/>
          <a:p>
            <a:pPr algn="ctr"/>
            <a:r>
              <a:rPr lang="ru-RU" b="1" dirty="0" err="1" smtClean="0"/>
              <a:t>Перекладна</a:t>
            </a:r>
            <a:r>
              <a:rPr lang="ru-RU" b="1" dirty="0" smtClean="0"/>
              <a:t> </a:t>
            </a:r>
            <a:r>
              <a:rPr lang="ru-RU" b="1" dirty="0" err="1" smtClean="0"/>
              <a:t>література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071546"/>
            <a:ext cx="7498080" cy="5357850"/>
          </a:xfrm>
        </p:spPr>
        <p:txBody>
          <a:bodyPr>
            <a:normAutofit fontScale="32500" lnSpcReduction="20000"/>
          </a:bodyPr>
          <a:lstStyle/>
          <a:p>
            <a:r>
              <a:rPr lang="ru-RU" sz="6200" dirty="0" smtClean="0">
                <a:latin typeface="Times New Roman" pitchFamily="18" charset="0"/>
                <a:cs typeface="Times New Roman" pitchFamily="18" charset="0"/>
              </a:rPr>
              <a:t>До </a:t>
            </a:r>
            <a:r>
              <a:rPr lang="ru-RU" sz="6200" dirty="0" err="1" smtClean="0">
                <a:latin typeface="Times New Roman" pitchFamily="18" charset="0"/>
                <a:cs typeface="Times New Roman" pitchFamily="18" charset="0"/>
              </a:rPr>
              <a:t>найцінніших</a:t>
            </a:r>
            <a:r>
              <a:rPr lang="ru-RU" sz="6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200" dirty="0" err="1" smtClean="0">
                <a:latin typeface="Times New Roman" pitchFamily="18" charset="0"/>
                <a:cs typeface="Times New Roman" pitchFamily="18" charset="0"/>
              </a:rPr>
              <a:t>перекладів</a:t>
            </a:r>
            <a:r>
              <a:rPr lang="ru-RU" sz="6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200" dirty="0" err="1" smtClean="0">
                <a:latin typeface="Times New Roman" pitchFamily="18" charset="0"/>
                <a:cs typeface="Times New Roman" pitchFamily="18" charset="0"/>
              </a:rPr>
              <a:t>належить</a:t>
            </a:r>
            <a:r>
              <a:rPr lang="ru-RU" sz="6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200" dirty="0" err="1" smtClean="0">
                <a:latin typeface="Times New Roman" pitchFamily="18" charset="0"/>
                <a:cs typeface="Times New Roman" pitchFamily="18" charset="0"/>
              </a:rPr>
              <a:t>Пересопницьке</a:t>
            </a:r>
            <a:r>
              <a:rPr lang="ru-RU" sz="6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200" dirty="0" err="1" smtClean="0">
                <a:latin typeface="Times New Roman" pitchFamily="18" charset="0"/>
                <a:cs typeface="Times New Roman" pitchFamily="18" charset="0"/>
              </a:rPr>
              <a:t>Євангеліє</a:t>
            </a:r>
            <a:r>
              <a:rPr lang="ru-RU" sz="6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2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6200" dirty="0" smtClean="0">
                <a:latin typeface="Times New Roman" pitchFamily="18" charset="0"/>
                <a:cs typeface="Times New Roman" pitchFamily="18" charset="0"/>
              </a:rPr>
              <a:t> 1556–1561 </a:t>
            </a:r>
            <a:r>
              <a:rPr lang="ru-RU" sz="6200" dirty="0" err="1" smtClean="0">
                <a:latin typeface="Times New Roman" pitchFamily="18" charset="0"/>
                <a:cs typeface="Times New Roman" pitchFamily="18" charset="0"/>
              </a:rPr>
              <a:t>рр</a:t>
            </a:r>
            <a:r>
              <a:rPr lang="ru-RU" sz="62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6200" dirty="0" err="1" smtClean="0">
                <a:latin typeface="Times New Roman" pitchFamily="18" charset="0"/>
                <a:cs typeface="Times New Roman" pitchFamily="18" charset="0"/>
              </a:rPr>
              <a:t>Назва</a:t>
            </a:r>
            <a:r>
              <a:rPr lang="ru-RU" sz="6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200" dirty="0" err="1" smtClean="0"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sz="6200" dirty="0" smtClean="0">
                <a:latin typeface="Times New Roman" pitchFamily="18" charset="0"/>
                <a:cs typeface="Times New Roman" pitchFamily="18" charset="0"/>
              </a:rPr>
              <a:t> походить </a:t>
            </a:r>
            <a:r>
              <a:rPr lang="ru-RU" sz="6200" dirty="0" err="1" smtClean="0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6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200" dirty="0" err="1" smtClean="0">
                <a:latin typeface="Times New Roman" pitchFamily="18" charset="0"/>
                <a:cs typeface="Times New Roman" pitchFamily="18" charset="0"/>
              </a:rPr>
              <a:t>монастиря</a:t>
            </a:r>
            <a:r>
              <a:rPr lang="ru-RU" sz="6200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6200" dirty="0" err="1" smtClean="0">
                <a:latin typeface="Times New Roman" pitchFamily="18" charset="0"/>
                <a:cs typeface="Times New Roman" pitchFamily="18" charset="0"/>
              </a:rPr>
              <a:t>Пересопниці</a:t>
            </a:r>
            <a:r>
              <a:rPr lang="ru-RU" sz="6200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6200" dirty="0" err="1" smtClean="0">
                <a:latin typeface="Times New Roman" pitchFamily="18" charset="0"/>
                <a:cs typeface="Times New Roman" pitchFamily="18" charset="0"/>
              </a:rPr>
              <a:t>Волині</a:t>
            </a:r>
            <a:r>
              <a:rPr lang="ru-RU" sz="62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6200" dirty="0" err="1" smtClean="0">
                <a:latin typeface="Times New Roman" pitchFamily="18" charset="0"/>
                <a:cs typeface="Times New Roman" pitchFamily="18" charset="0"/>
              </a:rPr>
              <a:t>Воно</a:t>
            </a:r>
            <a:r>
              <a:rPr lang="ru-RU" sz="6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200" dirty="0" err="1" smtClean="0">
                <a:latin typeface="Times New Roman" pitchFamily="18" charset="0"/>
                <a:cs typeface="Times New Roman" pitchFamily="18" charset="0"/>
              </a:rPr>
              <a:t>перекладалося</a:t>
            </a:r>
            <a:r>
              <a:rPr lang="ru-RU" sz="6200" dirty="0" smtClean="0">
                <a:latin typeface="Times New Roman" pitchFamily="18" charset="0"/>
                <a:cs typeface="Times New Roman" pitchFamily="18" charset="0"/>
              </a:rPr>
              <a:t> «для </a:t>
            </a:r>
            <a:r>
              <a:rPr lang="ru-RU" sz="6200" dirty="0" err="1" smtClean="0">
                <a:latin typeface="Times New Roman" pitchFamily="18" charset="0"/>
                <a:cs typeface="Times New Roman" pitchFamily="18" charset="0"/>
              </a:rPr>
              <a:t>першого</a:t>
            </a:r>
            <a:r>
              <a:rPr lang="ru-RU" sz="6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200" dirty="0" err="1" smtClean="0">
                <a:latin typeface="Times New Roman" pitchFamily="18" charset="0"/>
                <a:cs typeface="Times New Roman" pitchFamily="18" charset="0"/>
              </a:rPr>
              <a:t>виразумлення</a:t>
            </a:r>
            <a:r>
              <a:rPr lang="ru-RU" sz="6200" dirty="0" smtClean="0">
                <a:latin typeface="Times New Roman" pitchFamily="18" charset="0"/>
                <a:cs typeface="Times New Roman" pitchFamily="18" charset="0"/>
              </a:rPr>
              <a:t> люду </a:t>
            </a:r>
            <a:r>
              <a:rPr lang="ru-RU" sz="6200" dirty="0" err="1" smtClean="0">
                <a:latin typeface="Times New Roman" pitchFamily="18" charset="0"/>
                <a:cs typeface="Times New Roman" pitchFamily="18" charset="0"/>
              </a:rPr>
              <a:t>християнського</a:t>
            </a:r>
            <a:r>
              <a:rPr lang="ru-RU" sz="6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200" dirty="0" err="1" smtClean="0">
                <a:latin typeface="Times New Roman" pitchFamily="18" charset="0"/>
                <a:cs typeface="Times New Roman" pitchFamily="18" charset="0"/>
              </a:rPr>
              <a:t>посполитого</a:t>
            </a:r>
            <a:r>
              <a:rPr lang="ru-RU" sz="6200" dirty="0" smtClean="0">
                <a:latin typeface="Times New Roman" pitchFamily="18" charset="0"/>
                <a:cs typeface="Times New Roman" pitchFamily="18" charset="0"/>
              </a:rPr>
              <a:t>».</a:t>
            </a:r>
          </a:p>
          <a:p>
            <a:endParaRPr lang="ru-RU" sz="3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6200" dirty="0" err="1" smtClean="0">
                <a:latin typeface="Times New Roman" pitchFamily="18" charset="0"/>
                <a:cs typeface="Times New Roman" pitchFamily="18" charset="0"/>
              </a:rPr>
              <a:t>Крім</a:t>
            </a:r>
            <a:r>
              <a:rPr lang="ru-RU" sz="6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200" dirty="0" err="1" smtClean="0">
                <a:latin typeface="Times New Roman" pitchFamily="18" charset="0"/>
                <a:cs typeface="Times New Roman" pitchFamily="18" charset="0"/>
              </a:rPr>
              <a:t>перекладної</a:t>
            </a:r>
            <a:r>
              <a:rPr lang="ru-RU" sz="6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200" dirty="0" err="1" smtClean="0">
                <a:latin typeface="Times New Roman" pitchFamily="18" charset="0"/>
                <a:cs typeface="Times New Roman" pitchFamily="18" charset="0"/>
              </a:rPr>
              <a:t>церковної</a:t>
            </a:r>
            <a:r>
              <a:rPr lang="ru-RU" sz="6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200" dirty="0" err="1" smtClean="0">
                <a:latin typeface="Times New Roman" pitchFamily="18" charset="0"/>
                <a:cs typeface="Times New Roman" pitchFamily="18" charset="0"/>
              </a:rPr>
              <a:t>побутувала</a:t>
            </a:r>
            <a:r>
              <a:rPr lang="ru-RU" sz="6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2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6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200" dirty="0" err="1" smtClean="0">
                <a:latin typeface="Times New Roman" pitchFamily="18" charset="0"/>
                <a:cs typeface="Times New Roman" pitchFamily="18" charset="0"/>
              </a:rPr>
              <a:t>світська</a:t>
            </a:r>
            <a:r>
              <a:rPr lang="ru-RU" sz="6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200" dirty="0" err="1" smtClean="0">
                <a:latin typeface="Times New Roman" pitchFamily="18" charset="0"/>
                <a:cs typeface="Times New Roman" pitchFamily="18" charset="0"/>
              </a:rPr>
              <a:t>перекладна</a:t>
            </a:r>
            <a:r>
              <a:rPr lang="ru-RU" sz="6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200" dirty="0" err="1" smtClean="0">
                <a:latin typeface="Times New Roman" pitchFamily="18" charset="0"/>
                <a:cs typeface="Times New Roman" pitchFamily="18" charset="0"/>
              </a:rPr>
              <a:t>література</a:t>
            </a:r>
            <a:r>
              <a:rPr lang="ru-RU" sz="62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6200" dirty="0" err="1" smtClean="0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sz="6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2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6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200" dirty="0" err="1" smtClean="0">
                <a:latin typeface="Times New Roman" pitchFamily="18" charset="0"/>
                <a:cs typeface="Times New Roman" pitchFamily="18" charset="0"/>
              </a:rPr>
              <a:t>збірки</a:t>
            </a:r>
            <a:r>
              <a:rPr lang="ru-RU" sz="6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200" dirty="0" err="1" smtClean="0">
                <a:latin typeface="Times New Roman" pitchFamily="18" charset="0"/>
                <a:cs typeface="Times New Roman" pitchFamily="18" charset="0"/>
              </a:rPr>
              <a:t>афоризмів</a:t>
            </a:r>
            <a:r>
              <a:rPr lang="ru-RU" sz="6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6200" dirty="0" err="1" smtClean="0">
                <a:latin typeface="Times New Roman" pitchFamily="18" charset="0"/>
                <a:cs typeface="Times New Roman" pitchFamily="18" charset="0"/>
              </a:rPr>
              <a:t>наприклад</a:t>
            </a:r>
            <a:r>
              <a:rPr lang="ru-RU" sz="6200" dirty="0" smtClean="0"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ru-RU" sz="6200" dirty="0" err="1" smtClean="0">
                <a:latin typeface="Times New Roman" pitchFamily="18" charset="0"/>
                <a:cs typeface="Times New Roman" pitchFamily="18" charset="0"/>
              </a:rPr>
              <a:t>Бджола</a:t>
            </a:r>
            <a:r>
              <a:rPr lang="ru-RU" sz="6200" dirty="0" smtClean="0">
                <a:latin typeface="Times New Roman" pitchFamily="18" charset="0"/>
                <a:cs typeface="Times New Roman" pitchFamily="18" charset="0"/>
              </a:rPr>
              <a:t>», </a:t>
            </a:r>
            <a:r>
              <a:rPr lang="ru-RU" sz="62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6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200" dirty="0" err="1" smtClean="0">
                <a:latin typeface="Times New Roman" pitchFamily="18" charset="0"/>
                <a:cs typeface="Times New Roman" pitchFamily="18" charset="0"/>
              </a:rPr>
              <a:t>природничо-наукові</a:t>
            </a:r>
            <a:r>
              <a:rPr lang="ru-RU" sz="6200" dirty="0" smtClean="0">
                <a:latin typeface="Times New Roman" pitchFamily="18" charset="0"/>
                <a:cs typeface="Times New Roman" pitchFamily="18" charset="0"/>
              </a:rPr>
              <a:t> твори типу «</a:t>
            </a:r>
            <a:r>
              <a:rPr lang="ru-RU" sz="6200" dirty="0" err="1" smtClean="0">
                <a:latin typeface="Times New Roman" pitchFamily="18" charset="0"/>
                <a:cs typeface="Times New Roman" pitchFamily="18" charset="0"/>
              </a:rPr>
              <a:t>Шестиднев</a:t>
            </a:r>
            <a:r>
              <a:rPr lang="ru-RU" sz="6200" dirty="0" smtClean="0"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sz="6200" dirty="0" err="1" smtClean="0">
                <a:latin typeface="Times New Roman" pitchFamily="18" charset="0"/>
                <a:cs typeface="Times New Roman" pitchFamily="18" charset="0"/>
              </a:rPr>
              <a:t>Іоанна</a:t>
            </a:r>
            <a:r>
              <a:rPr lang="ru-RU" sz="6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200" dirty="0" err="1" smtClean="0">
                <a:latin typeface="Times New Roman" pitchFamily="18" charset="0"/>
                <a:cs typeface="Times New Roman" pitchFamily="18" charset="0"/>
              </a:rPr>
              <a:t>Екзарха</a:t>
            </a:r>
            <a:r>
              <a:rPr lang="ru-RU" sz="6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200" dirty="0" err="1" smtClean="0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6200" dirty="0" smtClean="0"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ru-RU" sz="6200" dirty="0" err="1" smtClean="0">
                <a:latin typeface="Times New Roman" pitchFamily="18" charset="0"/>
                <a:cs typeface="Times New Roman" pitchFamily="18" charset="0"/>
              </a:rPr>
              <a:t>Фізіолог</a:t>
            </a:r>
            <a:r>
              <a:rPr lang="ru-RU" sz="6200" dirty="0" smtClean="0"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sz="62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6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200" dirty="0" err="1" smtClean="0">
                <a:latin typeface="Times New Roman" pitchFamily="18" charset="0"/>
                <a:cs typeface="Times New Roman" pitchFamily="18" charset="0"/>
              </a:rPr>
              <a:t>хронографи</a:t>
            </a:r>
            <a:r>
              <a:rPr lang="ru-RU" sz="62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6200" dirty="0" err="1" smtClean="0">
                <a:latin typeface="Times New Roman" pitchFamily="18" charset="0"/>
                <a:cs typeface="Times New Roman" pitchFamily="18" charset="0"/>
              </a:rPr>
              <a:t>історичні</a:t>
            </a:r>
            <a:r>
              <a:rPr lang="ru-RU" sz="6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200" dirty="0" err="1" smtClean="0">
                <a:latin typeface="Times New Roman" pitchFamily="18" charset="0"/>
                <a:cs typeface="Times New Roman" pitchFamily="18" charset="0"/>
              </a:rPr>
              <a:t>повісті</a:t>
            </a:r>
            <a:r>
              <a:rPr lang="ru-RU" sz="6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sz="3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6200" dirty="0" err="1" smtClean="0">
                <a:latin typeface="Times New Roman" pitchFamily="18" charset="0"/>
                <a:cs typeface="Times New Roman" pitchFamily="18" charset="0"/>
              </a:rPr>
              <a:t>Збірки</a:t>
            </a:r>
            <a:r>
              <a:rPr lang="ru-RU" sz="6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200" dirty="0" err="1" smtClean="0">
                <a:latin typeface="Times New Roman" pitchFamily="18" charset="0"/>
                <a:cs typeface="Times New Roman" pitchFamily="18" charset="0"/>
              </a:rPr>
              <a:t>афоризмів</a:t>
            </a:r>
            <a:r>
              <a:rPr lang="ru-RU" sz="6200" dirty="0" smtClean="0">
                <a:latin typeface="Times New Roman" pitchFamily="18" charset="0"/>
                <a:cs typeface="Times New Roman" pitchFamily="18" charset="0"/>
              </a:rPr>
              <a:t> — </a:t>
            </a:r>
            <a:r>
              <a:rPr lang="ru-RU" sz="6200" dirty="0" err="1" smtClean="0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sz="6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200" dirty="0" err="1" smtClean="0">
                <a:latin typeface="Times New Roman" pitchFamily="18" charset="0"/>
                <a:cs typeface="Times New Roman" pitchFamily="18" charset="0"/>
              </a:rPr>
              <a:t>своєрідні</a:t>
            </a:r>
            <a:r>
              <a:rPr lang="ru-RU" sz="6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200" dirty="0" err="1" smtClean="0">
                <a:latin typeface="Times New Roman" pitchFamily="18" charset="0"/>
                <a:cs typeface="Times New Roman" pitchFamily="18" charset="0"/>
              </a:rPr>
              <a:t>антології</a:t>
            </a:r>
            <a:r>
              <a:rPr lang="ru-RU" sz="6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200" dirty="0" err="1" smtClean="0">
                <a:latin typeface="Times New Roman" pitchFamily="18" charset="0"/>
                <a:cs typeface="Times New Roman" pitchFamily="18" charset="0"/>
              </a:rPr>
              <a:t>стислих</a:t>
            </a:r>
            <a:r>
              <a:rPr lang="ru-RU" sz="6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200" dirty="0" err="1" smtClean="0">
                <a:latin typeface="Times New Roman" pitchFamily="18" charset="0"/>
                <a:cs typeface="Times New Roman" pitchFamily="18" charset="0"/>
              </a:rPr>
              <a:t>мудрих</a:t>
            </a:r>
            <a:r>
              <a:rPr lang="ru-RU" sz="6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200" dirty="0" err="1" smtClean="0">
                <a:latin typeface="Times New Roman" pitchFamily="18" charset="0"/>
                <a:cs typeface="Times New Roman" pitchFamily="18" charset="0"/>
              </a:rPr>
              <a:t>висловів</a:t>
            </a:r>
            <a:r>
              <a:rPr lang="ru-RU" sz="6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6200" dirty="0" err="1" smtClean="0">
                <a:latin typeface="Times New Roman" pitchFamily="18" charset="0"/>
                <a:cs typeface="Times New Roman" pitchFamily="18" charset="0"/>
              </a:rPr>
              <a:t>вибраних</a:t>
            </a:r>
            <a:r>
              <a:rPr lang="ru-RU" sz="6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2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6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200" dirty="0" err="1" smtClean="0">
                <a:latin typeface="Times New Roman" pitchFamily="18" charset="0"/>
                <a:cs typeface="Times New Roman" pitchFamily="18" charset="0"/>
              </a:rPr>
              <a:t>Біблії</a:t>
            </a:r>
            <a:r>
              <a:rPr lang="ru-RU" sz="6200" dirty="0" smtClean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6200" dirty="0" err="1" smtClean="0">
                <a:latin typeface="Times New Roman" pitchFamily="18" charset="0"/>
                <a:cs typeface="Times New Roman" pitchFamily="18" charset="0"/>
              </a:rPr>
              <a:t>тематичним</a:t>
            </a:r>
            <a:r>
              <a:rPr lang="ru-RU" sz="6200" dirty="0" smtClean="0">
                <a:latin typeface="Times New Roman" pitchFamily="18" charset="0"/>
                <a:cs typeface="Times New Roman" pitchFamily="18" charset="0"/>
              </a:rPr>
              <a:t> принципом: про добро </a:t>
            </a:r>
            <a:r>
              <a:rPr lang="ru-RU" sz="62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6200" dirty="0" smtClean="0">
                <a:latin typeface="Times New Roman" pitchFamily="18" charset="0"/>
                <a:cs typeface="Times New Roman" pitchFamily="18" charset="0"/>
              </a:rPr>
              <a:t> зло, про чистоту </a:t>
            </a:r>
            <a:r>
              <a:rPr lang="ru-RU" sz="62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6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200" dirty="0" err="1" smtClean="0">
                <a:latin typeface="Times New Roman" pitchFamily="18" charset="0"/>
                <a:cs typeface="Times New Roman" pitchFamily="18" charset="0"/>
              </a:rPr>
              <a:t>невинність</a:t>
            </a:r>
            <a:r>
              <a:rPr lang="ru-RU" sz="6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6200" dirty="0" err="1" smtClean="0">
                <a:latin typeface="Times New Roman" pitchFamily="18" charset="0"/>
                <a:cs typeface="Times New Roman" pitchFamily="18" charset="0"/>
              </a:rPr>
              <a:t>мужність</a:t>
            </a:r>
            <a:r>
              <a:rPr lang="ru-RU" sz="6200" dirty="0" smtClean="0">
                <a:latin typeface="Times New Roman" pitchFamily="18" charset="0"/>
                <a:cs typeface="Times New Roman" pitchFamily="18" charset="0"/>
              </a:rPr>
              <a:t>, правду, </a:t>
            </a:r>
            <a:r>
              <a:rPr lang="ru-RU" sz="6200" dirty="0" err="1" smtClean="0">
                <a:latin typeface="Times New Roman" pitchFamily="18" charset="0"/>
                <a:cs typeface="Times New Roman" pitchFamily="18" charset="0"/>
              </a:rPr>
              <a:t>братолюбство</a:t>
            </a:r>
            <a:r>
              <a:rPr lang="ru-RU" sz="6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6200" dirty="0" err="1" smtClean="0">
                <a:latin typeface="Times New Roman" pitchFamily="18" charset="0"/>
                <a:cs typeface="Times New Roman" pitchFamily="18" charset="0"/>
              </a:rPr>
              <a:t>навіть</a:t>
            </a:r>
            <a:r>
              <a:rPr lang="ru-RU" sz="6200" dirty="0" smtClean="0">
                <a:latin typeface="Times New Roman" pitchFamily="18" charset="0"/>
                <a:cs typeface="Times New Roman" pitchFamily="18" charset="0"/>
              </a:rPr>
              <a:t> про </a:t>
            </a:r>
            <a:r>
              <a:rPr lang="ru-RU" sz="6200" dirty="0" err="1" smtClean="0">
                <a:latin typeface="Times New Roman" pitchFamily="18" charset="0"/>
                <a:cs typeface="Times New Roman" pitchFamily="18" charset="0"/>
              </a:rPr>
              <a:t>злих</a:t>
            </a:r>
            <a:r>
              <a:rPr lang="ru-RU" sz="6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200" dirty="0" err="1" smtClean="0">
                <a:latin typeface="Times New Roman" pitchFamily="18" charset="0"/>
                <a:cs typeface="Times New Roman" pitchFamily="18" charset="0"/>
              </a:rPr>
              <a:t>жінок</a:t>
            </a:r>
            <a:r>
              <a:rPr lang="ru-RU" sz="6200" dirty="0" smtClean="0">
                <a:latin typeface="Times New Roman" pitchFamily="18" charset="0"/>
                <a:cs typeface="Times New Roman" pitchFamily="18" charset="0"/>
              </a:rPr>
              <a:t>. «</a:t>
            </a:r>
            <a:r>
              <a:rPr lang="ru-RU" sz="6200" dirty="0" err="1" smtClean="0">
                <a:latin typeface="Times New Roman" pitchFamily="18" charset="0"/>
                <a:cs typeface="Times New Roman" pitchFamily="18" charset="0"/>
              </a:rPr>
              <a:t>Шестидневів</a:t>
            </a:r>
            <a:r>
              <a:rPr lang="ru-RU" sz="6200" dirty="0" smtClean="0"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sz="6200" dirty="0" err="1" smtClean="0">
                <a:latin typeface="Times New Roman" pitchFamily="18" charset="0"/>
                <a:cs typeface="Times New Roman" pitchFamily="18" charset="0"/>
              </a:rPr>
              <a:t>було</a:t>
            </a:r>
            <a:r>
              <a:rPr lang="ru-RU" sz="6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200" dirty="0" err="1" smtClean="0">
                <a:latin typeface="Times New Roman" pitchFamily="18" charset="0"/>
                <a:cs typeface="Times New Roman" pitchFamily="18" charset="0"/>
              </a:rPr>
              <a:t>декілька</a:t>
            </a:r>
            <a:r>
              <a:rPr lang="ru-RU" sz="62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6200" dirty="0" err="1" smtClean="0">
                <a:latin typeface="Times New Roman" pitchFamily="18" charset="0"/>
                <a:cs typeface="Times New Roman" pitchFamily="18" charset="0"/>
              </a:rPr>
              <a:t>Найкращий</a:t>
            </a:r>
            <a:r>
              <a:rPr lang="ru-RU" sz="6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200" dirty="0" err="1" smtClean="0">
                <a:latin typeface="Times New Roman" pitchFamily="18" charset="0"/>
                <a:cs typeface="Times New Roman" pitchFamily="18" charset="0"/>
              </a:rPr>
              <a:t>із</a:t>
            </a:r>
            <a:r>
              <a:rPr lang="ru-RU" sz="6200" dirty="0" smtClean="0">
                <a:latin typeface="Times New Roman" pitchFamily="18" charset="0"/>
                <a:cs typeface="Times New Roman" pitchFamily="18" charset="0"/>
              </a:rPr>
              <a:t> них — Василя Великого. </a:t>
            </a:r>
            <a:r>
              <a:rPr lang="ru-RU" sz="6200" dirty="0" err="1" smtClean="0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sz="6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200" dirty="0" err="1" smtClean="0">
                <a:latin typeface="Times New Roman" pitchFamily="18" charset="0"/>
                <a:cs typeface="Times New Roman" pitchFamily="18" charset="0"/>
              </a:rPr>
              <a:t>коментар</a:t>
            </a:r>
            <a:r>
              <a:rPr lang="ru-RU" sz="6200" dirty="0" smtClean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6200" dirty="0" err="1" smtClean="0">
                <a:latin typeface="Times New Roman" pitchFamily="18" charset="0"/>
                <a:cs typeface="Times New Roman" pitchFamily="18" charset="0"/>
              </a:rPr>
              <a:t>біблійного</a:t>
            </a:r>
            <a:r>
              <a:rPr lang="ru-RU" sz="6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200" dirty="0" err="1" smtClean="0">
                <a:latin typeface="Times New Roman" pitchFamily="18" charset="0"/>
                <a:cs typeface="Times New Roman" pitchFamily="18" charset="0"/>
              </a:rPr>
              <a:t>повідомлення</a:t>
            </a:r>
            <a:r>
              <a:rPr lang="ru-RU" sz="6200" dirty="0" smtClean="0">
                <a:latin typeface="Times New Roman" pitchFamily="18" charset="0"/>
                <a:cs typeface="Times New Roman" pitchFamily="18" charset="0"/>
              </a:rPr>
              <a:t> про </a:t>
            </a:r>
            <a:r>
              <a:rPr lang="ru-RU" sz="6200" dirty="0" err="1" smtClean="0">
                <a:latin typeface="Times New Roman" pitchFamily="18" charset="0"/>
                <a:cs typeface="Times New Roman" pitchFamily="18" charset="0"/>
              </a:rPr>
              <a:t>творення</a:t>
            </a:r>
            <a:r>
              <a:rPr lang="ru-RU" sz="6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200" dirty="0" err="1" smtClean="0">
                <a:latin typeface="Times New Roman" pitchFamily="18" charset="0"/>
                <a:cs typeface="Times New Roman" pitchFamily="18" charset="0"/>
              </a:rPr>
              <a:t>світу</a:t>
            </a:r>
            <a:r>
              <a:rPr lang="ru-RU" sz="6200" dirty="0" smtClean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6200" dirty="0" err="1" smtClean="0">
                <a:latin typeface="Times New Roman" pitchFamily="18" charset="0"/>
                <a:cs typeface="Times New Roman" pitchFamily="18" charset="0"/>
              </a:rPr>
              <a:t>шість</a:t>
            </a:r>
            <a:r>
              <a:rPr lang="ru-RU" sz="6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200" dirty="0" err="1" smtClean="0">
                <a:latin typeface="Times New Roman" pitchFamily="18" charset="0"/>
                <a:cs typeface="Times New Roman" pitchFamily="18" charset="0"/>
              </a:rPr>
              <a:t>днів</a:t>
            </a:r>
            <a:r>
              <a:rPr lang="ru-RU" sz="6200" dirty="0" smtClean="0">
                <a:latin typeface="Times New Roman" pitchFamily="18" charset="0"/>
                <a:cs typeface="Times New Roman" pitchFamily="18" charset="0"/>
              </a:rPr>
              <a:t>, про </a:t>
            </a:r>
            <a:r>
              <a:rPr lang="ru-RU" sz="6200" dirty="0" err="1" smtClean="0">
                <a:latin typeface="Times New Roman" pitchFamily="18" charset="0"/>
                <a:cs typeface="Times New Roman" pitchFamily="18" charset="0"/>
              </a:rPr>
              <a:t>астрономічні</a:t>
            </a:r>
            <a:r>
              <a:rPr lang="ru-RU" sz="6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200" dirty="0" err="1" smtClean="0">
                <a:latin typeface="Times New Roman" pitchFamily="18" charset="0"/>
                <a:cs typeface="Times New Roman" pitchFamily="18" charset="0"/>
              </a:rPr>
              <a:t>дослідження</a:t>
            </a:r>
            <a:r>
              <a:rPr lang="ru-RU" sz="6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200" dirty="0" err="1" smtClean="0">
                <a:latin typeface="Times New Roman" pitchFamily="18" charset="0"/>
                <a:cs typeface="Times New Roman" pitchFamily="18" charset="0"/>
              </a:rPr>
              <a:t>небозводу</a:t>
            </a:r>
            <a:r>
              <a:rPr lang="ru-RU" sz="62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6200" dirty="0" err="1" smtClean="0">
                <a:latin typeface="Times New Roman" pitchFamily="18" charset="0"/>
                <a:cs typeface="Times New Roman" pitchFamily="18" charset="0"/>
              </a:rPr>
              <a:t>Збірник</a:t>
            </a:r>
            <a:r>
              <a:rPr lang="ru-RU" sz="6200" dirty="0" smtClean="0"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ru-RU" sz="6200" dirty="0" err="1" smtClean="0">
                <a:latin typeface="Times New Roman" pitchFamily="18" charset="0"/>
                <a:cs typeface="Times New Roman" pitchFamily="18" charset="0"/>
              </a:rPr>
              <a:t>Фізіолог</a:t>
            </a:r>
            <a:r>
              <a:rPr lang="ru-RU" sz="6200" dirty="0" smtClean="0">
                <a:latin typeface="Times New Roman" pitchFamily="18" charset="0"/>
                <a:cs typeface="Times New Roman" pitchFamily="18" charset="0"/>
              </a:rPr>
              <a:t>» — </a:t>
            </a:r>
            <a:r>
              <a:rPr lang="ru-RU" sz="6200" dirty="0" err="1" smtClean="0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sz="6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200" dirty="0" err="1" smtClean="0">
                <a:latin typeface="Times New Roman" pitchFamily="18" charset="0"/>
                <a:cs typeface="Times New Roman" pitchFamily="18" charset="0"/>
              </a:rPr>
              <a:t>окремі</a:t>
            </a:r>
            <a:r>
              <a:rPr lang="ru-RU" sz="6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200" dirty="0" err="1" smtClean="0">
                <a:latin typeface="Times New Roman" pitchFamily="18" charset="0"/>
                <a:cs typeface="Times New Roman" pitchFamily="18" charset="0"/>
              </a:rPr>
              <a:t>оповіді</a:t>
            </a:r>
            <a:r>
              <a:rPr lang="ru-RU" sz="6200" dirty="0" smtClean="0">
                <a:latin typeface="Times New Roman" pitchFamily="18" charset="0"/>
                <a:cs typeface="Times New Roman" pitchFamily="18" charset="0"/>
              </a:rPr>
              <a:t> про </a:t>
            </a:r>
            <a:r>
              <a:rPr lang="ru-RU" sz="6200" dirty="0" err="1" smtClean="0">
                <a:latin typeface="Times New Roman" pitchFamily="18" charset="0"/>
                <a:cs typeface="Times New Roman" pitchFamily="18" charset="0"/>
              </a:rPr>
              <a:t>рослини</a:t>
            </a:r>
            <a:r>
              <a:rPr lang="ru-RU" sz="6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6200" dirty="0" err="1" smtClean="0">
                <a:latin typeface="Times New Roman" pitchFamily="18" charset="0"/>
                <a:cs typeface="Times New Roman" pitchFamily="18" charset="0"/>
              </a:rPr>
              <a:t>тварин</a:t>
            </a:r>
            <a:r>
              <a:rPr lang="ru-RU" sz="6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6200" dirty="0" err="1" smtClean="0">
                <a:latin typeface="Times New Roman" pitchFamily="18" charset="0"/>
                <a:cs typeface="Times New Roman" pitchFamily="18" charset="0"/>
              </a:rPr>
              <a:t>каміння</a:t>
            </a:r>
            <a:r>
              <a:rPr lang="ru-RU" sz="6200" dirty="0" smtClean="0">
                <a:latin typeface="Times New Roman" pitchFamily="18" charset="0"/>
                <a:cs typeface="Times New Roman" pitchFamily="18" charset="0"/>
              </a:rPr>
              <a:t>. «</a:t>
            </a:r>
            <a:r>
              <a:rPr lang="ru-RU" sz="6200" dirty="0" err="1" smtClean="0">
                <a:latin typeface="Times New Roman" pitchFamily="18" charset="0"/>
                <a:cs typeface="Times New Roman" pitchFamily="18" charset="0"/>
              </a:rPr>
              <a:t>Християнська</a:t>
            </a:r>
            <a:r>
              <a:rPr lang="ru-RU" sz="6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200" dirty="0" err="1" smtClean="0">
                <a:latin typeface="Times New Roman" pitchFamily="18" charset="0"/>
                <a:cs typeface="Times New Roman" pitchFamily="18" charset="0"/>
              </a:rPr>
              <a:t>топографія</a:t>
            </a:r>
            <a:r>
              <a:rPr lang="ru-RU" sz="6200" dirty="0" smtClean="0">
                <a:latin typeface="Times New Roman" pitchFamily="18" charset="0"/>
                <a:cs typeface="Times New Roman" pitchFamily="18" charset="0"/>
              </a:rPr>
              <a:t>» — перший </a:t>
            </a:r>
            <a:r>
              <a:rPr lang="ru-RU" sz="6200" dirty="0" err="1" smtClean="0">
                <a:latin typeface="Times New Roman" pitchFamily="18" charset="0"/>
                <a:cs typeface="Times New Roman" pitchFamily="18" charset="0"/>
              </a:rPr>
              <a:t>підручник</a:t>
            </a:r>
            <a:r>
              <a:rPr lang="ru-RU" sz="6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2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6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200" dirty="0" err="1" smtClean="0">
                <a:latin typeface="Times New Roman" pitchFamily="18" charset="0"/>
                <a:cs typeface="Times New Roman" pitchFamily="18" charset="0"/>
              </a:rPr>
              <a:t>географії</a:t>
            </a:r>
            <a:r>
              <a:rPr lang="ru-RU" sz="6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sz="3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55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Таким </a:t>
            </a:r>
            <a:r>
              <a:rPr lang="ru-RU" sz="55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чином, </a:t>
            </a:r>
            <a:r>
              <a:rPr lang="ru-RU" sz="55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перекладна</a:t>
            </a:r>
            <a:r>
              <a:rPr lang="ru-RU" sz="55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5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література</a:t>
            </a:r>
            <a:r>
              <a:rPr lang="ru-RU" sz="55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— </a:t>
            </a:r>
            <a:r>
              <a:rPr lang="ru-RU" sz="55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sz="55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жанр </a:t>
            </a:r>
            <a:r>
              <a:rPr lang="ru-RU" sz="55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давньої</a:t>
            </a:r>
            <a:r>
              <a:rPr lang="ru-RU" sz="55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5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літератур</a:t>
            </a:r>
            <a:r>
              <a:rPr lang="ru-RU" sz="5500" dirty="0" err="1" smtClean="0">
                <a:solidFill>
                  <a:srgbClr val="FF0000"/>
                </a:solidFill>
              </a:rPr>
              <a:t>и</a:t>
            </a:r>
            <a:r>
              <a:rPr lang="ru-RU" sz="5500" dirty="0" smtClean="0">
                <a:solidFill>
                  <a:srgbClr val="FF0000"/>
                </a:solidFill>
              </a:rPr>
              <a:t>.</a:t>
            </a:r>
          </a:p>
          <a:p>
            <a:endParaRPr lang="ru-RU" dirty="0"/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400" b="1" dirty="0" err="1" smtClean="0"/>
              <a:t>Біблія</a:t>
            </a:r>
            <a:endParaRPr lang="ru-RU" sz="4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214422"/>
            <a:ext cx="7498080" cy="5033978"/>
          </a:xfrm>
        </p:spPr>
        <p:txBody>
          <a:bodyPr>
            <a:no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Однією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священних книг,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зібрали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мудрість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тисячоліть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Біблія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Кожне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її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слово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потребує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глибокого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осмислення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оскільки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вона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вказує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шлях до вершин духу.</a:t>
            </a:r>
          </a:p>
          <a:p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Біблія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прагне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чітко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виписати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добро, а в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чому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сутність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зла.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Заповіді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Господні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твердять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Люби Господа Бога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твого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всім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серцем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твоїм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всією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душею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твоєю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всім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розумінням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твоїм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Матвія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гл. 22:37).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Люби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ближнього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свого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як самого себе (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Матвія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; гл. 22:39).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«На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цих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двох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заповідях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Закон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Пророки стоять»,— твердить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святий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Матвій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sz="2400" dirty="0"/>
          </a:p>
        </p:txBody>
      </p:sp>
    </p:spTree>
  </p:cSld>
  <p:clrMapOvr>
    <a:masterClrMapping/>
  </p:clrMapOvr>
  <p:transition spd="med">
    <p:blinds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13</TotalTime>
  <Words>690</Words>
  <PresentationFormat>Экран (4:3)</PresentationFormat>
  <Paragraphs>44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Солнцестояние</vt:lpstr>
      <vt:lpstr>УКРАЇНСЬКА СЕРЕДНЬОВІЧНА ЛІТЕРАТУРА ХІ–ХV ст. ПЕРЕКЛАДНА ЛІТЕРАТУРА. БІБЛІЯ. </vt:lpstr>
      <vt:lpstr>Актуалізація опорних знань. Бесіда за питаннями</vt:lpstr>
      <vt:lpstr>Слайд 3</vt:lpstr>
      <vt:lpstr> Основні жанри давньоруської літератури: </vt:lpstr>
      <vt:lpstr>Особливості розвитку давньої української літератури</vt:lpstr>
      <vt:lpstr>Найдавніші рукописні книги Київської Русі</vt:lpstr>
      <vt:lpstr>Перекладна література</vt:lpstr>
      <vt:lpstr>Біблія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УКРАЇНСЬКА СЕРЕДНЬОВІЧНА ЛІТЕРАТУРА ХІ–ХV ст. ПЕРЕКЛАДНА ЛІТЕРАТУРА. БІБЛІЯ.</dc:title>
  <dc:creator>PC</dc:creator>
  <cp:lastModifiedBy>PC</cp:lastModifiedBy>
  <cp:revision>3</cp:revision>
  <dcterms:created xsi:type="dcterms:W3CDTF">2015-10-19T16:46:55Z</dcterms:created>
  <dcterms:modified xsi:type="dcterms:W3CDTF">2015-10-19T17:10:08Z</dcterms:modified>
</cp:coreProperties>
</file>