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" name="chimes.wav"/>
          </p:stSnd>
        </p:sndAc>
      </p:transition>
    </mc:Choice>
    <mc:Fallback>
      <p:transition spd="slow">
        <p:checker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13" name="chimes.wav"/>
          </p:stSnd>
        </p:sndAc>
      </p:transition>
    </mc:Choice>
    <mc:Fallback>
      <p:transition spd="slow">
        <p:checker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17024" cy="1752600"/>
          </a:xfrm>
        </p:spPr>
        <p:txBody>
          <a:bodyPr>
            <a:noAutofit/>
          </a:bodyPr>
          <a:lstStyle/>
          <a:p>
            <a:r>
              <a:rPr lang="uk-UA" sz="4000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Енергетичні проблеми суспільства </a:t>
            </a:r>
          </a:p>
          <a:p>
            <a:r>
              <a:rPr lang="uk-UA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 </a:t>
            </a:r>
          </a:p>
          <a:p>
            <a:r>
              <a:rPr lang="uk-UA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11-А класу</a:t>
            </a:r>
          </a:p>
          <a:p>
            <a:r>
              <a:rPr lang="uk-UA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Ковальчук Вілена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26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48" y="620688"/>
            <a:ext cx="5832648" cy="17526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наш час в атмосферу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20—30 млрд. тонн оксиду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свідчать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майбутньому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температура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підвищитися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призведе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непередбачених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кліматичних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Порівнюючи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енергоджерел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врахувати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11" y="692696"/>
            <a:ext cx="295232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4432" y="3573016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ризик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працівників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видобутком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шахтах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транспортуванням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газу та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все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само, як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аварія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типу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Чорнобильської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повторюється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«тихий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Чорнобиль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невидимі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впливають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відходах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стабільна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врешті-решт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перейдуть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екосферу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розпадаються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51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3937992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 шляхи подолання енергетичних проблем </a:t>
            </a:r>
          </a:p>
          <a:p>
            <a:pPr fontAlgn="base"/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відмінності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паливно-енергетичній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промисловості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регіонах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Велика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енергоресурсів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розвиваються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вивозиться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США,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розряду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глобальна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енергосировинна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проблема. У такому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вперше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проявилася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70-х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.., Коли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вибухнули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Енергетичний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криза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ознаменувала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дешевої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подорожчання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енергоносії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подешевшали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глобальна проблема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паливом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сировиною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51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0046" y="619022"/>
            <a:ext cx="5847509" cy="1752600"/>
          </a:xfrm>
        </p:spPr>
        <p:txBody>
          <a:bodyPr>
            <a:noAutofit/>
          </a:bodyPr>
          <a:lstStyle/>
          <a:p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Виникнення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енергосировинною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пояснюється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передусім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вибуховим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мінерального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масштабами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видобутку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2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електросирьевой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сучасному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світового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йти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інтенсивним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раціональному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здійсненні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ресурсозбереження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295232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5712" y="429309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епоху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дешевого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склалася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ресурсномістка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першу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стосувалося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багатим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мінеральними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ресурсами. Але зараз, в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ресурсозберігаючої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розвинених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Заходу,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енергоємність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зменшилася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62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640960" cy="1752600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1"/>
                </a:solidFill>
              </a:rPr>
              <a:t>Заходами, </a:t>
            </a:r>
            <a:r>
              <a:rPr lang="ru-RU" sz="2400" i="1" dirty="0" err="1">
                <a:solidFill>
                  <a:schemeClr val="tx1"/>
                </a:solidFill>
              </a:rPr>
              <a:t>які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сприяють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збереженню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ресурсів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повинні</a:t>
            </a:r>
            <a:r>
              <a:rPr lang="ru-RU" sz="2400" i="1" dirty="0">
                <a:solidFill>
                  <a:schemeClr val="tx1"/>
                </a:solidFill>
              </a:rPr>
              <a:t> стати </a:t>
            </a:r>
            <a:r>
              <a:rPr lang="ru-RU" sz="2400" i="1" dirty="0" err="1">
                <a:solidFill>
                  <a:schemeClr val="tx1"/>
                </a:solidFill>
              </a:rPr>
              <a:t>збільшення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видобування</a:t>
            </a:r>
            <a:r>
              <a:rPr lang="ru-RU" sz="2400" i="1" dirty="0">
                <a:solidFill>
                  <a:schemeClr val="tx1"/>
                </a:solidFill>
              </a:rPr>
              <a:t> з </a:t>
            </a:r>
            <a:r>
              <a:rPr lang="ru-RU" sz="2400" i="1" dirty="0" err="1">
                <a:solidFill>
                  <a:schemeClr val="tx1"/>
                </a:solidFill>
              </a:rPr>
              <a:t>надр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паливних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сировинних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ресурсів</a:t>
            </a:r>
            <a:r>
              <a:rPr lang="ru-RU" sz="2400" i="1" dirty="0">
                <a:solidFill>
                  <a:schemeClr val="tx1"/>
                </a:solidFill>
              </a:rPr>
              <a:t>, а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підвищення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коефіцієнта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корисного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використання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вже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видобутого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палива</a:t>
            </a:r>
            <a:r>
              <a:rPr lang="ru-RU" sz="2400" i="1" dirty="0">
                <a:solidFill>
                  <a:schemeClr val="tx1"/>
                </a:solidFill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</a:rPr>
              <a:t>сировини</a:t>
            </a:r>
            <a:r>
              <a:rPr lang="ru-RU" sz="2400" i="1" dirty="0">
                <a:solidFill>
                  <a:schemeClr val="tx1"/>
                </a:solidFill>
              </a:rPr>
              <a:t>. </a:t>
            </a:r>
            <a:r>
              <a:rPr lang="ru-RU" sz="2400" i="1" dirty="0" err="1">
                <a:solidFill>
                  <a:schemeClr val="tx1"/>
                </a:solidFill>
              </a:rPr>
              <a:t>Наприклад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середній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світовий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рівень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корисного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використання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первинних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енергоресурсів-всього</a:t>
            </a:r>
            <a:r>
              <a:rPr lang="ru-RU" sz="2400" i="1" dirty="0">
                <a:solidFill>
                  <a:schemeClr val="tx1"/>
                </a:solidFill>
              </a:rPr>
              <a:t> 1 /3.</a:t>
            </a:r>
          </a:p>
          <a:p>
            <a:r>
              <a:rPr lang="ru-RU" sz="2400" i="1" dirty="0" err="1" smtClean="0">
                <a:solidFill>
                  <a:schemeClr val="tx1"/>
                </a:solidFill>
              </a:rPr>
              <a:t>Крім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>
                <a:solidFill>
                  <a:schemeClr val="tx1"/>
                </a:solidFill>
              </a:rPr>
              <a:t>того, в </a:t>
            </a:r>
            <a:r>
              <a:rPr lang="ru-RU" sz="2400" i="1" dirty="0" err="1">
                <a:solidFill>
                  <a:schemeClr val="tx1"/>
                </a:solidFill>
              </a:rPr>
              <a:t>найближчі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десятиліття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можна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очікувати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зміни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структури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світового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споживання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первинних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частки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нафти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вугілля</a:t>
            </a:r>
            <a:r>
              <a:rPr lang="ru-RU" sz="2400" i="1" dirty="0">
                <a:solidFill>
                  <a:schemeClr val="tx1"/>
                </a:solidFill>
              </a:rPr>
              <a:t> в </a:t>
            </a:r>
            <a:r>
              <a:rPr lang="ru-RU" sz="2400" i="1" dirty="0" err="1">
                <a:solidFill>
                  <a:schemeClr val="tx1"/>
                </a:solidFill>
              </a:rPr>
              <a:t>енергоспоживанні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зростання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частки</a:t>
            </a:r>
            <a:r>
              <a:rPr lang="ru-RU" sz="2400" i="1" dirty="0">
                <a:solidFill>
                  <a:schemeClr val="tx1"/>
                </a:solidFill>
              </a:rPr>
              <a:t> природного газу, </a:t>
            </a:r>
            <a:r>
              <a:rPr lang="ru-RU" sz="2400" i="1" dirty="0" err="1">
                <a:solidFill>
                  <a:schemeClr val="tx1"/>
                </a:solidFill>
              </a:rPr>
              <a:t>гідроенергії</a:t>
            </a:r>
            <a:r>
              <a:rPr lang="ru-RU" sz="2400" i="1" dirty="0">
                <a:solidFill>
                  <a:schemeClr val="tx1"/>
                </a:solidFill>
              </a:rPr>
              <a:t> і </a:t>
            </a:r>
            <a:r>
              <a:rPr lang="ru-RU" sz="2400" i="1" dirty="0" err="1">
                <a:solidFill>
                  <a:schemeClr val="tx1"/>
                </a:solidFill>
              </a:rPr>
              <a:t>альтернативних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джерел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i="1" dirty="0" err="1" smtClean="0">
                <a:solidFill>
                  <a:schemeClr val="tx1"/>
                </a:solidFill>
              </a:rPr>
              <a:t>Це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допоможе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поліпшити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екологічну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ситуацію</a:t>
            </a:r>
            <a:r>
              <a:rPr lang="ru-RU" sz="2400" i="1" dirty="0">
                <a:solidFill>
                  <a:schemeClr val="tx1"/>
                </a:solidFill>
              </a:rPr>
              <a:t>, так як </a:t>
            </a:r>
            <a:r>
              <a:rPr lang="ru-RU" sz="2400" i="1" dirty="0" err="1">
                <a:solidFill>
                  <a:schemeClr val="tx1"/>
                </a:solidFill>
              </a:rPr>
              <a:t>видобуток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нафти</a:t>
            </a:r>
            <a:r>
              <a:rPr lang="ru-RU" sz="2400" i="1" dirty="0">
                <a:solidFill>
                  <a:schemeClr val="tx1"/>
                </a:solidFill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</a:rPr>
              <a:t>шельфі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аварійні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викиди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нафти</a:t>
            </a:r>
            <a:r>
              <a:rPr lang="ru-RU" sz="2400" i="1" dirty="0">
                <a:solidFill>
                  <a:schemeClr val="tx1"/>
                </a:solidFill>
              </a:rPr>
              <a:t>, </a:t>
            </a:r>
            <a:r>
              <a:rPr lang="ru-RU" sz="2400" i="1" dirty="0" err="1">
                <a:solidFill>
                  <a:schemeClr val="tx1"/>
                </a:solidFill>
              </a:rPr>
              <a:t>відкритий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видобуток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вугілля</a:t>
            </a:r>
            <a:r>
              <a:rPr lang="ru-RU" sz="2400" i="1" dirty="0">
                <a:solidFill>
                  <a:schemeClr val="tx1"/>
                </a:solidFill>
              </a:rPr>
              <a:t>, а </a:t>
            </a:r>
            <a:r>
              <a:rPr lang="ru-RU" sz="2400" i="1" dirty="0" err="1">
                <a:solidFill>
                  <a:schemeClr val="tx1"/>
                </a:solidFill>
              </a:rPr>
              <a:t>також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вживання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сірчистих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видів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палива</a:t>
            </a:r>
            <a:r>
              <a:rPr lang="ru-RU" sz="2400" i="1" dirty="0">
                <a:solidFill>
                  <a:schemeClr val="tx1"/>
                </a:solidFill>
              </a:rPr>
              <a:t> негативно </a:t>
            </a:r>
            <a:r>
              <a:rPr lang="ru-RU" sz="2400" i="1" dirty="0" err="1">
                <a:solidFill>
                  <a:schemeClr val="tx1"/>
                </a:solidFill>
              </a:rPr>
              <a:t>впливає</a:t>
            </a:r>
            <a:r>
              <a:rPr lang="ru-RU" sz="2400" i="1" dirty="0">
                <a:solidFill>
                  <a:schemeClr val="tx1"/>
                </a:solidFill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</a:rPr>
              <a:t>природне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середовище</a:t>
            </a:r>
            <a:r>
              <a:rPr lang="ru-RU" sz="1600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24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2953263" cy="2967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03" y="836712"/>
            <a:ext cx="2520280" cy="2274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0" b="8485"/>
          <a:stretch/>
        </p:blipFill>
        <p:spPr>
          <a:xfrm>
            <a:off x="467544" y="816861"/>
            <a:ext cx="2664296" cy="2294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95481"/>
            <a:ext cx="2664296" cy="21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03" y="4195481"/>
            <a:ext cx="2520280" cy="2185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682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708920"/>
            <a:ext cx="6400800" cy="1752600"/>
          </a:xfrm>
        </p:spPr>
        <p:txBody>
          <a:bodyPr/>
          <a:lstStyle/>
          <a:p>
            <a:r>
              <a:rPr lang="uk-UA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перегляд!</a:t>
            </a:r>
            <a:endParaRPr lang="ru-RU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53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568952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88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738" y="1124744"/>
            <a:ext cx="8928992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стосуються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інтересів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народів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усього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людства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рубежі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ст., коли в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колоніальних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завоювань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заселені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поділені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провідними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втягнуті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світове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зародилася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перша глобальна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криза,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вилилась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Першу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світову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десятиріччя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успіхів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розв'язанні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глобальних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 -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сировинної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енергетичної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13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6632"/>
            <a:ext cx="8568952" cy="1752600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передусім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недостатньою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розвіданих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копалин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нераціональним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доводиться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експлуатувати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родовища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знаходяться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гірших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гірничо-геологічних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районах 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екстремальними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умовами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Сибір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Канадська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Арктика,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пустелі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Африки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з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нижчим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вмістом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рудах. Усе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приводить до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подорожчання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значить,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всієї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галузей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господарства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сировинноенергетичної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кризи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енергозберігаючих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комплексного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маловідхідного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безвідходного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</a:t>
            </a:r>
            <a:endParaRPr lang="ru-RU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повинна привести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штучні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наперед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властивостями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375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4664"/>
            <a:ext cx="6048672" cy="1752600"/>
          </a:xfrm>
        </p:spPr>
        <p:txBody>
          <a:bodyPr>
            <a:noAutofit/>
          </a:bodyPr>
          <a:lstStyle/>
          <a:p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надзвичайно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складними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хімічними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сполуками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нерідко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канцерогенні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в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тенденція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ширшого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екологічно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безпечних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відновних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біологічних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(деревина,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волокна,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шкіра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та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розповсюджених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копалин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будівельне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каміння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пісок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глина</a:t>
            </a:r>
            <a:r>
              <a:rPr lang="ru-RU" sz="2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2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8" y="404664"/>
            <a:ext cx="271228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47548" y="3534013"/>
            <a:ext cx="8244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сировини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досягається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металобрухту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макулатури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пластмас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Запаси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мірою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компенсувати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дефіцит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старопромислових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районах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Східної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США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обсяги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заготівлі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вторинних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перекривають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місцеві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потреби і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експортуються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94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1347936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 енергетика в екосистемі</a:t>
            </a:r>
          </a:p>
          <a:p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електроенергетика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проблем, вони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зумовлені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вартістю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пального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негативним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Так, для прикладу,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гідроенергетичні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переваг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є й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Напиклад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дощові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сезони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засухи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впливати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виробленої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значною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проблемою там, де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гідроенергія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енергетичному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гребель є причиною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проблем: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переселення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мешканців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пересихання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русел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замулення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водосховищ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суперечок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сусідніми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вартості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проектів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Будівництво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ГЕС на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рівнинних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річках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затоплення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площі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водойм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—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мілководдя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літній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за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сонячної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радіації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них активно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водна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зване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цвітіння</a:t>
            </a:r>
            <a:r>
              <a:rPr lang="ru-RU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води.</a:t>
            </a:r>
          </a:p>
        </p:txBody>
      </p:sp>
    </p:spTree>
    <p:extLst>
      <p:ext uri="{BB962C8B-B14F-4D97-AF65-F5344CB8AC3E}">
        <p14:creationId xmlns:p14="http://schemas.microsoft.com/office/powerpoint/2010/main" val="14601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1752600"/>
          </a:xfrm>
        </p:spPr>
        <p:txBody>
          <a:bodyPr>
            <a:noAutofit/>
          </a:bodyPr>
          <a:lstStyle/>
          <a:p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Зміна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води, яка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подекуди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доходить до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повного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висушування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призводить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загибелі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рослинності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перешкоджають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міграції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Багатокаскадні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ГЕС уже зараз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перетворили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низку озер, де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болота. У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річках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гине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риба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навколо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них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мікроклімат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руйнуючи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екосистеми</a:t>
            </a:r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98377"/>
            <a:ext cx="4080454" cy="290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598377"/>
            <a:ext cx="4176464" cy="2906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469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92079" y="620688"/>
            <a:ext cx="5988433" cy="1752600"/>
          </a:xfrm>
        </p:spPr>
        <p:txBody>
          <a:bodyPr>
            <a:noAutofit/>
          </a:bodyPr>
          <a:lstStyle/>
          <a:p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шкідливості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ТЕС, то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згоряння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двигунах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виділяються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закис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азоту,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свинцю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виділяється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теплоти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парових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турбін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ТЕС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потребує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відведення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ставки, в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охолоджується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відпрацьована</a:t>
            </a:r>
            <a:r>
              <a:rPr lang="ru-RU" sz="2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" y="504172"/>
            <a:ext cx="3168352" cy="292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727" y="3645024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Щорічно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млрд. тонн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3,2 млрд. тонн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210 Дж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Запаси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розподілені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нерівномірно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за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теперішніх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споживання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вистачить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150—200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 40—50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газу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60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Весь цикл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робіт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видобутком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перевезенням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органічного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чином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а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відходів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великої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забруднювачів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Видобуток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пов’язаний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чималим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засоленням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водних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резервуарів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скидаються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шахт.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відкачується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ізотопи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радію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радон. </a:t>
            </a:r>
          </a:p>
        </p:txBody>
      </p:sp>
    </p:spTree>
    <p:extLst>
      <p:ext uri="{BB962C8B-B14F-4D97-AF65-F5344CB8AC3E}">
        <p14:creationId xmlns:p14="http://schemas.microsoft.com/office/powerpoint/2010/main" val="274938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88640"/>
            <a:ext cx="8784976" cy="17526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спалювання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один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за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оцінками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до 120 тис. тонн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сірки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2—20 тис. тонн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оксидів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азоту, 700—1500 тонн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попелу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(без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очищення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в 2-3 рази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3—7 млн. тонн оксиду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вуглецю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того,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300 тис. тонн золи, яка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400 тонн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токсичних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(Арсену,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кадмію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свинцю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ртуті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відзначити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ТЕС, яка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викидає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атмосферу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АЕС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тієї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потужності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пов’язано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ви­кидом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радіоактивних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елементів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містяться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вкраплень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торій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полоній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5688632" cy="3189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845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hecker/>
        <p:sndAc>
          <p:stSnd>
            <p:snd r:embed="rId2" name="chimes.wav"/>
          </p:stSnd>
        </p:sndAc>
      </p:transition>
    </mc:Choice>
    <mc:Fallback>
      <p:transition spd="slow">
        <p:checker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1321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12</cp:revision>
  <dcterms:created xsi:type="dcterms:W3CDTF">2015-11-12T16:10:37Z</dcterms:created>
  <dcterms:modified xsi:type="dcterms:W3CDTF">2015-11-12T18:19:50Z</dcterms:modified>
</cp:coreProperties>
</file>