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" name="chimes.wav"/>
          </p:stSnd>
        </p:sndAc>
      </p:transition>
    </mc:Choice>
    <mc:Fallback>
      <p:transition spd="slow">
        <p:blinds dir="vert"/>
        <p:sndAc>
          <p:stSnd>
            <p:snd r:embed="rId1" name="chimes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13" name="chimes.wav"/>
          </p:stSnd>
        </p:sndAc>
      </p:transition>
    </mc:Choice>
    <mc:Fallback>
      <p:transition spd="slow">
        <p:blinds dir="vert"/>
        <p:sndAc>
          <p:stSnd>
            <p:snd r:embed="rId13" name="chimes.wav"/>
          </p:stSnd>
        </p:sndAc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8204448" cy="1830065"/>
          </a:xfrm>
        </p:spPr>
        <p:txBody>
          <a:bodyPr>
            <a:prstTxWarp prst="textDoubleWave1">
              <a:avLst/>
            </a:prstTxWarp>
            <a:norm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uk-UA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ЕВОЛЮЦІЯ ЗІР</a:t>
            </a:r>
            <a:endParaRPr lang="ru-RU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775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32656"/>
            <a:ext cx="8784976" cy="1752600"/>
          </a:xfrm>
        </p:spPr>
        <p:txBody>
          <a:bodyPr>
            <a:noAutofit/>
          </a:bodyPr>
          <a:lstStyle/>
          <a:p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велетенські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розміри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поверхні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температура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поступово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знижується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і вона,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пересуваючись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праворуч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упоперек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головної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послідо-вності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поступово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зміщується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правий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верхній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кут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діаграми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спектр-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світність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При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зорі-гіганти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В4-О з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масою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понад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10М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перетворюються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надгігантів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класів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А5-Б5 з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масою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2,5-10М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стають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гігантами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пізніших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спектральних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класів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меншої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маси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наприклад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стають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субгігантами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врешті-решт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шар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енерговиділення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відсувається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так далеко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ядра,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низьку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температуру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водневі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реакції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значно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зменшують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свою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інтенсивність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температура і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тиск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ядрі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підтримуватись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необхідному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протидії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гравітації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воно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починає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стискатись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температура в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ньому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рахунок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енергії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гравітаційного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стиснення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зростає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утворюється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щільна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гаряча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область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гелію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невеликими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домішками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важчих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елементів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Подальший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подій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залежить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початкової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маси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зорі</a:t>
            </a:r>
            <a:r>
              <a:rPr lang="ru-RU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9317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33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84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604448" cy="1752600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Маломасивні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зорі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(з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масою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 1,4М</a:t>
            </a:r>
            <a:r>
              <a:rPr lang="en-U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u), 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 наше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Сонце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нього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утворюють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вуглецево-кисневе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ядро, яке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знаходиться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всередині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червоного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гіганта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Протяжна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оболонка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гіганта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гравітаційне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дуже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слабко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пов'язана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ядром.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дією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тиску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випромінювання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зсередини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вона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поступово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стікає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простір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10-20 тис.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відділяється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ядра у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вигляді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плане-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тарної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туманності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розширюючись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швидкістю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20 км/с.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Гаряче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гелійове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ядро,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залишилося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стає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білим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карликом -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компактним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об'єктом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розмірами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залежно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маси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можуть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бути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меншими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розмірів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Землі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десятки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разів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речовина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перебуває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особливому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стані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назву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виродженого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газу і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цілу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низку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цікавих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властивостей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однією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є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незалежність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тиску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температури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Тиск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залишиться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високим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температура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речовини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впаде</a:t>
            </a: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абсолютного нуля.</a:t>
            </a:r>
            <a:endParaRPr lang="ru-RU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431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208912" cy="1752600"/>
          </a:xfrm>
        </p:spPr>
        <p:txBody>
          <a:bodyPr>
            <a:noAutofit/>
          </a:bodyPr>
          <a:lstStyle/>
          <a:p>
            <a:r>
              <a:rPr lang="ru-RU" sz="2000" i="1" dirty="0" err="1">
                <a:solidFill>
                  <a:schemeClr val="bg1"/>
                </a:solidFill>
              </a:rPr>
              <a:t>Білий</a:t>
            </a:r>
            <a:r>
              <a:rPr lang="ru-RU" sz="2000" i="1" dirty="0">
                <a:solidFill>
                  <a:schemeClr val="bg1"/>
                </a:solidFill>
              </a:rPr>
              <a:t> карлик </a:t>
            </a:r>
            <a:r>
              <a:rPr lang="ru-RU" sz="2000" i="1" dirty="0" err="1">
                <a:solidFill>
                  <a:schemeClr val="bg1"/>
                </a:solidFill>
              </a:rPr>
              <a:t>перебуває</a:t>
            </a:r>
            <a:r>
              <a:rPr lang="ru-RU" sz="2000" i="1" dirty="0">
                <a:solidFill>
                  <a:schemeClr val="bg1"/>
                </a:solidFill>
              </a:rPr>
              <a:t> у </a:t>
            </a:r>
            <a:r>
              <a:rPr lang="ru-RU" sz="2000" i="1" dirty="0" err="1">
                <a:solidFill>
                  <a:schemeClr val="bg1"/>
                </a:solidFill>
              </a:rPr>
              <a:t>стані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гравітаційної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рівноваги</a:t>
            </a:r>
            <a:r>
              <a:rPr lang="ru-RU" sz="2000" i="1" dirty="0">
                <a:solidFill>
                  <a:schemeClr val="bg1"/>
                </a:solidFill>
              </a:rPr>
              <a:t>, </a:t>
            </a:r>
            <a:r>
              <a:rPr lang="ru-RU" sz="2000" i="1" dirty="0" err="1">
                <a:solidFill>
                  <a:schemeClr val="bg1"/>
                </a:solidFill>
              </a:rPr>
              <a:t>оскільки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тиск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виродженого</a:t>
            </a:r>
            <a:r>
              <a:rPr lang="ru-RU" sz="2000" i="1" dirty="0">
                <a:solidFill>
                  <a:schemeClr val="bg1"/>
                </a:solidFill>
              </a:rPr>
              <a:t> газу </a:t>
            </a:r>
            <a:r>
              <a:rPr lang="ru-RU" sz="2000" i="1" dirty="0" err="1">
                <a:solidFill>
                  <a:schemeClr val="bg1"/>
                </a:solidFill>
              </a:rPr>
              <a:t>зрівноважує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сили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гравітації</a:t>
            </a:r>
            <a:r>
              <a:rPr lang="ru-RU" sz="2000" i="1" dirty="0">
                <a:solidFill>
                  <a:schemeClr val="bg1"/>
                </a:solidFill>
              </a:rPr>
              <a:t>. </a:t>
            </a:r>
            <a:r>
              <a:rPr lang="ru-RU" sz="2000" i="1" dirty="0" err="1">
                <a:solidFill>
                  <a:schemeClr val="bg1"/>
                </a:solidFill>
              </a:rPr>
              <a:t>Густина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речовини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білих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карликів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може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становити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від</a:t>
            </a:r>
            <a:r>
              <a:rPr lang="ru-RU" sz="2000" i="1" dirty="0">
                <a:solidFill>
                  <a:schemeClr val="bg1"/>
                </a:solidFill>
              </a:rPr>
              <a:t> 1 кг/см3 до 100 т/см3. На </a:t>
            </a:r>
            <a:r>
              <a:rPr lang="ru-RU" sz="2000" i="1" dirty="0" err="1">
                <a:solidFill>
                  <a:schemeClr val="bg1"/>
                </a:solidFill>
              </a:rPr>
              <a:t>діаграмі</a:t>
            </a:r>
            <a:r>
              <a:rPr lang="ru-RU" sz="2000" i="1" dirty="0">
                <a:solidFill>
                  <a:schemeClr val="bg1"/>
                </a:solidFill>
              </a:rPr>
              <a:t> спектр-</a:t>
            </a:r>
            <a:r>
              <a:rPr lang="ru-RU" sz="2000" i="1" dirty="0" err="1">
                <a:solidFill>
                  <a:schemeClr val="bg1"/>
                </a:solidFill>
              </a:rPr>
              <a:t>світність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білі</a:t>
            </a:r>
            <a:r>
              <a:rPr lang="ru-RU" sz="2000" i="1" dirty="0">
                <a:solidFill>
                  <a:schemeClr val="bg1"/>
                </a:solidFill>
              </a:rPr>
              <a:t> карлики </a:t>
            </a:r>
            <a:r>
              <a:rPr lang="ru-RU" sz="2000" i="1" dirty="0" err="1">
                <a:solidFill>
                  <a:schemeClr val="bg1"/>
                </a:solidFill>
              </a:rPr>
              <a:t>займають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лівий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нижній</a:t>
            </a:r>
            <a:r>
              <a:rPr lang="ru-RU" sz="2000" i="1" dirty="0">
                <a:solidFill>
                  <a:schemeClr val="bg1"/>
                </a:solidFill>
              </a:rPr>
              <a:t> кут, де </a:t>
            </a:r>
            <a:r>
              <a:rPr lang="ru-RU" sz="2000" i="1" dirty="0" err="1">
                <a:solidFill>
                  <a:schemeClr val="bg1"/>
                </a:solidFill>
              </a:rPr>
              <a:t>розміщені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зорі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дуже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малої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світності</a:t>
            </a:r>
            <a:r>
              <a:rPr lang="ru-RU" sz="2000" i="1" dirty="0">
                <a:solidFill>
                  <a:schemeClr val="bg1"/>
                </a:solidFill>
              </a:rPr>
              <a:t> та з </a:t>
            </a:r>
            <a:r>
              <a:rPr lang="ru-RU" sz="2000" i="1" dirty="0" err="1">
                <a:solidFill>
                  <a:schemeClr val="bg1"/>
                </a:solidFill>
              </a:rPr>
              <a:t>високою</a:t>
            </a:r>
            <a:r>
              <a:rPr lang="ru-RU" sz="2000" i="1" dirty="0">
                <a:solidFill>
                  <a:schemeClr val="bg1"/>
                </a:solidFill>
              </a:rPr>
              <a:t> температурою на </a:t>
            </a:r>
            <a:r>
              <a:rPr lang="ru-RU" sz="2000" i="1" dirty="0" err="1">
                <a:solidFill>
                  <a:schemeClr val="bg1"/>
                </a:solidFill>
              </a:rPr>
              <a:t>поверхні</a:t>
            </a:r>
            <a:r>
              <a:rPr lang="ru-RU" sz="2000" i="1" dirty="0">
                <a:solidFill>
                  <a:schemeClr val="bg1"/>
                </a:solidFill>
              </a:rPr>
              <a:t>.</a:t>
            </a:r>
          </a:p>
          <a:p>
            <a:r>
              <a:rPr lang="ru-RU" sz="2000" i="1" dirty="0">
                <a:solidFill>
                  <a:schemeClr val="bg1"/>
                </a:solidFill>
              </a:rPr>
              <a:t>Таким чином, </a:t>
            </a:r>
            <a:r>
              <a:rPr lang="ru-RU" sz="2000" i="1" dirty="0" err="1">
                <a:solidFill>
                  <a:schemeClr val="bg1"/>
                </a:solidFill>
              </a:rPr>
              <a:t>діаграма</a:t>
            </a:r>
            <a:r>
              <a:rPr lang="ru-RU" sz="2000" i="1" dirty="0">
                <a:solidFill>
                  <a:schemeClr val="bg1"/>
                </a:solidFill>
              </a:rPr>
              <a:t> спектр-</a:t>
            </a:r>
            <a:r>
              <a:rPr lang="ru-RU" sz="2000" i="1" dirty="0" err="1">
                <a:solidFill>
                  <a:schemeClr val="bg1"/>
                </a:solidFill>
              </a:rPr>
              <a:t>світність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набуває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глибокого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фізичного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змісту</a:t>
            </a:r>
            <a:r>
              <a:rPr lang="ru-RU" sz="2000" i="1" dirty="0">
                <a:solidFill>
                  <a:schemeClr val="bg1"/>
                </a:solidFill>
              </a:rPr>
              <a:t>, </a:t>
            </a:r>
            <a:r>
              <a:rPr lang="ru-RU" sz="2000" i="1" dirty="0" err="1">
                <a:solidFill>
                  <a:schemeClr val="bg1"/>
                </a:solidFill>
              </a:rPr>
              <a:t>бо</a:t>
            </a:r>
            <a:r>
              <a:rPr lang="ru-RU" sz="2000" i="1" dirty="0">
                <a:solidFill>
                  <a:schemeClr val="bg1"/>
                </a:solidFill>
              </a:rPr>
              <a:t>, </a:t>
            </a:r>
            <a:r>
              <a:rPr lang="ru-RU" sz="2000" i="1" dirty="0" err="1">
                <a:solidFill>
                  <a:schemeClr val="bg1"/>
                </a:solidFill>
              </a:rPr>
              <a:t>демонструючи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залежність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зоряних</a:t>
            </a:r>
            <a:r>
              <a:rPr lang="ru-RU" sz="2000" i="1" dirty="0">
                <a:solidFill>
                  <a:schemeClr val="bg1"/>
                </a:solidFill>
              </a:rPr>
              <a:t> характеристик (температура на </a:t>
            </a:r>
            <a:r>
              <a:rPr lang="ru-RU" sz="2000" i="1" dirty="0" err="1">
                <a:solidFill>
                  <a:schemeClr val="bg1"/>
                </a:solidFill>
              </a:rPr>
              <a:t>поверхні</a:t>
            </a:r>
            <a:r>
              <a:rPr lang="ru-RU" sz="2000" i="1" dirty="0">
                <a:solidFill>
                  <a:schemeClr val="bg1"/>
                </a:solidFill>
              </a:rPr>
              <a:t> та в </a:t>
            </a:r>
            <a:r>
              <a:rPr lang="ru-RU" sz="2000" i="1" dirty="0" err="1">
                <a:solidFill>
                  <a:schemeClr val="bg1"/>
                </a:solidFill>
              </a:rPr>
              <a:t>ядрі</a:t>
            </a:r>
            <a:r>
              <a:rPr lang="ru-RU" sz="2000" i="1" dirty="0">
                <a:solidFill>
                  <a:schemeClr val="bg1"/>
                </a:solidFill>
              </a:rPr>
              <a:t>, </a:t>
            </a:r>
            <a:r>
              <a:rPr lang="ru-RU" sz="2000" i="1" dirty="0" err="1">
                <a:solidFill>
                  <a:schemeClr val="bg1"/>
                </a:solidFill>
              </a:rPr>
              <a:t>світність</a:t>
            </a:r>
            <a:r>
              <a:rPr lang="ru-RU" sz="2000" i="1" dirty="0">
                <a:solidFill>
                  <a:schemeClr val="bg1"/>
                </a:solidFill>
              </a:rPr>
              <a:t>, час </a:t>
            </a:r>
            <a:r>
              <a:rPr lang="ru-RU" sz="2000" i="1" dirty="0" err="1">
                <a:solidFill>
                  <a:schemeClr val="bg1"/>
                </a:solidFill>
              </a:rPr>
              <a:t>життя</a:t>
            </a:r>
            <a:r>
              <a:rPr lang="ru-RU" sz="2000" i="1" dirty="0">
                <a:solidFill>
                  <a:schemeClr val="bg1"/>
                </a:solidFill>
              </a:rPr>
              <a:t>) </a:t>
            </a:r>
            <a:r>
              <a:rPr lang="ru-RU" sz="2000" i="1" dirty="0" err="1">
                <a:solidFill>
                  <a:schemeClr val="bg1"/>
                </a:solidFill>
              </a:rPr>
              <a:t>від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початкової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маси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зорі</a:t>
            </a:r>
            <a:r>
              <a:rPr lang="ru-RU" sz="2000" i="1" dirty="0">
                <a:solidFill>
                  <a:schemeClr val="bg1"/>
                </a:solidFill>
              </a:rPr>
              <a:t>, </a:t>
            </a:r>
            <a:r>
              <a:rPr lang="ru-RU" sz="2000" i="1" dirty="0" err="1">
                <a:solidFill>
                  <a:schemeClr val="bg1"/>
                </a:solidFill>
              </a:rPr>
              <a:t>дає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можливість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прослідкувати</a:t>
            </a:r>
            <a:r>
              <a:rPr lang="ru-RU" sz="2000" i="1" dirty="0">
                <a:solidFill>
                  <a:schemeClr val="bg1"/>
                </a:solidFill>
              </a:rPr>
              <a:t> весь </a:t>
            </a:r>
            <a:r>
              <a:rPr lang="ru-RU" sz="2000" i="1" dirty="0" err="1">
                <a:solidFill>
                  <a:schemeClr val="bg1"/>
                </a:solidFill>
              </a:rPr>
              <a:t>її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життєвий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пі</a:t>
            </a:r>
            <a:r>
              <a:rPr lang="ru-RU" sz="2000" i="1" dirty="0">
                <a:solidFill>
                  <a:schemeClr val="bg1"/>
                </a:solidFill>
              </a:rPr>
              <a:t> лях </a:t>
            </a:r>
            <a:r>
              <a:rPr lang="ru-RU" sz="2000" i="1" dirty="0" err="1">
                <a:solidFill>
                  <a:schemeClr val="bg1"/>
                </a:solidFill>
              </a:rPr>
              <a:t>від</a:t>
            </a:r>
            <a:r>
              <a:rPr lang="ru-RU" sz="2000" i="1" dirty="0">
                <a:solidFill>
                  <a:schemeClr val="bg1"/>
                </a:solidFill>
              </a:rPr>
              <a:t> "</a:t>
            </a:r>
            <a:r>
              <a:rPr lang="ru-RU" sz="2000" i="1" dirty="0" err="1">
                <a:solidFill>
                  <a:schemeClr val="bg1"/>
                </a:solidFill>
              </a:rPr>
              <a:t>народження</a:t>
            </a:r>
            <a:r>
              <a:rPr lang="ru-RU" sz="2000" i="1" dirty="0">
                <a:solidFill>
                  <a:schemeClr val="bg1"/>
                </a:solidFill>
              </a:rPr>
              <a:t>" до "</a:t>
            </a:r>
            <a:r>
              <a:rPr lang="ru-RU" sz="2000" i="1" dirty="0" err="1">
                <a:solidFill>
                  <a:schemeClr val="bg1"/>
                </a:solidFill>
              </a:rPr>
              <a:t>смерті</a:t>
            </a:r>
            <a:r>
              <a:rPr lang="ru-RU" sz="2000" i="1" dirty="0">
                <a:solidFill>
                  <a:schemeClr val="bg1"/>
                </a:solidFill>
              </a:rPr>
              <a:t>".</a:t>
            </a:r>
          </a:p>
          <a:p>
            <a:r>
              <a:rPr lang="ru-RU" sz="2000" i="1" dirty="0" err="1">
                <a:solidFill>
                  <a:schemeClr val="bg1"/>
                </a:solidFill>
              </a:rPr>
              <a:t>По-іншому</a:t>
            </a:r>
            <a:r>
              <a:rPr lang="ru-RU" sz="2000" i="1" dirty="0">
                <a:solidFill>
                  <a:schemeClr val="bg1"/>
                </a:solidFill>
              </a:rPr>
              <a:t> проходить </a:t>
            </a:r>
            <a:r>
              <a:rPr lang="ru-RU" sz="2000" i="1" dirty="0" err="1">
                <a:solidFill>
                  <a:schemeClr val="bg1"/>
                </a:solidFill>
              </a:rPr>
              <a:t>заключний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етап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еволюції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масивних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зір</a:t>
            </a:r>
            <a:r>
              <a:rPr lang="ru-RU" sz="2000" i="1" dirty="0">
                <a:solidFill>
                  <a:schemeClr val="bg1"/>
                </a:solidFill>
              </a:rPr>
              <a:t>. В </a:t>
            </a:r>
            <a:r>
              <a:rPr lang="ru-RU" sz="2000" i="1" dirty="0" err="1">
                <a:solidFill>
                  <a:schemeClr val="bg1"/>
                </a:solidFill>
              </a:rPr>
              <a:t>залежності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від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кінцевої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маси</a:t>
            </a:r>
            <a:r>
              <a:rPr lang="ru-RU" sz="2000" i="1" dirty="0">
                <a:solidFill>
                  <a:schemeClr val="bg1"/>
                </a:solidFill>
              </a:rPr>
              <a:t> ядра, яке </a:t>
            </a:r>
            <a:r>
              <a:rPr lang="ru-RU" sz="2000" i="1" dirty="0" err="1">
                <a:solidFill>
                  <a:schemeClr val="bg1"/>
                </a:solidFill>
              </a:rPr>
              <a:t>утворюється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після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вичерпання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всіх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можливих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видів</a:t>
            </a:r>
            <a:r>
              <a:rPr lang="ru-RU" sz="2000" i="1" dirty="0">
                <a:solidFill>
                  <a:schemeClr val="bg1"/>
                </a:solidFill>
              </a:rPr>
              <a:t> термоядерного </a:t>
            </a:r>
            <a:r>
              <a:rPr lang="ru-RU" sz="2000" i="1" dirty="0" err="1">
                <a:solidFill>
                  <a:schemeClr val="bg1"/>
                </a:solidFill>
              </a:rPr>
              <a:t>палива</a:t>
            </a:r>
            <a:r>
              <a:rPr lang="ru-RU" sz="2000" i="1" dirty="0">
                <a:solidFill>
                  <a:schemeClr val="bg1"/>
                </a:solidFill>
              </a:rPr>
              <a:t>, вони </a:t>
            </a:r>
            <a:r>
              <a:rPr lang="ru-RU" sz="2000" i="1" dirty="0" err="1">
                <a:solidFill>
                  <a:schemeClr val="bg1"/>
                </a:solidFill>
              </a:rPr>
              <a:t>можуть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закінчити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свій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життєвий</a:t>
            </a:r>
            <a:r>
              <a:rPr lang="ru-RU" sz="2000" i="1" dirty="0">
                <a:solidFill>
                  <a:schemeClr val="bg1"/>
                </a:solidFill>
              </a:rPr>
              <a:t> шлях </a:t>
            </a:r>
            <a:r>
              <a:rPr lang="ru-RU" sz="2000" i="1" dirty="0" err="1">
                <a:solidFill>
                  <a:schemeClr val="bg1"/>
                </a:solidFill>
              </a:rPr>
              <a:t>або</a:t>
            </a:r>
            <a:r>
              <a:rPr lang="ru-RU" sz="2000" i="1" dirty="0">
                <a:solidFill>
                  <a:schemeClr val="bg1"/>
                </a:solidFill>
              </a:rPr>
              <a:t> у </a:t>
            </a:r>
            <a:r>
              <a:rPr lang="ru-RU" sz="2000" i="1" dirty="0" err="1">
                <a:solidFill>
                  <a:schemeClr val="bg1"/>
                </a:solidFill>
              </a:rPr>
              <a:t>вигляді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нейтронної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зорі</a:t>
            </a:r>
            <a:r>
              <a:rPr lang="ru-RU" sz="2000" i="1" dirty="0">
                <a:solidFill>
                  <a:schemeClr val="bg1"/>
                </a:solidFill>
              </a:rPr>
              <a:t>, </a:t>
            </a:r>
            <a:r>
              <a:rPr lang="ru-RU" sz="2000" i="1" dirty="0" err="1">
                <a:solidFill>
                  <a:schemeClr val="bg1"/>
                </a:solidFill>
              </a:rPr>
              <a:t>або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спалахом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наднової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зорі</a:t>
            </a:r>
            <a:r>
              <a:rPr lang="ru-RU" sz="2000" i="1" dirty="0">
                <a:solidFill>
                  <a:schemeClr val="bg1"/>
                </a:solidFill>
              </a:rPr>
              <a:t>, </a:t>
            </a:r>
            <a:r>
              <a:rPr lang="ru-RU" sz="2000" i="1" dirty="0" err="1">
                <a:solidFill>
                  <a:schemeClr val="bg1"/>
                </a:solidFill>
              </a:rPr>
              <a:t>або</a:t>
            </a:r>
            <a:r>
              <a:rPr lang="ru-RU" sz="2000" i="1" dirty="0">
                <a:solidFill>
                  <a:schemeClr val="bg1"/>
                </a:solidFill>
              </a:rPr>
              <a:t> у </a:t>
            </a:r>
            <a:r>
              <a:rPr lang="ru-RU" sz="2000" i="1" dirty="0" err="1">
                <a:solidFill>
                  <a:schemeClr val="bg1"/>
                </a:solidFill>
              </a:rPr>
              <a:t>вигляді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чорної</a:t>
            </a:r>
            <a:r>
              <a:rPr lang="ru-RU" sz="2000" i="1" dirty="0">
                <a:solidFill>
                  <a:schemeClr val="bg1"/>
                </a:solidFill>
              </a:rPr>
              <a:t> </a:t>
            </a:r>
            <a:r>
              <a:rPr lang="ru-RU" sz="2000" i="1" dirty="0" err="1">
                <a:solidFill>
                  <a:schemeClr val="bg1"/>
                </a:solidFill>
              </a:rPr>
              <a:t>діри</a:t>
            </a:r>
            <a:r>
              <a:rPr lang="ru-RU" sz="2000" i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3565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89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568952" cy="1752600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</a:rPr>
              <a:t>1.Стадія </a:t>
            </a:r>
            <a:r>
              <a:rPr lang="ru-RU" sz="2400" i="1" dirty="0" err="1">
                <a:solidFill>
                  <a:schemeClr val="bg1"/>
                </a:solidFill>
              </a:rPr>
              <a:t>протозорі</a:t>
            </a:r>
            <a:r>
              <a:rPr lang="ru-RU" sz="2400" i="1" dirty="0">
                <a:solidFill>
                  <a:schemeClr val="bg1"/>
                </a:solidFill>
              </a:rPr>
              <a:t> та </a:t>
            </a:r>
            <a:r>
              <a:rPr lang="ru-RU" sz="2400" i="1" dirty="0" err="1">
                <a:solidFill>
                  <a:schemeClr val="bg1"/>
                </a:solidFill>
              </a:rPr>
              <a:t>головної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послідовності</a:t>
            </a:r>
            <a:r>
              <a:rPr lang="ru-RU" sz="2400" i="1" dirty="0">
                <a:solidFill>
                  <a:schemeClr val="bg1"/>
                </a:solidFill>
              </a:rPr>
              <a:t>. Як </a:t>
            </a:r>
            <a:r>
              <a:rPr lang="ru-RU" sz="2400" i="1" dirty="0" err="1">
                <a:solidFill>
                  <a:schemeClr val="bg1"/>
                </a:solidFill>
              </a:rPr>
              <a:t>показують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дослідження</a:t>
            </a:r>
            <a:r>
              <a:rPr lang="ru-RU" sz="2400" i="1" dirty="0">
                <a:solidFill>
                  <a:schemeClr val="bg1"/>
                </a:solidFill>
              </a:rPr>
              <a:t>, в </a:t>
            </a:r>
            <a:r>
              <a:rPr lang="ru-RU" sz="2400" i="1" dirty="0" err="1">
                <a:solidFill>
                  <a:schemeClr val="bg1"/>
                </a:solidFill>
              </a:rPr>
              <a:t>міжзоряному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середовищі</a:t>
            </a:r>
            <a:r>
              <a:rPr lang="ru-RU" sz="2400" i="1" dirty="0">
                <a:solidFill>
                  <a:schemeClr val="bg1"/>
                </a:solidFill>
              </a:rPr>
              <a:t> є </a:t>
            </a:r>
            <a:r>
              <a:rPr lang="ru-RU" sz="2400" i="1" dirty="0" err="1">
                <a:solidFill>
                  <a:schemeClr val="bg1"/>
                </a:solidFill>
              </a:rPr>
              <a:t>протяжні</a:t>
            </a:r>
            <a:r>
              <a:rPr lang="ru-RU" sz="2400" i="1" dirty="0">
                <a:solidFill>
                  <a:schemeClr val="bg1"/>
                </a:solidFill>
              </a:rPr>
              <a:t> газово-</a:t>
            </a:r>
            <a:r>
              <a:rPr lang="ru-RU" sz="2400" i="1" dirty="0" err="1">
                <a:solidFill>
                  <a:schemeClr val="bg1"/>
                </a:solidFill>
              </a:rPr>
              <a:t>пилові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комплекси</a:t>
            </a:r>
            <a:r>
              <a:rPr lang="ru-RU" sz="2400" i="1" dirty="0">
                <a:solidFill>
                  <a:schemeClr val="bg1"/>
                </a:solidFill>
              </a:rPr>
              <a:t> з </a:t>
            </a:r>
            <a:r>
              <a:rPr lang="ru-RU" sz="2400" i="1" dirty="0" err="1">
                <a:solidFill>
                  <a:schemeClr val="bg1"/>
                </a:solidFill>
              </a:rPr>
              <a:t>масами</a:t>
            </a:r>
            <a:r>
              <a:rPr lang="ru-RU" sz="2400" i="1" dirty="0">
                <a:solidFill>
                  <a:schemeClr val="bg1"/>
                </a:solidFill>
              </a:rPr>
              <a:t> в </a:t>
            </a:r>
            <a:r>
              <a:rPr lang="ru-RU" sz="2400" i="1" dirty="0" err="1">
                <a:solidFill>
                  <a:schemeClr val="bg1"/>
                </a:solidFill>
              </a:rPr>
              <a:t>тисячі</a:t>
            </a:r>
            <a:r>
              <a:rPr lang="ru-RU" sz="2400" i="1" dirty="0">
                <a:solidFill>
                  <a:schemeClr val="bg1"/>
                </a:solidFill>
              </a:rPr>
              <a:t> й десятки </a:t>
            </a:r>
            <a:r>
              <a:rPr lang="ru-RU" sz="2400" i="1" dirty="0" err="1">
                <a:solidFill>
                  <a:schemeClr val="bg1"/>
                </a:solidFill>
              </a:rPr>
              <a:t>тисяч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мас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Сонця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розмірами</a:t>
            </a:r>
            <a:r>
              <a:rPr lang="ru-RU" sz="2400" i="1" dirty="0">
                <a:solidFill>
                  <a:schemeClr val="bg1"/>
                </a:solidFill>
              </a:rPr>
              <a:t> 10-100 </a:t>
            </a:r>
            <a:r>
              <a:rPr lang="ru-RU" sz="2400" i="1" dirty="0" err="1">
                <a:solidFill>
                  <a:schemeClr val="bg1"/>
                </a:solidFill>
              </a:rPr>
              <a:t>пк</a:t>
            </a:r>
            <a:r>
              <a:rPr lang="ru-RU" sz="2400" i="1" dirty="0">
                <a:solidFill>
                  <a:schemeClr val="bg1"/>
                </a:solidFill>
              </a:rPr>
              <a:t> (30-300 </a:t>
            </a:r>
            <a:r>
              <a:rPr lang="ru-RU" sz="2400" i="1" dirty="0" err="1">
                <a:solidFill>
                  <a:schemeClr val="bg1"/>
                </a:solidFill>
              </a:rPr>
              <a:t>св.р</a:t>
            </a:r>
            <a:r>
              <a:rPr lang="ru-RU" sz="2400" i="1" dirty="0">
                <a:solidFill>
                  <a:schemeClr val="bg1"/>
                </a:solidFill>
              </a:rPr>
              <a:t>.) і температурою </a:t>
            </a:r>
            <a:r>
              <a:rPr lang="ru-RU" sz="2400" i="1" dirty="0" err="1">
                <a:solidFill>
                  <a:schemeClr val="bg1"/>
                </a:solidFill>
              </a:rPr>
              <a:t>кілька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десятків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кельвінів</a:t>
            </a:r>
            <a:r>
              <a:rPr lang="ru-RU" sz="2400" i="1" dirty="0">
                <a:solidFill>
                  <a:schemeClr val="bg1"/>
                </a:solidFill>
              </a:rPr>
              <a:t>. </a:t>
            </a:r>
            <a:r>
              <a:rPr lang="ru-RU" sz="2400" i="1" dirty="0" err="1">
                <a:solidFill>
                  <a:schemeClr val="bg1"/>
                </a:solidFill>
              </a:rPr>
              <a:t>Такі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комплекси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гравітаційне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нестійкі</a:t>
            </a:r>
            <a:r>
              <a:rPr lang="ru-RU" sz="2400" i="1" dirty="0">
                <a:solidFill>
                  <a:schemeClr val="bg1"/>
                </a:solidFill>
              </a:rPr>
              <a:t> і з часом </a:t>
            </a:r>
            <a:r>
              <a:rPr lang="ru-RU" sz="2400" i="1" dirty="0" err="1">
                <a:solidFill>
                  <a:schemeClr val="bg1"/>
                </a:solidFill>
              </a:rPr>
              <a:t>дробляться</a:t>
            </a:r>
            <a:r>
              <a:rPr lang="ru-RU" sz="2400" i="1" dirty="0">
                <a:solidFill>
                  <a:schemeClr val="bg1"/>
                </a:solidFill>
              </a:rPr>
              <a:t> на </a:t>
            </a:r>
            <a:r>
              <a:rPr lang="ru-RU" sz="2400" i="1" dirty="0" err="1">
                <a:solidFill>
                  <a:schemeClr val="bg1"/>
                </a:solidFill>
              </a:rPr>
              <a:t>окремі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фрагменти</a:t>
            </a:r>
            <a:r>
              <a:rPr lang="ru-RU" sz="2400" i="1" dirty="0">
                <a:solidFill>
                  <a:schemeClr val="bg1"/>
                </a:solidFill>
              </a:rPr>
              <a:t>. </a:t>
            </a:r>
            <a:r>
              <a:rPr lang="ru-RU" sz="2400" i="1" dirty="0" err="1">
                <a:solidFill>
                  <a:schemeClr val="bg1"/>
                </a:solidFill>
              </a:rPr>
              <a:t>Саме</a:t>
            </a:r>
            <a:r>
              <a:rPr lang="ru-RU" sz="2400" i="1" dirty="0">
                <a:solidFill>
                  <a:schemeClr val="bg1"/>
                </a:solidFill>
              </a:rPr>
              <a:t> з таких </a:t>
            </a:r>
            <a:r>
              <a:rPr lang="ru-RU" sz="2400" i="1" dirty="0" err="1">
                <a:solidFill>
                  <a:schemeClr val="bg1"/>
                </a:solidFill>
              </a:rPr>
              <a:t>фрагментів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внаслідок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гравітаційного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стиснення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утворюються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протозорі</a:t>
            </a:r>
            <a:r>
              <a:rPr lang="ru-RU" sz="2400" i="1" dirty="0">
                <a:solidFill>
                  <a:schemeClr val="bg1"/>
                </a:solidFill>
              </a:rPr>
              <a:t>.</a:t>
            </a:r>
          </a:p>
          <a:p>
            <a:r>
              <a:rPr lang="ru-RU" sz="2400" i="1" dirty="0">
                <a:solidFill>
                  <a:schemeClr val="bg1"/>
                </a:solidFill>
              </a:rPr>
              <a:t>На початку </a:t>
            </a:r>
            <a:r>
              <a:rPr lang="ru-RU" sz="2400" i="1" dirty="0" err="1">
                <a:solidFill>
                  <a:schemeClr val="bg1"/>
                </a:solidFill>
              </a:rPr>
              <a:t>процесу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формування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протозорі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пилові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частинки</a:t>
            </a:r>
            <a:r>
              <a:rPr lang="ru-RU" sz="2400" i="1" dirty="0">
                <a:solidFill>
                  <a:schemeClr val="bg1"/>
                </a:solidFill>
              </a:rPr>
              <a:t> і </a:t>
            </a:r>
            <a:r>
              <a:rPr lang="ru-RU" sz="2400" i="1" dirty="0" err="1">
                <a:solidFill>
                  <a:schemeClr val="bg1"/>
                </a:solidFill>
              </a:rPr>
              <a:t>газові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молекули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падають</a:t>
            </a:r>
            <a:r>
              <a:rPr lang="ru-RU" sz="2400" i="1" dirty="0">
                <a:solidFill>
                  <a:schemeClr val="bg1"/>
                </a:solidFill>
              </a:rPr>
              <a:t> до центра хмари, </a:t>
            </a:r>
            <a:r>
              <a:rPr lang="ru-RU" sz="2400" i="1" dirty="0" err="1">
                <a:solidFill>
                  <a:schemeClr val="bg1"/>
                </a:solidFill>
              </a:rPr>
              <a:t>потенціальна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енергія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гравітації</a:t>
            </a:r>
            <a:r>
              <a:rPr lang="ru-RU" sz="2400" i="1" dirty="0">
                <a:solidFill>
                  <a:schemeClr val="bg1"/>
                </a:solidFill>
              </a:rPr>
              <a:t> переходить у </a:t>
            </a:r>
            <a:r>
              <a:rPr lang="ru-RU" sz="2400" i="1" dirty="0" err="1">
                <a:solidFill>
                  <a:schemeClr val="bg1"/>
                </a:solidFill>
              </a:rPr>
              <a:t>кінетичну</a:t>
            </a:r>
            <a:r>
              <a:rPr lang="ru-RU" sz="2400" i="1" dirty="0">
                <a:solidFill>
                  <a:schemeClr val="bg1"/>
                </a:solidFill>
              </a:rPr>
              <a:t>, а </a:t>
            </a:r>
            <a:r>
              <a:rPr lang="ru-RU" sz="2400" i="1" dirty="0" err="1">
                <a:solidFill>
                  <a:schemeClr val="bg1"/>
                </a:solidFill>
              </a:rPr>
              <a:t>кінетична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внаслідок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зіткнень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частинок</a:t>
            </a:r>
            <a:r>
              <a:rPr lang="ru-RU" sz="2400" i="1" dirty="0">
                <a:solidFill>
                  <a:schemeClr val="bg1"/>
                </a:solidFill>
              </a:rPr>
              <a:t>, - у </a:t>
            </a:r>
            <a:r>
              <a:rPr lang="ru-RU" sz="2400" i="1" dirty="0" err="1">
                <a:solidFill>
                  <a:schemeClr val="bg1"/>
                </a:solidFill>
              </a:rPr>
              <a:t>теплову</a:t>
            </a:r>
            <a:r>
              <a:rPr lang="ru-RU" sz="2400" i="1" dirty="0">
                <a:solidFill>
                  <a:schemeClr val="bg1"/>
                </a:solidFill>
              </a:rPr>
              <a:t>. Таким чином, </a:t>
            </a:r>
            <a:r>
              <a:rPr lang="ru-RU" sz="2400" i="1" dirty="0" err="1">
                <a:solidFill>
                  <a:schemeClr val="bg1"/>
                </a:solidFill>
              </a:rPr>
              <a:t>значна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частина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гравітаційної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енергії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стискання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витра-чається</a:t>
            </a:r>
            <a:r>
              <a:rPr lang="ru-RU" sz="2400" i="1" dirty="0">
                <a:solidFill>
                  <a:schemeClr val="bg1"/>
                </a:solidFill>
              </a:rPr>
              <a:t> на </a:t>
            </a:r>
            <a:r>
              <a:rPr lang="ru-RU" sz="2400" i="1" dirty="0" err="1">
                <a:solidFill>
                  <a:schemeClr val="bg1"/>
                </a:solidFill>
              </a:rPr>
              <a:t>нагрівання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речовини</a:t>
            </a:r>
            <a:r>
              <a:rPr lang="ru-RU" sz="2400" i="1" dirty="0">
                <a:solidFill>
                  <a:schemeClr val="bg1"/>
                </a:solidFill>
              </a:rPr>
              <a:t>. Газ і </a:t>
            </a:r>
            <a:r>
              <a:rPr lang="ru-RU" sz="2400" i="1" dirty="0" err="1">
                <a:solidFill>
                  <a:schemeClr val="bg1"/>
                </a:solidFill>
              </a:rPr>
              <a:t>пилинки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швидко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трансформують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цю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енергію</a:t>
            </a:r>
            <a:r>
              <a:rPr lang="ru-RU" sz="2400" i="1" dirty="0">
                <a:solidFill>
                  <a:schemeClr val="bg1"/>
                </a:solidFill>
              </a:rPr>
              <a:t> в </a:t>
            </a:r>
            <a:r>
              <a:rPr lang="ru-RU" sz="2400" i="1" dirty="0" err="1">
                <a:solidFill>
                  <a:schemeClr val="bg1"/>
                </a:solidFill>
              </a:rPr>
              <a:t>інфрачервоне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випромінювання</a:t>
            </a:r>
            <a:r>
              <a:rPr lang="ru-RU" sz="2400" i="1" dirty="0">
                <a:solidFill>
                  <a:schemeClr val="bg1"/>
                </a:solidFill>
              </a:rPr>
              <a:t>, яке </a:t>
            </a:r>
            <a:r>
              <a:rPr lang="ru-RU" sz="2400" i="1" dirty="0" err="1">
                <a:solidFill>
                  <a:schemeClr val="bg1"/>
                </a:solidFill>
              </a:rPr>
              <a:t>вільно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залишає</a:t>
            </a:r>
            <a:r>
              <a:rPr lang="ru-RU" sz="2400" i="1" dirty="0">
                <a:solidFill>
                  <a:schemeClr val="bg1"/>
                </a:solidFill>
              </a:rPr>
              <a:t> газово-</a:t>
            </a:r>
            <a:r>
              <a:rPr lang="ru-RU" sz="2400" i="1" dirty="0" err="1">
                <a:solidFill>
                  <a:schemeClr val="bg1"/>
                </a:solidFill>
              </a:rPr>
              <a:t>пиловий</a:t>
            </a:r>
            <a:r>
              <a:rPr lang="ru-RU" sz="2400" i="1" dirty="0">
                <a:solidFill>
                  <a:schemeClr val="bg1"/>
                </a:solidFill>
              </a:rPr>
              <a:t> комплекс. Тому </a:t>
            </a:r>
            <a:r>
              <a:rPr lang="ru-RU" sz="2400" i="1" dirty="0" err="1">
                <a:solidFill>
                  <a:schemeClr val="bg1"/>
                </a:solidFill>
              </a:rPr>
              <a:t>протозорі</a:t>
            </a:r>
            <a:r>
              <a:rPr lang="ru-RU" sz="2400" i="1" dirty="0">
                <a:solidFill>
                  <a:schemeClr val="bg1"/>
                </a:solidFill>
              </a:rPr>
              <a:t> є </a:t>
            </a:r>
            <a:r>
              <a:rPr lang="ru-RU" sz="2400" i="1" dirty="0" err="1">
                <a:solidFill>
                  <a:schemeClr val="bg1"/>
                </a:solidFill>
              </a:rPr>
              <a:t>потужними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джерелами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інфрачервоного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випромінювання</a:t>
            </a:r>
            <a:r>
              <a:rPr lang="ru-RU" sz="1600" i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9728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54"/>
            <a:ext cx="9144000" cy="684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03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0688"/>
            <a:ext cx="8568952" cy="1752600"/>
          </a:xfrm>
        </p:spPr>
        <p:txBody>
          <a:bodyPr>
            <a:noAutofit/>
          </a:bodyPr>
          <a:lstStyle/>
          <a:p>
            <a:endParaRPr lang="ru-RU" sz="2800" i="1" dirty="0">
              <a:solidFill>
                <a:schemeClr val="bg1"/>
              </a:solidFill>
            </a:endParaRPr>
          </a:p>
          <a:p>
            <a:r>
              <a:rPr lang="ru-RU" sz="2800" i="1" dirty="0">
                <a:solidFill>
                  <a:schemeClr val="bg1"/>
                </a:solidFill>
              </a:rPr>
              <a:t>В </a:t>
            </a:r>
            <a:r>
              <a:rPr lang="ru-RU" sz="2800" i="1" dirty="0" err="1">
                <a:solidFill>
                  <a:schemeClr val="bg1"/>
                </a:solidFill>
              </a:rPr>
              <a:t>процесі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формування</a:t>
            </a:r>
            <a:r>
              <a:rPr lang="ru-RU" sz="2800" i="1" dirty="0">
                <a:solidFill>
                  <a:schemeClr val="bg1"/>
                </a:solidFill>
              </a:rPr>
              <a:t> ядра </a:t>
            </a:r>
            <a:r>
              <a:rPr lang="ru-RU" sz="2800" i="1" dirty="0" err="1">
                <a:solidFill>
                  <a:schemeClr val="bg1"/>
                </a:solidFill>
              </a:rPr>
              <a:t>зі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значно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більшою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густиною</a:t>
            </a:r>
            <a:r>
              <a:rPr lang="ru-RU" sz="2800" i="1" dirty="0">
                <a:solidFill>
                  <a:schemeClr val="bg1"/>
                </a:solidFill>
              </a:rPr>
              <a:t>, </a:t>
            </a:r>
            <a:r>
              <a:rPr lang="ru-RU" sz="2800" i="1" dirty="0" err="1">
                <a:solidFill>
                  <a:schemeClr val="bg1"/>
                </a:solidFill>
              </a:rPr>
              <a:t>ніж</a:t>
            </a:r>
            <a:r>
              <a:rPr lang="ru-RU" sz="2800" i="1" dirty="0">
                <a:solidFill>
                  <a:schemeClr val="bg1"/>
                </a:solidFill>
              </a:rPr>
              <a:t> у </a:t>
            </a:r>
            <a:r>
              <a:rPr lang="ru-RU" sz="2800" i="1" dirty="0" err="1">
                <a:solidFill>
                  <a:schemeClr val="bg1"/>
                </a:solidFill>
              </a:rPr>
              <a:t>навко-лишній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хмарі</a:t>
            </a:r>
            <a:r>
              <a:rPr lang="ru-RU" sz="2800" i="1" dirty="0">
                <a:solidFill>
                  <a:schemeClr val="bg1"/>
                </a:solidFill>
              </a:rPr>
              <a:t>, </a:t>
            </a:r>
            <a:r>
              <a:rPr lang="ru-RU" sz="2800" i="1" dirty="0" err="1">
                <a:solidFill>
                  <a:schemeClr val="bg1"/>
                </a:solidFill>
              </a:rPr>
              <a:t>протозоря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стає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непрозорою</a:t>
            </a:r>
            <a:r>
              <a:rPr lang="ru-RU" sz="2800" i="1" dirty="0">
                <a:solidFill>
                  <a:schemeClr val="bg1"/>
                </a:solidFill>
              </a:rPr>
              <a:t> для </a:t>
            </a:r>
            <a:r>
              <a:rPr lang="ru-RU" sz="2800" i="1" dirty="0" err="1">
                <a:solidFill>
                  <a:schemeClr val="bg1"/>
                </a:solidFill>
              </a:rPr>
              <a:t>власного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інфрачервоного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випромінювання</a:t>
            </a:r>
            <a:r>
              <a:rPr lang="ru-RU" sz="2800" i="1" dirty="0">
                <a:solidFill>
                  <a:schemeClr val="bg1"/>
                </a:solidFill>
              </a:rPr>
              <a:t>, і температура </a:t>
            </a:r>
            <a:r>
              <a:rPr lang="ru-RU" sz="2800" i="1" dirty="0" err="1">
                <a:solidFill>
                  <a:schemeClr val="bg1"/>
                </a:solidFill>
              </a:rPr>
              <a:t>її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надр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починає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стрімко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зростати</a:t>
            </a:r>
            <a:r>
              <a:rPr lang="ru-RU" sz="2800" i="1" dirty="0">
                <a:solidFill>
                  <a:schemeClr val="bg1"/>
                </a:solidFill>
              </a:rPr>
              <a:t>. </a:t>
            </a:r>
            <a:r>
              <a:rPr lang="ru-RU" sz="2800" i="1" dirty="0" err="1">
                <a:solidFill>
                  <a:schemeClr val="bg1"/>
                </a:solidFill>
              </a:rPr>
              <a:t>Енергія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від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центральних</a:t>
            </a:r>
            <a:r>
              <a:rPr lang="ru-RU" sz="2800" i="1" dirty="0">
                <a:solidFill>
                  <a:schemeClr val="bg1"/>
                </a:solidFill>
              </a:rPr>
              <a:t> до </a:t>
            </a:r>
            <a:r>
              <a:rPr lang="ru-RU" sz="2800" i="1" dirty="0" err="1">
                <a:solidFill>
                  <a:schemeClr val="bg1"/>
                </a:solidFill>
              </a:rPr>
              <a:t>зовнішніх</a:t>
            </a:r>
            <a:r>
              <a:rPr lang="ru-RU" sz="2800" i="1" dirty="0">
                <a:solidFill>
                  <a:schemeClr val="bg1"/>
                </a:solidFill>
              </a:rPr>
              <a:t> зон переноситься шляхом </a:t>
            </a:r>
            <a:r>
              <a:rPr lang="ru-RU" sz="2800" i="1" dirty="0" err="1">
                <a:solidFill>
                  <a:schemeClr val="bg1"/>
                </a:solidFill>
              </a:rPr>
              <a:t>конвекції</a:t>
            </a:r>
            <a:r>
              <a:rPr lang="ru-RU" sz="2800" i="1" dirty="0">
                <a:solidFill>
                  <a:schemeClr val="bg1"/>
                </a:solidFill>
              </a:rPr>
              <a:t>.</a:t>
            </a:r>
          </a:p>
          <a:p>
            <a:r>
              <a:rPr lang="ru-RU" sz="2800" i="1" dirty="0">
                <a:solidFill>
                  <a:schemeClr val="bg1"/>
                </a:solidFill>
              </a:rPr>
              <a:t>Коли температура ядра </a:t>
            </a:r>
            <a:r>
              <a:rPr lang="ru-RU" sz="2800" i="1" dirty="0" err="1">
                <a:solidFill>
                  <a:schemeClr val="bg1"/>
                </a:solidFill>
              </a:rPr>
              <a:t>досягає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кількох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мільйонів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кельвінів</a:t>
            </a:r>
            <a:r>
              <a:rPr lang="ru-RU" sz="2800" i="1" dirty="0">
                <a:solidFill>
                  <a:schemeClr val="bg1"/>
                </a:solidFill>
              </a:rPr>
              <a:t>, </a:t>
            </a:r>
            <a:r>
              <a:rPr lang="ru-RU" sz="2800" i="1" dirty="0" err="1">
                <a:solidFill>
                  <a:schemeClr val="bg1"/>
                </a:solidFill>
              </a:rPr>
              <a:t>включаються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перші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термоядерні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реакції</a:t>
            </a:r>
            <a:r>
              <a:rPr lang="ru-RU" sz="2800" i="1" dirty="0">
                <a:solidFill>
                  <a:schemeClr val="bg1"/>
                </a:solidFill>
              </a:rPr>
              <a:t> "</a:t>
            </a:r>
            <a:r>
              <a:rPr lang="ru-RU" sz="2800" i="1" dirty="0" err="1">
                <a:solidFill>
                  <a:schemeClr val="bg1"/>
                </a:solidFill>
              </a:rPr>
              <a:t>вигорання</a:t>
            </a:r>
            <a:r>
              <a:rPr lang="ru-RU" sz="2800" i="1" dirty="0">
                <a:solidFill>
                  <a:schemeClr val="bg1"/>
                </a:solidFill>
              </a:rPr>
              <a:t>" </a:t>
            </a:r>
            <a:r>
              <a:rPr lang="ru-RU" sz="2800" i="1" dirty="0" err="1">
                <a:solidFill>
                  <a:schemeClr val="bg1"/>
                </a:solidFill>
              </a:rPr>
              <a:t>літію</a:t>
            </a:r>
            <a:r>
              <a:rPr lang="ru-RU" sz="2800" i="1" dirty="0">
                <a:solidFill>
                  <a:schemeClr val="bg1"/>
                </a:solidFill>
              </a:rPr>
              <a:t>, </a:t>
            </a:r>
            <a:r>
              <a:rPr lang="ru-RU" sz="2800" i="1" dirty="0" err="1">
                <a:solidFill>
                  <a:schemeClr val="bg1"/>
                </a:solidFill>
              </a:rPr>
              <a:t>берилію</a:t>
            </a:r>
            <a:r>
              <a:rPr lang="ru-RU" sz="2800" i="1" dirty="0">
                <a:solidFill>
                  <a:schemeClr val="bg1"/>
                </a:solidFill>
              </a:rPr>
              <a:t>, бору. Але газового </a:t>
            </a:r>
            <a:r>
              <a:rPr lang="ru-RU" sz="2800" i="1" dirty="0" err="1">
                <a:solidFill>
                  <a:schemeClr val="bg1"/>
                </a:solidFill>
              </a:rPr>
              <a:t>тиску</a:t>
            </a:r>
            <a:r>
              <a:rPr lang="ru-RU" sz="2800" i="1" dirty="0">
                <a:solidFill>
                  <a:schemeClr val="bg1"/>
                </a:solidFill>
              </a:rPr>
              <a:t>, </a:t>
            </a:r>
            <a:r>
              <a:rPr lang="ru-RU" sz="2800" i="1" dirty="0" err="1">
                <a:solidFill>
                  <a:schemeClr val="bg1"/>
                </a:solidFill>
              </a:rPr>
              <a:t>який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існує</a:t>
            </a:r>
            <a:r>
              <a:rPr lang="ru-RU" sz="2800" i="1" dirty="0">
                <a:solidFill>
                  <a:schemeClr val="bg1"/>
                </a:solidFill>
              </a:rPr>
              <a:t> при таких температурах, </a:t>
            </a:r>
            <a:r>
              <a:rPr lang="ru-RU" sz="2800" i="1" dirty="0" err="1">
                <a:solidFill>
                  <a:schemeClr val="bg1"/>
                </a:solidFill>
              </a:rPr>
              <a:t>недостатньо</a:t>
            </a:r>
            <a:r>
              <a:rPr lang="ru-RU" sz="2800" i="1" dirty="0">
                <a:solidFill>
                  <a:schemeClr val="bg1"/>
                </a:solidFill>
              </a:rPr>
              <a:t> для </a:t>
            </a:r>
            <a:r>
              <a:rPr lang="ru-RU" sz="2800" i="1" dirty="0" err="1">
                <a:solidFill>
                  <a:schemeClr val="bg1"/>
                </a:solidFill>
              </a:rPr>
              <a:t>припинення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стискання</a:t>
            </a:r>
            <a:r>
              <a:rPr lang="ru-RU" sz="2800" i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020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508" y="0"/>
            <a:ext cx="9144000" cy="684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0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568952" cy="1752600"/>
          </a:xfrm>
        </p:spPr>
        <p:txBody>
          <a:bodyPr>
            <a:noAutofit/>
          </a:bodyPr>
          <a:lstStyle/>
          <a:p>
            <a:endParaRPr lang="ru-RU" sz="2400" i="1" dirty="0">
              <a:solidFill>
                <a:schemeClr val="bg1"/>
              </a:solidFill>
            </a:endParaRPr>
          </a:p>
          <a:p>
            <a:r>
              <a:rPr lang="ru-RU" sz="2300" i="1" dirty="0">
                <a:solidFill>
                  <a:schemeClr val="bg1"/>
                </a:solidFill>
              </a:rPr>
              <a:t>І </a:t>
            </a:r>
            <a:r>
              <a:rPr lang="ru-RU" sz="2300" i="1" dirty="0" err="1">
                <a:solidFill>
                  <a:schemeClr val="bg1"/>
                </a:solidFill>
              </a:rPr>
              <a:t>тільки</a:t>
            </a:r>
            <a:r>
              <a:rPr lang="ru-RU" sz="2300" i="1" dirty="0">
                <a:solidFill>
                  <a:schemeClr val="bg1"/>
                </a:solidFill>
              </a:rPr>
              <a:t> через </a:t>
            </a:r>
            <a:r>
              <a:rPr lang="ru-RU" sz="2300" i="1" dirty="0" err="1">
                <a:solidFill>
                  <a:schemeClr val="bg1"/>
                </a:solidFill>
              </a:rPr>
              <a:t>сотні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мільйонів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років</a:t>
            </a:r>
            <a:r>
              <a:rPr lang="ru-RU" sz="2300" i="1" dirty="0">
                <a:solidFill>
                  <a:schemeClr val="bg1"/>
                </a:solidFill>
              </a:rPr>
              <a:t> для </a:t>
            </a:r>
            <a:r>
              <a:rPr lang="ru-RU" sz="2300" i="1" dirty="0" err="1">
                <a:solidFill>
                  <a:schemeClr val="bg1"/>
                </a:solidFill>
              </a:rPr>
              <a:t>майбутніх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карликових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зір</a:t>
            </a:r>
            <a:r>
              <a:rPr lang="ru-RU" sz="2300" i="1" dirty="0">
                <a:solidFill>
                  <a:schemeClr val="bg1"/>
                </a:solidFill>
              </a:rPr>
              <a:t>, коли температура в </a:t>
            </a:r>
            <a:r>
              <a:rPr lang="ru-RU" sz="2300" i="1" dirty="0" err="1">
                <a:solidFill>
                  <a:schemeClr val="bg1"/>
                </a:solidFill>
              </a:rPr>
              <a:t>центрі</a:t>
            </a:r>
            <a:r>
              <a:rPr lang="ru-RU" sz="2300" i="1" dirty="0">
                <a:solidFill>
                  <a:schemeClr val="bg1"/>
                </a:solidFill>
              </a:rPr>
              <a:t> в </a:t>
            </a:r>
            <a:r>
              <a:rPr lang="ru-RU" sz="2300" i="1" dirty="0" err="1">
                <a:solidFill>
                  <a:schemeClr val="bg1"/>
                </a:solidFill>
              </a:rPr>
              <a:t>процесі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подальшого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стискання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досягає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приблизно</a:t>
            </a:r>
            <a:r>
              <a:rPr lang="ru-RU" sz="2300" i="1" dirty="0">
                <a:solidFill>
                  <a:schemeClr val="bg1"/>
                </a:solidFill>
              </a:rPr>
              <a:t> 10 млн. К, </a:t>
            </a:r>
            <a:r>
              <a:rPr lang="ru-RU" sz="2300" i="1" dirty="0" err="1">
                <a:solidFill>
                  <a:schemeClr val="bg1"/>
                </a:solidFill>
              </a:rPr>
              <a:t>починаються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термоядерні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реакції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перетворення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водню</a:t>
            </a:r>
            <a:r>
              <a:rPr lang="ru-RU" sz="2300" i="1" dirty="0">
                <a:solidFill>
                  <a:schemeClr val="bg1"/>
                </a:solidFill>
              </a:rPr>
              <a:t> на </a:t>
            </a:r>
            <a:r>
              <a:rPr lang="ru-RU" sz="2300" i="1" dirty="0" err="1">
                <a:solidFill>
                  <a:schemeClr val="bg1"/>
                </a:solidFill>
              </a:rPr>
              <a:t>гелій</a:t>
            </a:r>
            <a:r>
              <a:rPr lang="ru-RU" sz="2300" i="1" dirty="0">
                <a:solidFill>
                  <a:schemeClr val="bg1"/>
                </a:solidFill>
              </a:rPr>
              <a:t> з </a:t>
            </a:r>
            <a:r>
              <a:rPr lang="ru-RU" sz="2300" i="1" dirty="0" err="1">
                <a:solidFill>
                  <a:schemeClr val="bg1"/>
                </a:solidFill>
              </a:rPr>
              <a:t>виділенням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величезної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кількості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енергії</a:t>
            </a:r>
            <a:r>
              <a:rPr lang="ru-RU" sz="2300" i="1" dirty="0">
                <a:solidFill>
                  <a:schemeClr val="bg1"/>
                </a:solidFill>
              </a:rPr>
              <a:t>. </a:t>
            </a:r>
            <a:r>
              <a:rPr lang="ru-RU" sz="2300" i="1" dirty="0" err="1">
                <a:solidFill>
                  <a:schemeClr val="bg1"/>
                </a:solidFill>
              </a:rPr>
              <a:t>Відтепер</a:t>
            </a:r>
            <a:r>
              <a:rPr lang="ru-RU" sz="2300" i="1" dirty="0">
                <a:solidFill>
                  <a:schemeClr val="bg1"/>
                </a:solidFill>
              </a:rPr>
              <a:t> сила газового </a:t>
            </a:r>
            <a:r>
              <a:rPr lang="ru-RU" sz="2300" i="1" dirty="0" err="1">
                <a:solidFill>
                  <a:schemeClr val="bg1"/>
                </a:solidFill>
              </a:rPr>
              <a:t>тиску</a:t>
            </a:r>
            <a:r>
              <a:rPr lang="ru-RU" sz="2300" i="1" dirty="0">
                <a:solidFill>
                  <a:schemeClr val="bg1"/>
                </a:solidFill>
              </a:rPr>
              <a:t>, </a:t>
            </a:r>
            <a:r>
              <a:rPr lang="ru-RU" sz="2300" i="1" dirty="0" err="1">
                <a:solidFill>
                  <a:schemeClr val="bg1"/>
                </a:solidFill>
              </a:rPr>
              <a:t>що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підтримується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високою</a:t>
            </a:r>
            <a:r>
              <a:rPr lang="ru-RU" sz="2300" i="1" dirty="0">
                <a:solidFill>
                  <a:schemeClr val="bg1"/>
                </a:solidFill>
              </a:rPr>
              <a:t> температурою, </a:t>
            </a:r>
            <a:r>
              <a:rPr lang="ru-RU" sz="2300" i="1" dirty="0" err="1">
                <a:solidFill>
                  <a:schemeClr val="bg1"/>
                </a:solidFill>
              </a:rPr>
              <a:t>зрівноважує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сили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гравітації</a:t>
            </a:r>
            <a:r>
              <a:rPr lang="ru-RU" sz="2300" i="1" dirty="0">
                <a:solidFill>
                  <a:schemeClr val="bg1"/>
                </a:solidFill>
              </a:rPr>
              <a:t>, і </a:t>
            </a:r>
            <a:r>
              <a:rPr lang="ru-RU" sz="2300" i="1" dirty="0" err="1">
                <a:solidFill>
                  <a:schemeClr val="bg1"/>
                </a:solidFill>
              </a:rPr>
              <a:t>стискання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припиняється</a:t>
            </a:r>
            <a:r>
              <a:rPr lang="ru-RU" sz="2300" i="1" dirty="0">
                <a:solidFill>
                  <a:schemeClr val="bg1"/>
                </a:solidFill>
              </a:rPr>
              <a:t>. </a:t>
            </a:r>
            <a:r>
              <a:rPr lang="ru-RU" sz="2300" i="1" dirty="0" err="1">
                <a:solidFill>
                  <a:schemeClr val="bg1"/>
                </a:solidFill>
              </a:rPr>
              <a:t>Протозоря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досягає</a:t>
            </a:r>
            <a:r>
              <a:rPr lang="ru-RU" sz="2300" i="1" dirty="0">
                <a:solidFill>
                  <a:schemeClr val="bg1"/>
                </a:solidFill>
              </a:rPr>
              <a:t> стану </a:t>
            </a:r>
            <a:r>
              <a:rPr lang="ru-RU" sz="2300" i="1" dirty="0" err="1">
                <a:solidFill>
                  <a:schemeClr val="bg1"/>
                </a:solidFill>
              </a:rPr>
              <a:t>гравітаційної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рівноваги</a:t>
            </a:r>
            <a:r>
              <a:rPr lang="ru-RU" sz="2300" i="1" dirty="0">
                <a:solidFill>
                  <a:schemeClr val="bg1"/>
                </a:solidFill>
              </a:rPr>
              <a:t> і </a:t>
            </a:r>
            <a:r>
              <a:rPr lang="ru-RU" sz="2300" i="1" dirty="0" err="1">
                <a:solidFill>
                  <a:schemeClr val="bg1"/>
                </a:solidFill>
              </a:rPr>
              <a:t>перетворюється</a:t>
            </a:r>
            <a:r>
              <a:rPr lang="ru-RU" sz="2300" i="1" dirty="0">
                <a:solidFill>
                  <a:schemeClr val="bg1"/>
                </a:solidFill>
              </a:rPr>
              <a:t> на </a:t>
            </a:r>
            <a:r>
              <a:rPr lang="ru-RU" sz="2300" i="1" dirty="0" err="1">
                <a:solidFill>
                  <a:schemeClr val="bg1"/>
                </a:solidFill>
              </a:rPr>
              <a:t>молоду</a:t>
            </a:r>
            <a:r>
              <a:rPr lang="ru-RU" sz="2300" i="1" dirty="0">
                <a:solidFill>
                  <a:schemeClr val="bg1"/>
                </a:solidFill>
              </a:rPr>
              <a:t> зорю, яка </a:t>
            </a:r>
            <a:r>
              <a:rPr lang="ru-RU" sz="2300" i="1" dirty="0" err="1">
                <a:solidFill>
                  <a:schemeClr val="bg1"/>
                </a:solidFill>
              </a:rPr>
              <a:t>відповідно</a:t>
            </a:r>
            <a:r>
              <a:rPr lang="ru-RU" sz="2300" i="1" dirty="0">
                <a:solidFill>
                  <a:schemeClr val="bg1"/>
                </a:solidFill>
              </a:rPr>
              <a:t> до </a:t>
            </a:r>
            <a:r>
              <a:rPr lang="ru-RU" sz="2300" i="1" dirty="0" err="1">
                <a:solidFill>
                  <a:schemeClr val="bg1"/>
                </a:solidFill>
              </a:rPr>
              <a:t>своєї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маси</a:t>
            </a:r>
            <a:r>
              <a:rPr lang="ru-RU" sz="2300" i="1" dirty="0">
                <a:solidFill>
                  <a:schemeClr val="bg1"/>
                </a:solidFill>
              </a:rPr>
              <a:t> і </a:t>
            </a:r>
            <a:r>
              <a:rPr lang="ru-RU" sz="2300" i="1" dirty="0" err="1">
                <a:solidFill>
                  <a:schemeClr val="bg1"/>
                </a:solidFill>
              </a:rPr>
              <a:t>світності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займає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певне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місце</a:t>
            </a:r>
            <a:r>
              <a:rPr lang="ru-RU" sz="2300" i="1" dirty="0">
                <a:solidFill>
                  <a:schemeClr val="bg1"/>
                </a:solidFill>
              </a:rPr>
              <a:t> на </a:t>
            </a:r>
            <a:r>
              <a:rPr lang="ru-RU" sz="2300" i="1" dirty="0" err="1">
                <a:solidFill>
                  <a:schemeClr val="bg1"/>
                </a:solidFill>
              </a:rPr>
              <a:t>головній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послідовності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діаграми</a:t>
            </a:r>
            <a:r>
              <a:rPr lang="ru-RU" sz="2300" i="1" dirty="0">
                <a:solidFill>
                  <a:schemeClr val="bg1"/>
                </a:solidFill>
              </a:rPr>
              <a:t> спектр-</a:t>
            </a:r>
            <a:r>
              <a:rPr lang="ru-RU" sz="2300" i="1" dirty="0" err="1">
                <a:solidFill>
                  <a:schemeClr val="bg1"/>
                </a:solidFill>
              </a:rPr>
              <a:t>світність</a:t>
            </a:r>
            <a:r>
              <a:rPr lang="ru-RU" sz="2300" i="1" dirty="0">
                <a:solidFill>
                  <a:schemeClr val="bg1"/>
                </a:solidFill>
              </a:rPr>
              <a:t>. </a:t>
            </a:r>
          </a:p>
          <a:p>
            <a:r>
              <a:rPr lang="ru-RU" sz="2300" i="1" dirty="0" err="1">
                <a:solidFill>
                  <a:schemeClr val="bg1"/>
                </a:solidFill>
              </a:rPr>
              <a:t>Що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більша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маса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новонародженої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зорі</a:t>
            </a:r>
            <a:r>
              <a:rPr lang="ru-RU" sz="2300" i="1" dirty="0">
                <a:solidFill>
                  <a:schemeClr val="bg1"/>
                </a:solidFill>
              </a:rPr>
              <a:t>, то </a:t>
            </a:r>
            <a:r>
              <a:rPr lang="ru-RU" sz="2300" i="1" dirty="0" err="1">
                <a:solidFill>
                  <a:schemeClr val="bg1"/>
                </a:solidFill>
              </a:rPr>
              <a:t>вища</a:t>
            </a:r>
            <a:r>
              <a:rPr lang="ru-RU" sz="2300" i="1" dirty="0">
                <a:solidFill>
                  <a:schemeClr val="bg1"/>
                </a:solidFill>
              </a:rPr>
              <a:t> температура в </a:t>
            </a:r>
            <a:r>
              <a:rPr lang="ru-RU" sz="2300" i="1" dirty="0" err="1">
                <a:solidFill>
                  <a:schemeClr val="bg1"/>
                </a:solidFill>
              </a:rPr>
              <a:t>її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надрах</a:t>
            </a:r>
            <a:r>
              <a:rPr lang="ru-RU" sz="2300" i="1" dirty="0">
                <a:solidFill>
                  <a:schemeClr val="bg1"/>
                </a:solidFill>
              </a:rPr>
              <a:t> (а </a:t>
            </a:r>
            <a:r>
              <a:rPr lang="ru-RU" sz="2300" i="1" dirty="0" err="1">
                <a:solidFill>
                  <a:schemeClr val="bg1"/>
                </a:solidFill>
              </a:rPr>
              <a:t>отже</a:t>
            </a:r>
            <a:r>
              <a:rPr lang="ru-RU" sz="2300" i="1" dirty="0">
                <a:solidFill>
                  <a:schemeClr val="bg1"/>
                </a:solidFill>
              </a:rPr>
              <a:t>, і на </a:t>
            </a:r>
            <a:r>
              <a:rPr lang="ru-RU" sz="2300" i="1" dirty="0" err="1">
                <a:solidFill>
                  <a:schemeClr val="bg1"/>
                </a:solidFill>
              </a:rPr>
              <a:t>поверхні</a:t>
            </a:r>
            <a:r>
              <a:rPr lang="ru-RU" sz="2300" i="1" dirty="0">
                <a:solidFill>
                  <a:schemeClr val="bg1"/>
                </a:solidFill>
              </a:rPr>
              <a:t>), </a:t>
            </a:r>
            <a:r>
              <a:rPr lang="ru-RU" sz="2300" i="1" dirty="0" err="1">
                <a:solidFill>
                  <a:schemeClr val="bg1"/>
                </a:solidFill>
              </a:rPr>
              <a:t>більша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її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світність</a:t>
            </a:r>
            <a:r>
              <a:rPr lang="ru-RU" sz="2300" i="1" dirty="0">
                <a:solidFill>
                  <a:schemeClr val="bg1"/>
                </a:solidFill>
              </a:rPr>
              <a:t> і </a:t>
            </a:r>
            <a:r>
              <a:rPr lang="ru-RU" sz="2300" i="1" dirty="0" err="1">
                <a:solidFill>
                  <a:schemeClr val="bg1"/>
                </a:solidFill>
              </a:rPr>
              <a:t>тим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вище</a:t>
            </a:r>
            <a:r>
              <a:rPr lang="ru-RU" sz="2300" i="1" dirty="0">
                <a:solidFill>
                  <a:schemeClr val="bg1"/>
                </a:solidFill>
              </a:rPr>
              <a:t> вона </a:t>
            </a:r>
            <a:r>
              <a:rPr lang="ru-RU" sz="2300" i="1" dirty="0" err="1">
                <a:solidFill>
                  <a:schemeClr val="bg1"/>
                </a:solidFill>
              </a:rPr>
              <a:t>розташовується</a:t>
            </a:r>
            <a:r>
              <a:rPr lang="ru-RU" sz="2300" i="1" dirty="0">
                <a:solidFill>
                  <a:schemeClr val="bg1"/>
                </a:solidFill>
              </a:rPr>
              <a:t> на </a:t>
            </a:r>
            <a:r>
              <a:rPr lang="ru-RU" sz="2300" i="1" dirty="0" err="1">
                <a:solidFill>
                  <a:schemeClr val="bg1"/>
                </a:solidFill>
              </a:rPr>
              <a:t>головній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послідовності</a:t>
            </a:r>
            <a:r>
              <a:rPr lang="ru-RU" sz="2300" i="1" dirty="0">
                <a:solidFill>
                  <a:schemeClr val="bg1"/>
                </a:solidFill>
              </a:rPr>
              <a:t>. Зоря </a:t>
            </a:r>
            <a:r>
              <a:rPr lang="ru-RU" sz="2300" i="1" dirty="0" err="1">
                <a:solidFill>
                  <a:schemeClr val="bg1"/>
                </a:solidFill>
              </a:rPr>
              <a:t>перебуває</a:t>
            </a:r>
            <a:r>
              <a:rPr lang="ru-RU" sz="2300" i="1" dirty="0">
                <a:solidFill>
                  <a:schemeClr val="bg1"/>
                </a:solidFill>
              </a:rPr>
              <a:t> на </a:t>
            </a:r>
            <a:r>
              <a:rPr lang="ru-RU" sz="2300" i="1" dirty="0" err="1">
                <a:solidFill>
                  <a:schemeClr val="bg1"/>
                </a:solidFill>
              </a:rPr>
              <a:t>ній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доти</a:t>
            </a:r>
            <a:r>
              <a:rPr lang="ru-RU" sz="2300" i="1" dirty="0">
                <a:solidFill>
                  <a:schemeClr val="bg1"/>
                </a:solidFill>
              </a:rPr>
              <a:t>, доки весь </a:t>
            </a:r>
            <a:r>
              <a:rPr lang="ru-RU" sz="2300" i="1" dirty="0" err="1">
                <a:solidFill>
                  <a:schemeClr val="bg1"/>
                </a:solidFill>
              </a:rPr>
              <a:t>водень</a:t>
            </a:r>
            <a:r>
              <a:rPr lang="ru-RU" sz="2300" i="1" dirty="0">
                <a:solidFill>
                  <a:schemeClr val="bg1"/>
                </a:solidFill>
              </a:rPr>
              <a:t> у </a:t>
            </a:r>
            <a:r>
              <a:rPr lang="ru-RU" sz="2300" i="1" dirty="0" err="1">
                <a:solidFill>
                  <a:schemeClr val="bg1"/>
                </a:solidFill>
              </a:rPr>
              <a:t>центральних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її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частинах</a:t>
            </a:r>
            <a:r>
              <a:rPr lang="ru-RU" sz="2300" i="1" dirty="0">
                <a:solidFill>
                  <a:schemeClr val="bg1"/>
                </a:solidFill>
              </a:rPr>
              <a:t> не </a:t>
            </a:r>
            <a:r>
              <a:rPr lang="ru-RU" sz="2300" i="1" dirty="0" err="1">
                <a:solidFill>
                  <a:schemeClr val="bg1"/>
                </a:solidFill>
              </a:rPr>
              <a:t>перетвориться</a:t>
            </a:r>
            <a:r>
              <a:rPr lang="ru-RU" sz="2300" i="1" dirty="0">
                <a:solidFill>
                  <a:schemeClr val="bg1"/>
                </a:solidFill>
              </a:rPr>
              <a:t> на </a:t>
            </a:r>
            <a:r>
              <a:rPr lang="ru-RU" sz="2300" i="1" dirty="0" err="1">
                <a:solidFill>
                  <a:schemeClr val="bg1"/>
                </a:solidFill>
              </a:rPr>
              <a:t>гелій</a:t>
            </a:r>
            <a:r>
              <a:rPr lang="ru-RU" sz="2300" i="1" dirty="0">
                <a:solidFill>
                  <a:schemeClr val="bg1"/>
                </a:solidFill>
              </a:rPr>
              <a:t> і не </a:t>
            </a:r>
            <a:r>
              <a:rPr lang="ru-RU" sz="2300" i="1" dirty="0" err="1">
                <a:solidFill>
                  <a:schemeClr val="bg1"/>
                </a:solidFill>
              </a:rPr>
              <a:t>утвориться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гелієве</a:t>
            </a:r>
            <a:r>
              <a:rPr lang="ru-RU" sz="2300" i="1" dirty="0">
                <a:solidFill>
                  <a:schemeClr val="bg1"/>
                </a:solidFill>
              </a:rPr>
              <a:t> ядро. Для </a:t>
            </a:r>
            <a:r>
              <a:rPr lang="ru-RU" sz="2300" i="1" dirty="0" err="1">
                <a:solidFill>
                  <a:schemeClr val="bg1"/>
                </a:solidFill>
              </a:rPr>
              <a:t>Сонця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цей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процес</a:t>
            </a:r>
            <a:r>
              <a:rPr lang="ru-RU" sz="2300" i="1" dirty="0">
                <a:solidFill>
                  <a:schemeClr val="bg1"/>
                </a:solidFill>
              </a:rPr>
              <a:t> </a:t>
            </a:r>
            <a:r>
              <a:rPr lang="ru-RU" sz="2300" i="1" dirty="0" err="1">
                <a:solidFill>
                  <a:schemeClr val="bg1"/>
                </a:solidFill>
              </a:rPr>
              <a:t>триває</a:t>
            </a:r>
            <a:r>
              <a:rPr lang="ru-RU" sz="2300" i="1" dirty="0">
                <a:solidFill>
                  <a:schemeClr val="bg1"/>
                </a:solidFill>
              </a:rPr>
              <a:t> 10 млрд. </a:t>
            </a:r>
            <a:r>
              <a:rPr lang="ru-RU" sz="2300" i="1" dirty="0" err="1" smtClean="0">
                <a:solidFill>
                  <a:schemeClr val="bg1"/>
                </a:solidFill>
              </a:rPr>
              <a:t>років</a:t>
            </a:r>
            <a:r>
              <a:rPr lang="ru-RU" sz="2300" i="1" dirty="0" smtClean="0">
                <a:solidFill>
                  <a:schemeClr val="bg1"/>
                </a:solidFill>
              </a:rPr>
              <a:t>.</a:t>
            </a:r>
            <a:endParaRPr lang="ru-RU" sz="23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10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-315416"/>
            <a:ext cx="8424936" cy="4298032"/>
          </a:xfrm>
        </p:spPr>
        <p:txBody>
          <a:bodyPr>
            <a:noAutofit/>
          </a:bodyPr>
          <a:lstStyle/>
          <a:p>
            <a:endParaRPr lang="ru-RU" sz="2800" i="1" dirty="0">
              <a:solidFill>
                <a:schemeClr val="bg1"/>
              </a:solidFill>
            </a:endParaRPr>
          </a:p>
          <a:p>
            <a:r>
              <a:rPr lang="ru-RU" sz="2800" i="1" dirty="0" err="1">
                <a:solidFill>
                  <a:schemeClr val="bg1"/>
                </a:solidFill>
              </a:rPr>
              <a:t>Наприклад</a:t>
            </a:r>
            <a:r>
              <a:rPr lang="ru-RU" sz="2800" i="1" dirty="0">
                <a:solidFill>
                  <a:schemeClr val="bg1"/>
                </a:solidFill>
              </a:rPr>
              <a:t>, для </a:t>
            </a:r>
            <a:r>
              <a:rPr lang="ru-RU" sz="2800" i="1" dirty="0" err="1">
                <a:solidFill>
                  <a:schemeClr val="bg1"/>
                </a:solidFill>
              </a:rPr>
              <a:t>блакитного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гіганта</a:t>
            </a:r>
            <a:r>
              <a:rPr lang="ru-RU" sz="2800" i="1" dirty="0">
                <a:solidFill>
                  <a:schemeClr val="bg1"/>
                </a:solidFill>
              </a:rPr>
              <a:t> з </a:t>
            </a:r>
            <a:r>
              <a:rPr lang="ru-RU" sz="2800" i="1" dirty="0" err="1">
                <a:solidFill>
                  <a:schemeClr val="bg1"/>
                </a:solidFill>
              </a:rPr>
              <a:t>масою</a:t>
            </a:r>
            <a:r>
              <a:rPr lang="ru-RU" sz="2800" i="1" dirty="0">
                <a:solidFill>
                  <a:schemeClr val="bg1"/>
                </a:solidFill>
              </a:rPr>
              <a:t> в 17 </a:t>
            </a:r>
            <a:r>
              <a:rPr lang="ru-RU" sz="2800" i="1" dirty="0" err="1">
                <a:solidFill>
                  <a:schemeClr val="bg1"/>
                </a:solidFill>
              </a:rPr>
              <a:t>разів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більшою</a:t>
            </a:r>
            <a:r>
              <a:rPr lang="ru-RU" sz="2800" i="1" dirty="0">
                <a:solidFill>
                  <a:schemeClr val="bg1"/>
                </a:solidFill>
              </a:rPr>
              <a:t> за со-</a:t>
            </a:r>
            <a:r>
              <a:rPr lang="ru-RU" sz="2800" i="1" dirty="0" err="1">
                <a:solidFill>
                  <a:schemeClr val="bg1"/>
                </a:solidFill>
              </a:rPr>
              <a:t>нячну</a:t>
            </a:r>
            <a:r>
              <a:rPr lang="ru-RU" sz="2800" i="1" dirty="0">
                <a:solidFill>
                  <a:schemeClr val="bg1"/>
                </a:solidFill>
              </a:rPr>
              <a:t> і температурою на </a:t>
            </a:r>
            <a:r>
              <a:rPr lang="ru-RU" sz="2800" i="1" dirty="0" err="1">
                <a:solidFill>
                  <a:schemeClr val="bg1"/>
                </a:solidFill>
              </a:rPr>
              <a:t>поверхні</a:t>
            </a:r>
            <a:r>
              <a:rPr lang="ru-RU" sz="2800" i="1" dirty="0">
                <a:solidFill>
                  <a:schemeClr val="bg1"/>
                </a:solidFill>
              </a:rPr>
              <a:t> 28 000 К час </a:t>
            </a:r>
            <a:r>
              <a:rPr lang="ru-RU" sz="2800" i="1" dirty="0" err="1">
                <a:solidFill>
                  <a:schemeClr val="bg1"/>
                </a:solidFill>
              </a:rPr>
              <a:t>перебування</a:t>
            </a:r>
            <a:r>
              <a:rPr lang="ru-RU" sz="2800" i="1" dirty="0">
                <a:solidFill>
                  <a:schemeClr val="bg1"/>
                </a:solidFill>
              </a:rPr>
              <a:t> на </a:t>
            </a:r>
            <a:r>
              <a:rPr lang="ru-RU" sz="2800" i="1" dirty="0" err="1">
                <a:solidFill>
                  <a:schemeClr val="bg1"/>
                </a:solidFill>
              </a:rPr>
              <a:t>головній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послідовності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дорівнює</a:t>
            </a:r>
            <a:r>
              <a:rPr lang="ru-RU" sz="2800" i="1" dirty="0">
                <a:solidFill>
                  <a:schemeClr val="bg1"/>
                </a:solidFill>
              </a:rPr>
              <a:t> 8 млн. </a:t>
            </a:r>
            <a:r>
              <a:rPr lang="ru-RU" sz="2800" i="1" dirty="0" err="1">
                <a:solidFill>
                  <a:schemeClr val="bg1"/>
                </a:solidFill>
              </a:rPr>
              <a:t>років</a:t>
            </a:r>
            <a:r>
              <a:rPr lang="ru-RU" sz="2800" i="1" dirty="0">
                <a:solidFill>
                  <a:schemeClr val="bg1"/>
                </a:solidFill>
              </a:rPr>
              <a:t>, а для </a:t>
            </a:r>
            <a:r>
              <a:rPr lang="ru-RU" sz="2800" i="1" dirty="0" err="1">
                <a:solidFill>
                  <a:schemeClr val="bg1"/>
                </a:solidFill>
              </a:rPr>
              <a:t>червоного</a:t>
            </a:r>
            <a:r>
              <a:rPr lang="ru-RU" sz="2800" i="1" dirty="0">
                <a:solidFill>
                  <a:schemeClr val="bg1"/>
                </a:solidFill>
              </a:rPr>
              <a:t> карлика з </a:t>
            </a:r>
            <a:r>
              <a:rPr lang="ru-RU" sz="2800" i="1" dirty="0" err="1">
                <a:solidFill>
                  <a:schemeClr val="bg1"/>
                </a:solidFill>
              </a:rPr>
              <a:t>масою</a:t>
            </a:r>
            <a:r>
              <a:rPr lang="ru-RU" sz="2800" i="1" dirty="0">
                <a:solidFill>
                  <a:schemeClr val="bg1"/>
                </a:solidFill>
              </a:rPr>
              <a:t> 0,5 </a:t>
            </a:r>
            <a:r>
              <a:rPr lang="ru-RU" sz="2800" i="1" dirty="0" err="1">
                <a:solidFill>
                  <a:schemeClr val="bg1"/>
                </a:solidFill>
              </a:rPr>
              <a:t>сонячної</a:t>
            </a:r>
            <a:r>
              <a:rPr lang="ru-RU" sz="2800" i="1" dirty="0">
                <a:solidFill>
                  <a:schemeClr val="bg1"/>
                </a:solidFill>
              </a:rPr>
              <a:t> і температурою </a:t>
            </a:r>
            <a:r>
              <a:rPr lang="ru-RU" sz="2800" i="1" dirty="0" err="1">
                <a:solidFill>
                  <a:schemeClr val="bg1"/>
                </a:solidFill>
              </a:rPr>
              <a:t>поверхні</a:t>
            </a:r>
            <a:r>
              <a:rPr lang="ru-RU" sz="2800" i="1" dirty="0">
                <a:solidFill>
                  <a:schemeClr val="bg1"/>
                </a:solidFill>
              </a:rPr>
              <a:t> 3 000 К - 80 млрд. </a:t>
            </a:r>
            <a:r>
              <a:rPr lang="ru-RU" sz="2800" i="1" dirty="0" err="1">
                <a:solidFill>
                  <a:schemeClr val="bg1"/>
                </a:solidFill>
              </a:rPr>
              <a:t>років</a:t>
            </a:r>
            <a:r>
              <a:rPr lang="ru-RU" sz="2800" i="1" dirty="0">
                <a:solidFill>
                  <a:schemeClr val="bg1"/>
                </a:solidFill>
              </a:rPr>
              <a:t>.</a:t>
            </a:r>
          </a:p>
          <a:p>
            <a:r>
              <a:rPr lang="ru-RU" sz="2800" i="1" dirty="0">
                <a:solidFill>
                  <a:schemeClr val="bg1"/>
                </a:solidFill>
              </a:rPr>
              <a:t>Таким чином, на </a:t>
            </a:r>
            <a:r>
              <a:rPr lang="ru-RU" sz="2800" i="1" dirty="0" err="1">
                <a:solidFill>
                  <a:schemeClr val="bg1"/>
                </a:solidFill>
              </a:rPr>
              <a:t>головній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послідовності</a:t>
            </a:r>
            <a:r>
              <a:rPr lang="ru-RU" sz="2800" i="1" dirty="0">
                <a:solidFill>
                  <a:schemeClr val="bg1"/>
                </a:solidFill>
              </a:rPr>
              <a:t> зоря проводить </a:t>
            </a:r>
            <a:r>
              <a:rPr lang="ru-RU" sz="2800" i="1" dirty="0" err="1">
                <a:solidFill>
                  <a:schemeClr val="bg1"/>
                </a:solidFill>
              </a:rPr>
              <a:t>основну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ча-стину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свого</a:t>
            </a:r>
            <a:r>
              <a:rPr lang="ru-RU" sz="2800" i="1" dirty="0">
                <a:solidFill>
                  <a:schemeClr val="bg1"/>
                </a:solidFill>
              </a:rPr>
              <a:t> "</a:t>
            </a:r>
            <a:r>
              <a:rPr lang="ru-RU" sz="2800" i="1" dirty="0" err="1">
                <a:solidFill>
                  <a:schemeClr val="bg1"/>
                </a:solidFill>
              </a:rPr>
              <a:t>життя</a:t>
            </a:r>
            <a:r>
              <a:rPr lang="ru-RU" sz="2800" i="1" dirty="0">
                <a:solidFill>
                  <a:schemeClr val="bg1"/>
                </a:solidFill>
              </a:rPr>
              <a:t>", строк </a:t>
            </a:r>
            <a:r>
              <a:rPr lang="ru-RU" sz="2800" i="1" dirty="0" err="1">
                <a:solidFill>
                  <a:schemeClr val="bg1"/>
                </a:solidFill>
              </a:rPr>
              <a:t>якого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визначається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її</a:t>
            </a:r>
            <a:r>
              <a:rPr lang="ru-RU" sz="2800" i="1" dirty="0">
                <a:solidFill>
                  <a:schemeClr val="bg1"/>
                </a:solidFill>
              </a:rPr>
              <a:t> початковою </a:t>
            </a:r>
            <a:r>
              <a:rPr lang="ru-RU" sz="2800" i="1" dirty="0" err="1">
                <a:solidFill>
                  <a:schemeClr val="bg1"/>
                </a:solidFill>
              </a:rPr>
              <a:t>масою</a:t>
            </a:r>
            <a:r>
              <a:rPr lang="ru-RU" sz="2800" i="1" dirty="0">
                <a:solidFill>
                  <a:schemeClr val="bg1"/>
                </a:solidFill>
              </a:rPr>
              <a:t>. </a:t>
            </a:r>
            <a:r>
              <a:rPr lang="ru-RU" sz="2800" i="1" dirty="0" err="1">
                <a:solidFill>
                  <a:schemeClr val="bg1"/>
                </a:solidFill>
              </a:rPr>
              <a:t>Масивна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блакитна</a:t>
            </a:r>
            <a:r>
              <a:rPr lang="ru-RU" sz="2800" i="1" dirty="0">
                <a:solidFill>
                  <a:schemeClr val="bg1"/>
                </a:solidFill>
              </a:rPr>
              <a:t> зоря з великими запасами </a:t>
            </a:r>
            <a:r>
              <a:rPr lang="ru-RU" sz="2800" i="1" dirty="0" err="1">
                <a:solidFill>
                  <a:schemeClr val="bg1"/>
                </a:solidFill>
              </a:rPr>
              <a:t>водневого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палива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живе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smtClean="0">
                <a:solidFill>
                  <a:schemeClr val="bg1"/>
                </a:solidFill>
              </a:rPr>
              <a:t>на </a:t>
            </a:r>
            <a:r>
              <a:rPr lang="ru-RU" sz="2800" i="1" dirty="0" err="1">
                <a:solidFill>
                  <a:schemeClr val="bg1"/>
                </a:solidFill>
              </a:rPr>
              <a:t>багато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менше</a:t>
            </a:r>
            <a:r>
              <a:rPr lang="ru-RU" sz="2800" i="1" dirty="0">
                <a:solidFill>
                  <a:schemeClr val="bg1"/>
                </a:solidFill>
              </a:rPr>
              <a:t> часу, </a:t>
            </a:r>
            <a:r>
              <a:rPr lang="ru-RU" sz="2800" i="1" dirty="0" err="1">
                <a:solidFill>
                  <a:schemeClr val="bg1"/>
                </a:solidFill>
              </a:rPr>
              <a:t>ніж</a:t>
            </a:r>
            <a:r>
              <a:rPr lang="ru-RU" sz="2800" i="1" dirty="0">
                <a:solidFill>
                  <a:schemeClr val="bg1"/>
                </a:solidFill>
              </a:rPr>
              <a:t> маленький </a:t>
            </a:r>
            <a:r>
              <a:rPr lang="ru-RU" sz="2800" i="1" dirty="0" err="1">
                <a:solidFill>
                  <a:schemeClr val="bg1"/>
                </a:solidFill>
              </a:rPr>
              <a:t>червоний</a:t>
            </a:r>
            <a:r>
              <a:rPr lang="ru-RU" sz="2800" i="1" dirty="0">
                <a:solidFill>
                  <a:schemeClr val="bg1"/>
                </a:solidFill>
              </a:rPr>
              <a:t> карлик з </a:t>
            </a:r>
            <a:r>
              <a:rPr lang="ru-RU" sz="2800" i="1" dirty="0" err="1">
                <a:solidFill>
                  <a:schemeClr val="bg1"/>
                </a:solidFill>
              </a:rPr>
              <a:t>його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мізерними</a:t>
            </a:r>
            <a:r>
              <a:rPr lang="ru-RU" sz="2800" i="1" dirty="0">
                <a:solidFill>
                  <a:schemeClr val="bg1"/>
                </a:solidFill>
              </a:rPr>
              <a:t> запасами. </a:t>
            </a:r>
            <a:r>
              <a:rPr lang="ru-RU" sz="2800" i="1" dirty="0" err="1">
                <a:solidFill>
                  <a:schemeClr val="bg1"/>
                </a:solidFill>
              </a:rPr>
              <a:t>Адже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інтенсивність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термоядерних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реакцій</a:t>
            </a:r>
            <a:r>
              <a:rPr lang="ru-RU" sz="2800" i="1" dirty="0">
                <a:solidFill>
                  <a:schemeClr val="bg1"/>
                </a:solidFill>
              </a:rPr>
              <a:t> у </a:t>
            </a:r>
            <a:r>
              <a:rPr lang="ru-RU" sz="2800" i="1" dirty="0" err="1">
                <a:solidFill>
                  <a:schemeClr val="bg1"/>
                </a:solidFill>
              </a:rPr>
              <a:t>надрах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масивної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зорі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набагато</a:t>
            </a:r>
            <a:r>
              <a:rPr lang="ru-RU" sz="2800" i="1" dirty="0">
                <a:solidFill>
                  <a:schemeClr val="bg1"/>
                </a:solidFill>
              </a:rPr>
              <a:t> </a:t>
            </a:r>
            <a:r>
              <a:rPr lang="ru-RU" sz="2800" i="1" dirty="0" err="1">
                <a:solidFill>
                  <a:schemeClr val="bg1"/>
                </a:solidFill>
              </a:rPr>
              <a:t>вища</a:t>
            </a:r>
            <a:r>
              <a:rPr lang="ru-RU" sz="2800" i="1" dirty="0">
                <a:solidFill>
                  <a:schemeClr val="bg1"/>
                </a:solidFill>
              </a:rPr>
              <a:t>, </a:t>
            </a:r>
            <a:r>
              <a:rPr lang="ru-RU" sz="2800" i="1" dirty="0" err="1">
                <a:solidFill>
                  <a:schemeClr val="bg1"/>
                </a:solidFill>
              </a:rPr>
              <a:t>ніж</a:t>
            </a:r>
            <a:r>
              <a:rPr lang="ru-RU" sz="2800" i="1" dirty="0">
                <a:solidFill>
                  <a:schemeClr val="bg1"/>
                </a:solidFill>
              </a:rPr>
              <a:t> у холодного </a:t>
            </a:r>
            <a:r>
              <a:rPr lang="ru-RU" sz="2800" i="1" dirty="0" err="1">
                <a:solidFill>
                  <a:schemeClr val="bg1"/>
                </a:solidFill>
              </a:rPr>
              <a:t>червоного</a:t>
            </a:r>
            <a:r>
              <a:rPr lang="ru-RU" sz="2800" i="1" dirty="0">
                <a:solidFill>
                  <a:schemeClr val="bg1"/>
                </a:solidFill>
              </a:rPr>
              <a:t> карлика.</a:t>
            </a:r>
          </a:p>
        </p:txBody>
      </p:sp>
    </p:spTree>
    <p:extLst>
      <p:ext uri="{BB962C8B-B14F-4D97-AF65-F5344CB8AC3E}">
        <p14:creationId xmlns:p14="http://schemas.microsoft.com/office/powerpoint/2010/main" val="1024126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-99392"/>
            <a:ext cx="8640960" cy="175260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/>
            </a:r>
            <a:br>
              <a:rPr lang="ru-RU" sz="2400" b="1" i="1" dirty="0">
                <a:solidFill>
                  <a:schemeClr val="bg1"/>
                </a:solidFill>
              </a:rPr>
            </a:br>
            <a:r>
              <a:rPr lang="ru-RU" sz="2400" b="1" i="1" dirty="0">
                <a:solidFill>
                  <a:schemeClr val="bg1"/>
                </a:solidFill>
              </a:rPr>
              <a:t>2. </a:t>
            </a:r>
            <a:r>
              <a:rPr lang="ru-RU" sz="2400" b="1" i="1" dirty="0" err="1">
                <a:solidFill>
                  <a:schemeClr val="bg1"/>
                </a:solidFill>
              </a:rPr>
              <a:t>Відхід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зорі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від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головної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b="1" i="1" dirty="0" err="1">
                <a:solidFill>
                  <a:schemeClr val="bg1"/>
                </a:solidFill>
              </a:rPr>
              <a:t>послідовності</a:t>
            </a:r>
            <a:r>
              <a:rPr lang="ru-RU" sz="2400" b="1" i="1" dirty="0">
                <a:solidFill>
                  <a:schemeClr val="bg1"/>
                </a:solidFill>
              </a:rPr>
              <a:t>. </a:t>
            </a:r>
            <a:r>
              <a:rPr lang="ru-RU" sz="2400" i="1" dirty="0">
                <a:solidFill>
                  <a:schemeClr val="bg1"/>
                </a:solidFill>
              </a:rPr>
              <a:t>Як</a:t>
            </a:r>
            <a:r>
              <a:rPr lang="ru-RU" sz="2400" b="1" i="1" dirty="0">
                <a:solidFill>
                  <a:schemeClr val="bg1"/>
                </a:solidFill>
              </a:rPr>
              <a:t> </a:t>
            </a:r>
            <a:r>
              <a:rPr lang="ru-RU" sz="2400" i="1" dirty="0">
                <a:solidFill>
                  <a:schemeClr val="bg1"/>
                </a:solidFill>
              </a:rPr>
              <a:t>уже </a:t>
            </a:r>
            <a:r>
              <a:rPr lang="ru-RU" sz="2400" i="1" dirty="0" err="1">
                <a:solidFill>
                  <a:schemeClr val="bg1"/>
                </a:solidFill>
              </a:rPr>
              <a:t>відомо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після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вигорання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водню</a:t>
            </a:r>
            <a:r>
              <a:rPr lang="ru-RU" sz="2400" i="1" dirty="0">
                <a:solidFill>
                  <a:schemeClr val="bg1"/>
                </a:solidFill>
              </a:rPr>
              <a:t> в </a:t>
            </a:r>
            <a:r>
              <a:rPr lang="ru-RU" sz="2400" i="1" dirty="0" err="1">
                <a:solidFill>
                  <a:schemeClr val="bg1"/>
                </a:solidFill>
              </a:rPr>
              <a:t>центрі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зорі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навколо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гелієвого</a:t>
            </a:r>
            <a:r>
              <a:rPr lang="ru-RU" sz="2400" i="1" dirty="0">
                <a:solidFill>
                  <a:schemeClr val="bg1"/>
                </a:solidFill>
              </a:rPr>
              <a:t> ядра </a:t>
            </a:r>
            <a:r>
              <a:rPr lang="ru-RU" sz="2400" i="1" dirty="0" err="1">
                <a:solidFill>
                  <a:schemeClr val="bg1"/>
                </a:solidFill>
              </a:rPr>
              <a:t>утворюється</a:t>
            </a:r>
            <a:r>
              <a:rPr lang="ru-RU" sz="2400" i="1" dirty="0">
                <a:solidFill>
                  <a:schemeClr val="bg1"/>
                </a:solidFill>
              </a:rPr>
              <a:t> тонкий </a:t>
            </a:r>
            <a:r>
              <a:rPr lang="ru-RU" sz="2400" i="1" dirty="0" err="1">
                <a:solidFill>
                  <a:schemeClr val="bg1"/>
                </a:solidFill>
              </a:rPr>
              <a:t>сферичний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енерговиділяючий</a:t>
            </a:r>
            <a:r>
              <a:rPr lang="ru-RU" sz="2400" i="1" dirty="0">
                <a:solidFill>
                  <a:schemeClr val="bg1"/>
                </a:solidFill>
              </a:rPr>
              <a:t> шар. </a:t>
            </a:r>
            <a:r>
              <a:rPr lang="ru-RU" sz="2400" i="1" dirty="0" err="1">
                <a:solidFill>
                  <a:schemeClr val="bg1"/>
                </a:solidFill>
              </a:rPr>
              <a:t>Він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поділяє</a:t>
            </a:r>
            <a:r>
              <a:rPr lang="ru-RU" sz="2400" i="1" dirty="0">
                <a:solidFill>
                  <a:schemeClr val="bg1"/>
                </a:solidFill>
              </a:rPr>
              <a:t> зорю на </a:t>
            </a:r>
            <a:r>
              <a:rPr lang="ru-RU" sz="2400" i="1" dirty="0" err="1">
                <a:solidFill>
                  <a:schemeClr val="bg1"/>
                </a:solidFill>
              </a:rPr>
              <a:t>дві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зони</a:t>
            </a:r>
            <a:r>
              <a:rPr lang="ru-RU" sz="2400" i="1" dirty="0">
                <a:solidFill>
                  <a:schemeClr val="bg1"/>
                </a:solidFill>
              </a:rPr>
              <a:t> - </a:t>
            </a:r>
            <a:r>
              <a:rPr lang="ru-RU" sz="2400" i="1" dirty="0" err="1">
                <a:solidFill>
                  <a:schemeClr val="bg1"/>
                </a:solidFill>
              </a:rPr>
              <a:t>вигоріле</a:t>
            </a:r>
            <a:r>
              <a:rPr lang="ru-RU" sz="2400" i="1" dirty="0">
                <a:solidFill>
                  <a:schemeClr val="bg1"/>
                </a:solidFill>
              </a:rPr>
              <a:t> ядро і </a:t>
            </a:r>
            <a:r>
              <a:rPr lang="ru-RU" sz="2400" i="1" dirty="0" err="1">
                <a:solidFill>
                  <a:schemeClr val="bg1"/>
                </a:solidFill>
              </a:rPr>
              <a:t>зовнішню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оболонку</a:t>
            </a:r>
            <a:r>
              <a:rPr lang="ru-RU" sz="2400" i="1" dirty="0">
                <a:solidFill>
                  <a:schemeClr val="bg1"/>
                </a:solidFill>
              </a:rPr>
              <a:t>. </a:t>
            </a:r>
            <a:r>
              <a:rPr lang="ru-RU" sz="2400" i="1" dirty="0" err="1">
                <a:solidFill>
                  <a:schemeClr val="bg1"/>
                </a:solidFill>
              </a:rPr>
              <a:t>Фізичні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процеси</a:t>
            </a:r>
            <a:r>
              <a:rPr lang="ru-RU" sz="2400" i="1" dirty="0">
                <a:solidFill>
                  <a:schemeClr val="bg1"/>
                </a:solidFill>
              </a:rPr>
              <a:t> у </a:t>
            </a:r>
            <a:r>
              <a:rPr lang="ru-RU" sz="2400" i="1" dirty="0" err="1">
                <a:solidFill>
                  <a:schemeClr val="bg1"/>
                </a:solidFill>
              </a:rPr>
              <a:t>двох</a:t>
            </a:r>
            <a:r>
              <a:rPr lang="ru-RU" sz="2400" i="1" dirty="0">
                <a:solidFill>
                  <a:schemeClr val="bg1"/>
                </a:solidFill>
              </a:rPr>
              <a:t> зонах </a:t>
            </a:r>
            <a:r>
              <a:rPr lang="ru-RU" sz="2400" i="1" dirty="0" err="1">
                <a:solidFill>
                  <a:schemeClr val="bg1"/>
                </a:solidFill>
              </a:rPr>
              <a:t>зорі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розгортаються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по-різному</a:t>
            </a:r>
            <a:r>
              <a:rPr lang="ru-RU" sz="2400" i="1" dirty="0">
                <a:solidFill>
                  <a:schemeClr val="bg1"/>
                </a:solidFill>
              </a:rPr>
              <a:t>.</a:t>
            </a:r>
            <a:r>
              <a:rPr lang="ru-RU" sz="2400" i="1" dirty="0">
                <a:solidFill>
                  <a:schemeClr val="bg1"/>
                </a:solidFill>
              </a:rPr>
              <a:t/>
            </a:r>
            <a:br>
              <a:rPr lang="ru-RU" sz="2400" i="1" dirty="0">
                <a:solidFill>
                  <a:schemeClr val="bg1"/>
                </a:solidFill>
              </a:rPr>
            </a:br>
            <a:r>
              <a:rPr lang="ru-RU" sz="2400" i="1" dirty="0">
                <a:solidFill>
                  <a:schemeClr val="bg1"/>
                </a:solidFill>
              </a:rPr>
              <a:t>У </a:t>
            </a:r>
            <a:r>
              <a:rPr lang="ru-RU" sz="2400" i="1" dirty="0" err="1">
                <a:solidFill>
                  <a:schemeClr val="bg1"/>
                </a:solidFill>
              </a:rPr>
              <a:t>міру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вичерпання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водню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цей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прошарок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щораз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далі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відсувається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відцентральної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зони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збільшуючи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розміри</a:t>
            </a:r>
            <a:r>
              <a:rPr lang="ru-RU" sz="2400" i="1" dirty="0">
                <a:solidFill>
                  <a:schemeClr val="bg1"/>
                </a:solidFill>
              </a:rPr>
              <a:t> і </a:t>
            </a:r>
            <a:r>
              <a:rPr lang="ru-RU" sz="2400" i="1" dirty="0" err="1">
                <a:solidFill>
                  <a:schemeClr val="bg1"/>
                </a:solidFill>
              </a:rPr>
              <a:t>масу</a:t>
            </a:r>
            <a:r>
              <a:rPr lang="ru-RU" sz="2400" i="1" dirty="0">
                <a:solidFill>
                  <a:schemeClr val="bg1"/>
                </a:solidFill>
              </a:rPr>
              <a:t> ядра.</a:t>
            </a:r>
            <a:r>
              <a:rPr lang="ru-RU" sz="2400" i="1" dirty="0">
                <a:solidFill>
                  <a:schemeClr val="bg1"/>
                </a:solidFill>
              </a:rPr>
              <a:t/>
            </a:r>
            <a:br>
              <a:rPr lang="ru-RU" sz="2400" i="1" dirty="0">
                <a:solidFill>
                  <a:schemeClr val="bg1"/>
                </a:solidFill>
              </a:rPr>
            </a:br>
            <a:r>
              <a:rPr lang="ru-RU" sz="2400" b="1" i="1" u="sng" dirty="0" err="1">
                <a:solidFill>
                  <a:schemeClr val="bg1"/>
                </a:solidFill>
              </a:rPr>
              <a:t>Червоні</a:t>
            </a:r>
            <a:r>
              <a:rPr lang="ru-RU" sz="2400" b="1" i="1" u="sng" dirty="0">
                <a:solidFill>
                  <a:schemeClr val="bg1"/>
                </a:solidFill>
              </a:rPr>
              <a:t> </a:t>
            </a:r>
            <a:r>
              <a:rPr lang="ru-RU" sz="2400" b="1" i="1" u="sng" dirty="0" err="1">
                <a:solidFill>
                  <a:schemeClr val="bg1"/>
                </a:solidFill>
              </a:rPr>
              <a:t>гіганти</a:t>
            </a:r>
            <a:r>
              <a:rPr lang="ru-RU" sz="2400" b="1" i="1" u="sng" dirty="0">
                <a:solidFill>
                  <a:schemeClr val="bg1"/>
                </a:solidFill>
              </a:rPr>
              <a:t>. </a:t>
            </a:r>
            <a:r>
              <a:rPr lang="ru-RU" sz="2400" i="1" dirty="0">
                <a:solidFill>
                  <a:schemeClr val="bg1"/>
                </a:solidFill>
              </a:rPr>
              <a:t>В </a:t>
            </a:r>
            <a:r>
              <a:rPr lang="ru-RU" sz="2400" i="1" dirty="0" err="1">
                <a:solidFill>
                  <a:schemeClr val="bg1"/>
                </a:solidFill>
              </a:rPr>
              <a:t>дуже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товстій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оболонці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зорі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енергія</a:t>
            </a:r>
            <a:r>
              <a:rPr lang="ru-RU" sz="2400" i="1" dirty="0">
                <a:solidFill>
                  <a:schemeClr val="bg1"/>
                </a:solidFill>
              </a:rPr>
              <a:t> шляхом </a:t>
            </a:r>
            <a:r>
              <a:rPr lang="ru-RU" sz="2400" i="1" dirty="0" err="1">
                <a:solidFill>
                  <a:schemeClr val="bg1"/>
                </a:solidFill>
              </a:rPr>
              <a:t>конвекції</a:t>
            </a:r>
            <a:r>
              <a:rPr lang="ru-RU" sz="2400" i="1" dirty="0">
                <a:solidFill>
                  <a:schemeClr val="bg1"/>
                </a:solidFill>
              </a:rPr>
              <a:t> переноситься до </a:t>
            </a:r>
            <a:r>
              <a:rPr lang="ru-RU" sz="2400" i="1" dirty="0" err="1">
                <a:solidFill>
                  <a:schemeClr val="bg1"/>
                </a:solidFill>
              </a:rPr>
              <a:t>поверхневих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шарів</a:t>
            </a:r>
            <a:r>
              <a:rPr lang="ru-RU" sz="2400" i="1" dirty="0">
                <a:solidFill>
                  <a:schemeClr val="bg1"/>
                </a:solidFill>
              </a:rPr>
              <a:t>. </a:t>
            </a:r>
            <a:r>
              <a:rPr lang="ru-RU" sz="2400" i="1" dirty="0" err="1">
                <a:solidFill>
                  <a:schemeClr val="bg1"/>
                </a:solidFill>
              </a:rPr>
              <a:t>Потужні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конвективні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течії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виносять</a:t>
            </a:r>
            <a:r>
              <a:rPr lang="ru-RU" sz="2400" i="1" dirty="0">
                <a:solidFill>
                  <a:schemeClr val="bg1"/>
                </a:solidFill>
              </a:rPr>
              <a:t> в атмосферу </a:t>
            </a:r>
            <a:r>
              <a:rPr lang="ru-RU" sz="2400" i="1" dirty="0" err="1">
                <a:solidFill>
                  <a:schemeClr val="bg1"/>
                </a:solidFill>
              </a:rPr>
              <a:t>продукти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згорання</a:t>
            </a:r>
            <a:r>
              <a:rPr lang="ru-RU" sz="2400" i="1" dirty="0">
                <a:solidFill>
                  <a:schemeClr val="bg1"/>
                </a:solidFill>
              </a:rPr>
              <a:t> (</a:t>
            </a:r>
            <a:r>
              <a:rPr lang="ru-RU" sz="2400" i="1" dirty="0" err="1">
                <a:solidFill>
                  <a:schemeClr val="bg1"/>
                </a:solidFill>
              </a:rPr>
              <a:t>зокрема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вуглець</a:t>
            </a:r>
            <a:r>
              <a:rPr lang="ru-RU" sz="2400" i="1" dirty="0">
                <a:solidFill>
                  <a:schemeClr val="bg1"/>
                </a:solidFill>
              </a:rPr>
              <a:t> та </a:t>
            </a:r>
            <a:r>
              <a:rPr lang="ru-RU" sz="2400" i="1" dirty="0" err="1">
                <a:solidFill>
                  <a:schemeClr val="bg1"/>
                </a:solidFill>
              </a:rPr>
              <a:t>інші</a:t>
            </a:r>
            <a:r>
              <a:rPr lang="ru-RU" sz="2400" i="1" dirty="0">
                <a:solidFill>
                  <a:schemeClr val="bg1"/>
                </a:solidFill>
              </a:rPr>
              <a:t>), </a:t>
            </a:r>
            <a:r>
              <a:rPr lang="ru-RU" sz="2400" i="1" dirty="0" err="1">
                <a:solidFill>
                  <a:schemeClr val="bg1"/>
                </a:solidFill>
              </a:rPr>
              <a:t>які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переходячи</a:t>
            </a:r>
            <a:r>
              <a:rPr lang="ru-RU" sz="2400" i="1" dirty="0">
                <a:solidFill>
                  <a:schemeClr val="bg1"/>
                </a:solidFill>
              </a:rPr>
              <a:t> в </a:t>
            </a:r>
            <a:r>
              <a:rPr lang="ru-RU" sz="2400" i="1" dirty="0" err="1">
                <a:solidFill>
                  <a:schemeClr val="bg1"/>
                </a:solidFill>
              </a:rPr>
              <a:t>молекулярний</a:t>
            </a:r>
            <a:r>
              <a:rPr lang="ru-RU" sz="2400" i="1" dirty="0">
                <a:solidFill>
                  <a:schemeClr val="bg1"/>
                </a:solidFill>
              </a:rPr>
              <a:t> стан, </a:t>
            </a:r>
            <a:r>
              <a:rPr lang="ru-RU" sz="2400" i="1" dirty="0" err="1">
                <a:solidFill>
                  <a:schemeClr val="bg1"/>
                </a:solidFill>
              </a:rPr>
              <a:t>інтенсивно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поглинають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випромінювання</a:t>
            </a:r>
            <a:r>
              <a:rPr lang="ru-RU" sz="2400" i="1" dirty="0">
                <a:solidFill>
                  <a:schemeClr val="bg1"/>
                </a:solidFill>
              </a:rPr>
              <a:t> з </a:t>
            </a:r>
            <a:r>
              <a:rPr lang="ru-RU" sz="2400" i="1" dirty="0" err="1">
                <a:solidFill>
                  <a:schemeClr val="bg1"/>
                </a:solidFill>
              </a:rPr>
              <a:t>глибин</a:t>
            </a:r>
            <a:r>
              <a:rPr lang="ru-RU" sz="2400" i="1" dirty="0">
                <a:solidFill>
                  <a:schemeClr val="bg1"/>
                </a:solidFill>
              </a:rPr>
              <a:t>, через </a:t>
            </a:r>
            <a:r>
              <a:rPr lang="ru-RU" sz="2400" i="1" dirty="0" err="1">
                <a:solidFill>
                  <a:schemeClr val="bg1"/>
                </a:solidFill>
              </a:rPr>
              <a:t>що</a:t>
            </a:r>
            <a:r>
              <a:rPr lang="ru-RU" sz="2400" i="1" dirty="0">
                <a:solidFill>
                  <a:schemeClr val="bg1"/>
                </a:solidFill>
              </a:rPr>
              <a:t> атмосфера </a:t>
            </a:r>
            <a:r>
              <a:rPr lang="ru-RU" sz="2400" i="1" dirty="0" err="1">
                <a:solidFill>
                  <a:schemeClr val="bg1"/>
                </a:solidFill>
              </a:rPr>
              <a:t>стає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непрозорою</a:t>
            </a:r>
            <a:r>
              <a:rPr lang="ru-RU" sz="2400" i="1" dirty="0">
                <a:solidFill>
                  <a:schemeClr val="bg1"/>
                </a:solidFill>
              </a:rPr>
              <a:t>. </a:t>
            </a:r>
            <a:r>
              <a:rPr lang="ru-RU" sz="2400" i="1" dirty="0" err="1">
                <a:solidFill>
                  <a:schemeClr val="bg1"/>
                </a:solidFill>
              </a:rPr>
              <a:t>Під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дією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значного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тиску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випромінювання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зсередини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оболонка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починає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розбухати</a:t>
            </a:r>
            <a:r>
              <a:rPr lang="ru-RU" sz="2400" i="1" dirty="0">
                <a:solidFill>
                  <a:schemeClr val="bg1"/>
                </a:solidFill>
              </a:rPr>
              <a:t>, </a:t>
            </a:r>
            <a:r>
              <a:rPr lang="ru-RU" sz="2400" i="1" dirty="0" err="1">
                <a:solidFill>
                  <a:schemeClr val="bg1"/>
                </a:solidFill>
              </a:rPr>
              <a:t>досягаючи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сотень</a:t>
            </a:r>
            <a:r>
              <a:rPr lang="ru-RU" sz="2400" i="1" dirty="0">
                <a:solidFill>
                  <a:schemeClr val="bg1"/>
                </a:solidFill>
              </a:rPr>
              <a:t> і </a:t>
            </a:r>
            <a:r>
              <a:rPr lang="ru-RU" sz="2400" i="1" dirty="0" err="1">
                <a:solidFill>
                  <a:schemeClr val="bg1"/>
                </a:solidFill>
              </a:rPr>
              <a:t>навіть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тисяч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радіусів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Сонця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завтовшки</a:t>
            </a:r>
            <a:r>
              <a:rPr lang="ru-RU" sz="2400" i="1" dirty="0">
                <a:solidFill>
                  <a:schemeClr val="bg1"/>
                </a:solidFill>
              </a:rPr>
              <a:t>. Для </a:t>
            </a:r>
            <a:r>
              <a:rPr lang="ru-RU" sz="2400" i="1" dirty="0" err="1">
                <a:solidFill>
                  <a:schemeClr val="bg1"/>
                </a:solidFill>
              </a:rPr>
              <a:t>зорі</a:t>
            </a:r>
            <a:r>
              <a:rPr lang="ru-RU" sz="2400" i="1" dirty="0">
                <a:solidFill>
                  <a:schemeClr val="bg1"/>
                </a:solidFill>
              </a:rPr>
              <a:t> з </a:t>
            </a:r>
            <a:r>
              <a:rPr lang="ru-RU" sz="2400" i="1" dirty="0" err="1">
                <a:solidFill>
                  <a:schemeClr val="bg1"/>
                </a:solidFill>
              </a:rPr>
              <a:t>масою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Сонця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такий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процес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починається</a:t>
            </a:r>
            <a:r>
              <a:rPr lang="ru-RU" sz="2400" i="1" dirty="0">
                <a:solidFill>
                  <a:schemeClr val="bg1"/>
                </a:solidFill>
              </a:rPr>
              <a:t>, коли </a:t>
            </a:r>
            <a:r>
              <a:rPr lang="ru-RU" sz="2400" i="1" dirty="0" err="1">
                <a:solidFill>
                  <a:schemeClr val="bg1"/>
                </a:solidFill>
              </a:rPr>
              <a:t>маса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r>
              <a:rPr lang="ru-RU" sz="2400" i="1" dirty="0" err="1">
                <a:solidFill>
                  <a:schemeClr val="bg1"/>
                </a:solidFill>
              </a:rPr>
              <a:t>гелієвого</a:t>
            </a:r>
            <a:r>
              <a:rPr lang="ru-RU" sz="2400" i="1" dirty="0">
                <a:solidFill>
                  <a:schemeClr val="bg1"/>
                </a:solidFill>
              </a:rPr>
              <a:t> ядра </a:t>
            </a:r>
            <a:r>
              <a:rPr lang="ru-RU" sz="2400" i="1" dirty="0" err="1">
                <a:solidFill>
                  <a:schemeClr val="bg1"/>
                </a:solidFill>
              </a:rPr>
              <a:t>досягає</a:t>
            </a:r>
            <a:r>
              <a:rPr lang="ru-RU" sz="2400" i="1" dirty="0">
                <a:solidFill>
                  <a:schemeClr val="bg1"/>
                </a:solidFill>
              </a:rPr>
              <a:t> 0,4М</a:t>
            </a:r>
            <a:r>
              <a:rPr lang="en-US" sz="2400" i="1" dirty="0">
                <a:solidFill>
                  <a:schemeClr val="bg1"/>
                </a:solidFill>
              </a:rPr>
              <a:t>u.</a:t>
            </a:r>
            <a:endParaRPr lang="ru-RU" sz="2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615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9" y="0"/>
            <a:ext cx="4488874" cy="37890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0" r="17431" b="8267"/>
          <a:stretch/>
        </p:blipFill>
        <p:spPr>
          <a:xfrm>
            <a:off x="4499993" y="2852936"/>
            <a:ext cx="4644008" cy="400506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2863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:blinds dir="vert"/>
        <p:sndAc>
          <p:stSnd>
            <p:snd r:embed="rId2" name="chimes.wav"/>
          </p:stSnd>
        </p:sndAc>
      </p:transition>
    </mc:Choice>
    <mc:Fallback>
      <p:transition spd="slow">
        <p:blinds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768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ЕВОЛЮЦІЯ ЗІР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ЕВОЛЮЦІЯ ЗІР</dc:title>
  <dc:creator>Vlad</dc:creator>
  <cp:lastModifiedBy>Vlad</cp:lastModifiedBy>
  <cp:revision>5</cp:revision>
  <dcterms:created xsi:type="dcterms:W3CDTF">2015-11-25T18:09:22Z</dcterms:created>
  <dcterms:modified xsi:type="dcterms:W3CDTF">2015-11-25T19:04:24Z</dcterms:modified>
</cp:coreProperties>
</file>