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6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279EB-4FF1-488F-9F6A-4624E3281C9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B126-B336-4B64-AA29-11217361D3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B126-B336-4B64-AA29-11217361D37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B126-B336-4B64-AA29-11217361D37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B126-B336-4B64-AA29-11217361D37D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B126-B336-4B64-AA29-11217361D37D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265E-C9E9-40E5-999D-B7BCF56AB9BA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D504-74C1-4334-A1DF-D36949F11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94859/2512/v/950/depositphotos_25127713-medical-seamless-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6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8001056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err="1" smtClean="0"/>
              <a:t>“Сім</a:t>
            </a:r>
            <a:r>
              <a:rPr lang="uk-UA" dirty="0" smtClean="0"/>
              <a:t> видів головного болю і як з ними </a:t>
            </a:r>
            <a:r>
              <a:rPr lang="uk-UA" dirty="0" err="1" smtClean="0"/>
              <a:t>боротися”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500702"/>
            <a:ext cx="3557590" cy="12144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Підготувала: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учениця 11-В класу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Козелецької ЗОШ </a:t>
            </a:r>
            <a:r>
              <a:rPr lang="en-US" sz="1800" dirty="0" smtClean="0">
                <a:solidFill>
                  <a:schemeClr val="tx1"/>
                </a:solidFill>
              </a:rPr>
              <a:t>I-III</a:t>
            </a:r>
            <a:r>
              <a:rPr lang="uk-UA" sz="1800" dirty="0" smtClean="0">
                <a:solidFill>
                  <a:schemeClr val="tx1"/>
                </a:solidFill>
              </a:rPr>
              <a:t> ступенів №3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Оніщук Дар</a:t>
            </a:r>
            <a:r>
              <a:rPr lang="en-US" sz="1800" dirty="0" smtClean="0">
                <a:solidFill>
                  <a:schemeClr val="tx1"/>
                </a:solidFill>
              </a:rPr>
              <a:t>’</a:t>
            </a:r>
            <a:r>
              <a:rPr lang="uk-UA" sz="1800" dirty="0" smtClean="0">
                <a:solidFill>
                  <a:schemeClr val="tx1"/>
                </a:solidFill>
              </a:rPr>
              <a:t>я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ryazone.com/uploads/posts/2012-02/interesnye-nauchnye-fakty-o-zapahah-na-cryazone.com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4725544" cy="3548057"/>
          </a:xfrm>
          <a:prstGeom prst="rect">
            <a:avLst/>
          </a:prstGeom>
          <a:noFill/>
        </p:spPr>
      </p:pic>
      <p:pic>
        <p:nvPicPr>
          <p:cNvPr id="1028" name="Picture 4" descr="https://pp.vk.me/c620430/v620430094/c602/YY18gcv424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14554"/>
            <a:ext cx="2714621" cy="319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health.by/wp-content/uploads/2014/02/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ОЗНАКИ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71612"/>
            <a:ext cx="4143404" cy="4929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інтенсивний</a:t>
            </a:r>
            <a:r>
              <a:rPr lang="ru-RU" dirty="0" smtClean="0"/>
              <a:t> </a:t>
            </a:r>
            <a:r>
              <a:rPr lang="ru-RU" dirty="0" err="1" smtClean="0"/>
              <a:t>пульсуючий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одного боку </a:t>
            </a:r>
            <a:r>
              <a:rPr lang="ru-RU" dirty="0" err="1" smtClean="0"/>
              <a:t>голови</a:t>
            </a:r>
            <a:r>
              <a:rPr lang="ru-RU" dirty="0" smtClean="0"/>
              <a:t>, як правило— в </a:t>
            </a:r>
            <a:r>
              <a:rPr lang="ru-RU" dirty="0" err="1" smtClean="0"/>
              <a:t>передній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ока.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15 </a:t>
            </a:r>
            <a:r>
              <a:rPr lang="ru-RU" dirty="0" err="1" smtClean="0"/>
              <a:t>хвилин</a:t>
            </a:r>
            <a:r>
              <a:rPr lang="ru-RU" dirty="0" smtClean="0"/>
              <a:t> до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почервонінням</a:t>
            </a:r>
            <a:r>
              <a:rPr lang="ru-RU" dirty="0" smtClean="0"/>
              <a:t> очей, </a:t>
            </a:r>
            <a:r>
              <a:rPr lang="ru-RU" dirty="0" err="1" smtClean="0"/>
              <a:t>сльозоточивістю</a:t>
            </a:r>
            <a:r>
              <a:rPr lang="ru-RU" dirty="0" smtClean="0"/>
              <a:t>, </a:t>
            </a:r>
            <a:r>
              <a:rPr lang="ru-RU" dirty="0" err="1" smtClean="0"/>
              <a:t>нежиттю</a:t>
            </a:r>
            <a:r>
              <a:rPr lang="ru-RU" dirty="0" smtClean="0"/>
              <a:t>, приливом </a:t>
            </a:r>
            <a:r>
              <a:rPr lang="ru-RU" dirty="0" err="1" smtClean="0"/>
              <a:t>крові</a:t>
            </a:r>
            <a:r>
              <a:rPr lang="ru-RU" dirty="0" smtClean="0"/>
              <a:t> до </a:t>
            </a:r>
            <a:r>
              <a:rPr lang="ru-RU" dirty="0" err="1" smtClean="0"/>
              <a:t>голови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в один </a:t>
            </a:r>
            <a:r>
              <a:rPr lang="ru-RU" dirty="0" err="1" smtClean="0"/>
              <a:t>і</a:t>
            </a:r>
            <a:r>
              <a:rPr lang="ru-RU" dirty="0" smtClean="0"/>
              <a:t> той же час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рівномірними</a:t>
            </a:r>
            <a:r>
              <a:rPr lang="ru-RU" dirty="0" smtClean="0"/>
              <a:t> </a:t>
            </a:r>
            <a:r>
              <a:rPr lang="ru-RU" dirty="0" err="1" smtClean="0"/>
              <a:t>тимчасовими</a:t>
            </a:r>
            <a:r>
              <a:rPr lang="ru-RU" dirty="0" smtClean="0"/>
              <a:t> </a:t>
            </a:r>
            <a:r>
              <a:rPr lang="ru-RU" dirty="0" err="1" smtClean="0"/>
              <a:t>проміжками</a:t>
            </a:r>
            <a:r>
              <a:rPr lang="ru-RU" dirty="0" smtClean="0"/>
              <a:t>— раз в </a:t>
            </a:r>
            <a:r>
              <a:rPr lang="ru-RU" dirty="0" err="1" smtClean="0"/>
              <a:t>тиждень</a:t>
            </a:r>
            <a:r>
              <a:rPr lang="ru-RU" dirty="0" smtClean="0"/>
              <a:t>, </a:t>
            </a:r>
            <a:r>
              <a:rPr lang="ru-RU" dirty="0" err="1" smtClean="0"/>
              <a:t>місяць</a:t>
            </a:r>
            <a:r>
              <a:rPr lang="ru-RU" dirty="0" smtClean="0"/>
              <a:t>, два </a:t>
            </a:r>
            <a:r>
              <a:rPr lang="ru-RU" dirty="0" err="1" smtClean="0"/>
              <a:t>і</a:t>
            </a:r>
            <a:r>
              <a:rPr lang="ru-RU" dirty="0" smtClean="0"/>
              <a:t> так </a:t>
            </a:r>
            <a:r>
              <a:rPr lang="ru-RU" dirty="0" err="1" smtClean="0"/>
              <a:t>далі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гостроти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те </a:t>
            </a:r>
            <a:r>
              <a:rPr lang="ru-RU" dirty="0" err="1" smtClean="0"/>
              <a:t>що</a:t>
            </a:r>
            <a:r>
              <a:rPr lang="ru-RU" dirty="0" smtClean="0"/>
              <a:t> нормально </a:t>
            </a:r>
            <a:r>
              <a:rPr lang="ru-RU" dirty="0" err="1" smtClean="0"/>
              <a:t>функціонувати</a:t>
            </a:r>
            <a:r>
              <a:rPr lang="ru-RU" dirty="0" smtClean="0"/>
              <a:t>—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рухатися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розмовляти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800" dirty="0" err="1" smtClean="0">
                <a:solidFill>
                  <a:srgbClr val="FF0000"/>
                </a:solidFill>
              </a:rPr>
              <a:t>Можливі</a:t>
            </a:r>
            <a:r>
              <a:rPr lang="ru-RU" sz="5800" dirty="0" smtClean="0">
                <a:solidFill>
                  <a:srgbClr val="FF0000"/>
                </a:solidFill>
              </a:rPr>
              <a:t> причини:</a:t>
            </a:r>
            <a:br>
              <a:rPr lang="ru-RU" sz="5800" dirty="0" smtClean="0">
                <a:solidFill>
                  <a:srgbClr val="FF0000"/>
                </a:solidFill>
              </a:rPr>
            </a:br>
            <a:r>
              <a:rPr lang="ru-RU" sz="5800" dirty="0" err="1" smtClean="0">
                <a:solidFill>
                  <a:srgbClr val="FF0000"/>
                </a:solidFill>
              </a:rPr>
              <a:t>Невідомі</a:t>
            </a:r>
            <a:r>
              <a:rPr lang="ru-RU" sz="58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3554" name="Picture 2" descr="http://moisustavy.com/wp-content/uploads/2015/09/bolit-gol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1"/>
            <a:ext cx="4659384" cy="3444561"/>
          </a:xfrm>
          <a:prstGeom prst="rect">
            <a:avLst/>
          </a:prstGeom>
          <a:noFill/>
        </p:spPr>
      </p:pic>
      <p:pic>
        <p:nvPicPr>
          <p:cNvPr id="19460" name="Picture 4" descr="http://mallishok.ru/wp-content/uploads/2015/01/%D0%B4%D0%BE%D0%BA%D1%82%D0%BE%D1%80-%D0%B0%D0%B9%D0%B1%D0%BE%D0%BB%D0%B8%D1%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86050" y="3714752"/>
            <a:ext cx="2546142" cy="3333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depositphotos.com/1001941/450/v/950/depositphotos_4506449-Heartbeat-background-with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8" y="0"/>
            <a:ext cx="91540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142984"/>
            <a:ext cx="3857652" cy="47149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Цей вид </a:t>
            </a:r>
            <a:r>
              <a:rPr lang="ru-RU" dirty="0" err="1" smtClean="0"/>
              <a:t>болів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піддається</a:t>
            </a:r>
            <a:r>
              <a:rPr lang="ru-RU" dirty="0" smtClean="0"/>
              <a:t> </a:t>
            </a:r>
            <a:r>
              <a:rPr lang="ru-RU" dirty="0" err="1" smtClean="0"/>
              <a:t>лікуванню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вони </a:t>
            </a:r>
            <a:r>
              <a:rPr lang="ru-RU" dirty="0" err="1" smtClean="0"/>
              <a:t>епізодично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зникнути</a:t>
            </a:r>
            <a:r>
              <a:rPr lang="ru-RU" dirty="0" smtClean="0"/>
              <a:t> так само </a:t>
            </a:r>
            <a:r>
              <a:rPr lang="ru-RU" dirty="0" err="1" smtClean="0"/>
              <a:t>непередбачувано</a:t>
            </a:r>
            <a:r>
              <a:rPr lang="ru-RU" dirty="0" smtClean="0"/>
              <a:t>, як </a:t>
            </a:r>
            <a:r>
              <a:rPr lang="ru-RU" dirty="0" err="1" smtClean="0"/>
              <a:t>з’явилися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  При </a:t>
            </a:r>
            <a:r>
              <a:rPr lang="ru-RU" dirty="0" err="1" smtClean="0"/>
              <a:t>затяжних</a:t>
            </a:r>
            <a:r>
              <a:rPr lang="ru-RU" dirty="0" smtClean="0"/>
              <a:t> </a:t>
            </a:r>
            <a:r>
              <a:rPr lang="ru-RU" dirty="0" err="1" smtClean="0"/>
              <a:t>нападах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киснева</a:t>
            </a:r>
            <a:r>
              <a:rPr lang="ru-RU" dirty="0" smtClean="0"/>
              <a:t> </a:t>
            </a:r>
            <a:r>
              <a:rPr lang="ru-RU" dirty="0" err="1" smtClean="0"/>
              <a:t>терапія</a:t>
            </a:r>
            <a:r>
              <a:rPr lang="ru-RU" dirty="0" smtClean="0"/>
              <a:t> (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дихає</a:t>
            </a:r>
            <a:r>
              <a:rPr lang="ru-RU" dirty="0" smtClean="0"/>
              <a:t> через маску)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лікарські</a:t>
            </a:r>
            <a:r>
              <a:rPr lang="ru-RU" dirty="0" smtClean="0"/>
              <a:t> </a:t>
            </a:r>
            <a:r>
              <a:rPr lang="ru-RU" dirty="0" err="1" smtClean="0"/>
              <a:t>ін’єкції</a:t>
            </a:r>
            <a:r>
              <a:rPr lang="ru-RU" dirty="0" smtClean="0"/>
              <a:t>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42852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ЛІКУВАТИ?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6" name="Picture 6" descr="https://encrypted-tbn2.gstatic.com/images?q=tbn:ANd9GcTW2y65H-KBqtmsEsz3yGl8ZkCJQD-7g2KsYG5o-MHwv2RqOQ04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1214422"/>
            <a:ext cx="3006312" cy="1714512"/>
          </a:xfrm>
          <a:prstGeom prst="rect">
            <a:avLst/>
          </a:prstGeom>
          <a:noFill/>
        </p:spPr>
      </p:pic>
      <p:pic>
        <p:nvPicPr>
          <p:cNvPr id="20488" name="Picture 8" descr="http://diagnoz.net.ua/uploads/posts/2015-01/kisneva-terapya_3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071810"/>
            <a:ext cx="3274241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20/7136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Похмілля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39719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6626" name="Picture 2" descr="http://ogo.ua/images/articles/1567/big/1439316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4130646" cy="32623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178592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err="1" smtClean="0">
                <a:solidFill>
                  <a:srgbClr val="FF0000"/>
                </a:solidFill>
              </a:rPr>
              <a:t>Ознаки</a:t>
            </a:r>
            <a:r>
              <a:rPr lang="ru-RU" sz="6000" dirty="0">
                <a:solidFill>
                  <a:srgbClr val="FF0000"/>
                </a:solidFill>
              </a:rPr>
              <a:t>: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err="1" smtClean="0">
                <a:solidFill>
                  <a:srgbClr val="FF0000"/>
                </a:solidFill>
              </a:rPr>
              <a:t>о</a:t>
            </a:r>
            <a:r>
              <a:rPr lang="ru-RU" sz="6000" dirty="0" err="1" smtClean="0">
                <a:solidFill>
                  <a:srgbClr val="FF0000"/>
                </a:solidFill>
              </a:rPr>
              <a:t>чевидні</a:t>
            </a:r>
            <a:endParaRPr lang="ru-RU" sz="6000" dirty="0"/>
          </a:p>
        </p:txBody>
      </p:sp>
      <p:pic>
        <p:nvPicPr>
          <p:cNvPr id="26628" name="Picture 4" descr="http://svit24.net/images/stories/articles/2012/Zdorovie/10-2012/09/1335170550_pohme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15103"/>
            <a:ext cx="4000528" cy="260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health.by/wp-content/uploads/2014/02/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Можливі причини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71612"/>
            <a:ext cx="4143404" cy="4929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000" dirty="0" smtClean="0"/>
              <a:t>            </a:t>
            </a:r>
            <a:r>
              <a:rPr lang="ru-RU" sz="6000" dirty="0" err="1" smtClean="0"/>
              <a:t>Припущень</a:t>
            </a:r>
            <a:r>
              <a:rPr lang="ru-RU" sz="6000" dirty="0" smtClean="0"/>
              <a:t> про те, як </a:t>
            </a:r>
            <a:r>
              <a:rPr lang="ru-RU" sz="6000" dirty="0" err="1" smtClean="0"/>
              <a:t>саме</a:t>
            </a:r>
            <a:r>
              <a:rPr lang="ru-RU" sz="6000" dirty="0" smtClean="0"/>
              <a:t> алкоголь </a:t>
            </a:r>
            <a:r>
              <a:rPr lang="ru-RU" sz="6000" dirty="0" err="1" smtClean="0"/>
              <a:t>сприяє</a:t>
            </a:r>
            <a:r>
              <a:rPr lang="ru-RU" sz="6000" dirty="0" smtClean="0"/>
              <a:t> </a:t>
            </a:r>
            <a:r>
              <a:rPr lang="ru-RU" sz="6000" dirty="0" err="1" smtClean="0"/>
              <a:t>виникненню</a:t>
            </a:r>
            <a:r>
              <a:rPr lang="ru-RU" sz="6000" dirty="0" smtClean="0"/>
              <a:t> головного болю, </a:t>
            </a:r>
            <a:r>
              <a:rPr lang="ru-RU" sz="6000" dirty="0" err="1" smtClean="0"/>
              <a:t>багато</a:t>
            </a:r>
            <a:r>
              <a:rPr lang="ru-RU" sz="6000" dirty="0" smtClean="0"/>
              <a:t>.</a:t>
            </a:r>
          </a:p>
          <a:p>
            <a:pPr>
              <a:buNone/>
            </a:pPr>
            <a:r>
              <a:rPr lang="ru-RU" sz="6000" dirty="0" smtClean="0"/>
              <a:t>          Одна </a:t>
            </a:r>
            <a:r>
              <a:rPr lang="ru-RU" sz="6000" dirty="0" err="1" smtClean="0"/>
              <a:t>з</a:t>
            </a:r>
            <a:r>
              <a:rPr lang="ru-RU" sz="6000" dirty="0" smtClean="0"/>
              <a:t> них </a:t>
            </a:r>
            <a:r>
              <a:rPr lang="ru-RU" sz="6000" dirty="0" err="1" smtClean="0"/>
              <a:t>свідчить</a:t>
            </a:r>
            <a:r>
              <a:rPr lang="ru-RU" sz="6000" dirty="0" smtClean="0"/>
              <a:t>, </a:t>
            </a:r>
            <a:r>
              <a:rPr lang="ru-RU" sz="6000" dirty="0" err="1" smtClean="0"/>
              <a:t>що</a:t>
            </a:r>
            <a:r>
              <a:rPr lang="ru-RU" sz="6000" dirty="0" smtClean="0"/>
              <a:t> </a:t>
            </a:r>
            <a:r>
              <a:rPr lang="ru-RU" sz="6000" dirty="0" err="1" smtClean="0"/>
              <a:t>спиртне</a:t>
            </a:r>
            <a:r>
              <a:rPr lang="ru-RU" sz="6000" dirty="0" smtClean="0"/>
              <a:t> </a:t>
            </a:r>
            <a:r>
              <a:rPr lang="ru-RU" sz="6000" dirty="0" err="1" smtClean="0"/>
              <a:t>розширює</a:t>
            </a:r>
            <a:r>
              <a:rPr lang="ru-RU" sz="6000" dirty="0" smtClean="0"/>
              <a:t> </a:t>
            </a:r>
            <a:r>
              <a:rPr lang="ru-RU" sz="6000" dirty="0" err="1" smtClean="0"/>
              <a:t>судини</a:t>
            </a:r>
            <a:r>
              <a:rPr lang="ru-RU" sz="6000" dirty="0" smtClean="0"/>
              <a:t> головного </a:t>
            </a:r>
            <a:r>
              <a:rPr lang="ru-RU" sz="6000" dirty="0" err="1" smtClean="0"/>
              <a:t>мозку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порушує</a:t>
            </a:r>
            <a:r>
              <a:rPr lang="ru-RU" sz="6000" dirty="0" smtClean="0"/>
              <a:t> роботу </a:t>
            </a:r>
            <a:r>
              <a:rPr lang="ru-RU" sz="6000" dirty="0" err="1" smtClean="0"/>
              <a:t>нейротрансмітера</a:t>
            </a:r>
            <a:r>
              <a:rPr lang="ru-RU" sz="6000" dirty="0" smtClean="0"/>
              <a:t> </a:t>
            </a:r>
            <a:r>
              <a:rPr lang="ru-RU" sz="6000" dirty="0" err="1" smtClean="0"/>
              <a:t>серотоніна</a:t>
            </a:r>
            <a:r>
              <a:rPr lang="ru-RU" sz="6000" dirty="0" smtClean="0"/>
              <a:t>— </a:t>
            </a:r>
            <a:r>
              <a:rPr lang="ru-RU" sz="6000" dirty="0" err="1" smtClean="0"/>
              <a:t>речовини</a:t>
            </a:r>
            <a:r>
              <a:rPr lang="ru-RU" sz="6000" dirty="0" smtClean="0"/>
              <a:t>, через яку </a:t>
            </a:r>
            <a:r>
              <a:rPr lang="ru-RU" sz="6000" dirty="0" err="1" smtClean="0"/>
              <a:t>електричні</a:t>
            </a:r>
            <a:r>
              <a:rPr lang="ru-RU" sz="6000" dirty="0" smtClean="0"/>
              <a:t> </a:t>
            </a:r>
            <a:r>
              <a:rPr lang="ru-RU" sz="6000" dirty="0" err="1" smtClean="0"/>
              <a:t>сигнали</a:t>
            </a:r>
            <a:r>
              <a:rPr lang="ru-RU" sz="6000" dirty="0" smtClean="0"/>
              <a:t> </a:t>
            </a:r>
            <a:r>
              <a:rPr lang="ru-RU" sz="6000" dirty="0" err="1" smtClean="0"/>
              <a:t>передаються</a:t>
            </a:r>
            <a:r>
              <a:rPr lang="ru-RU" sz="6000" dirty="0" smtClean="0"/>
              <a:t> </a:t>
            </a:r>
            <a:r>
              <a:rPr lang="ru-RU" sz="6000" dirty="0" err="1" smtClean="0"/>
              <a:t>від</a:t>
            </a:r>
            <a:r>
              <a:rPr lang="ru-RU" sz="6000" dirty="0" smtClean="0"/>
              <a:t> </a:t>
            </a:r>
            <a:r>
              <a:rPr lang="ru-RU" sz="6000" dirty="0" err="1" smtClean="0"/>
              <a:t>однієї</a:t>
            </a:r>
            <a:r>
              <a:rPr lang="ru-RU" sz="6000" dirty="0" smtClean="0"/>
              <a:t> </a:t>
            </a:r>
            <a:r>
              <a:rPr lang="ru-RU" sz="6000" dirty="0" err="1" smtClean="0"/>
              <a:t>нервової</a:t>
            </a:r>
            <a:r>
              <a:rPr lang="ru-RU" sz="6000" dirty="0" smtClean="0"/>
              <a:t> </a:t>
            </a:r>
            <a:r>
              <a:rPr lang="ru-RU" sz="6000" dirty="0" err="1" smtClean="0"/>
              <a:t>клітини</a:t>
            </a:r>
            <a:r>
              <a:rPr lang="ru-RU" sz="6000" dirty="0" smtClean="0"/>
              <a:t> до </a:t>
            </a:r>
            <a:r>
              <a:rPr lang="ru-RU" sz="6000" dirty="0" err="1" smtClean="0"/>
              <a:t>іншої</a:t>
            </a:r>
            <a:r>
              <a:rPr lang="ru-RU" sz="6000" dirty="0" smtClean="0"/>
              <a:t>. </a:t>
            </a:r>
            <a:br>
              <a:rPr lang="ru-RU" sz="6000" dirty="0" smtClean="0"/>
            </a:br>
            <a:r>
              <a:rPr lang="ru-RU" sz="6000" dirty="0" smtClean="0"/>
              <a:t>       </a:t>
            </a:r>
            <a:r>
              <a:rPr lang="ru-RU" sz="6000" dirty="0" err="1" smtClean="0"/>
              <a:t>Обидва</a:t>
            </a:r>
            <a:r>
              <a:rPr lang="ru-RU" sz="6000" dirty="0" smtClean="0"/>
              <a:t> </a:t>
            </a:r>
            <a:r>
              <a:rPr lang="ru-RU" sz="6000" dirty="0" err="1" smtClean="0"/>
              <a:t>цих</a:t>
            </a:r>
            <a:r>
              <a:rPr lang="ru-RU" sz="6000" dirty="0" smtClean="0"/>
              <a:t> </a:t>
            </a:r>
            <a:r>
              <a:rPr lang="ru-RU" sz="6000" dirty="0" err="1" smtClean="0"/>
              <a:t>симптоми</a:t>
            </a:r>
            <a:r>
              <a:rPr lang="ru-RU" sz="6000" dirty="0" smtClean="0"/>
              <a:t> </a:t>
            </a:r>
            <a:r>
              <a:rPr lang="ru-RU" sz="6000" dirty="0" err="1" smtClean="0"/>
              <a:t>спостерігаються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при </a:t>
            </a:r>
            <a:r>
              <a:rPr lang="ru-RU" sz="6000" dirty="0" err="1" smtClean="0"/>
              <a:t>мігреневих</a:t>
            </a:r>
            <a:r>
              <a:rPr lang="ru-RU" sz="6000" dirty="0" smtClean="0"/>
              <a:t> болях. </a:t>
            </a:r>
          </a:p>
          <a:p>
            <a:pPr>
              <a:buNone/>
            </a:pPr>
            <a:r>
              <a:rPr lang="ru-RU" sz="6000" dirty="0" smtClean="0"/>
              <a:t>           </a:t>
            </a:r>
            <a:r>
              <a:rPr lang="ru-RU" sz="6000" dirty="0" err="1" smtClean="0"/>
              <a:t>Крім</a:t>
            </a:r>
            <a:r>
              <a:rPr lang="ru-RU" sz="6000" dirty="0" smtClean="0"/>
              <a:t> того, алкоголь </a:t>
            </a:r>
            <a:r>
              <a:rPr lang="ru-RU" sz="6000" dirty="0" err="1" smtClean="0"/>
              <a:t>висушує</a:t>
            </a:r>
            <a:r>
              <a:rPr lang="ru-RU" sz="6000" dirty="0" smtClean="0"/>
              <a:t> </a:t>
            </a:r>
            <a:r>
              <a:rPr lang="ru-RU" sz="6000" dirty="0" err="1" smtClean="0"/>
              <a:t>організм</a:t>
            </a:r>
            <a:r>
              <a:rPr lang="ru-RU" sz="6000" dirty="0" smtClean="0"/>
              <a:t>, а </a:t>
            </a:r>
            <a:r>
              <a:rPr lang="ru-RU" sz="6000" dirty="0" err="1" smtClean="0"/>
              <a:t>зневоднення</a:t>
            </a:r>
            <a:r>
              <a:rPr lang="ru-RU" sz="6000" dirty="0" smtClean="0"/>
              <a:t> </a:t>
            </a:r>
            <a:r>
              <a:rPr lang="ru-RU" sz="6000" dirty="0" err="1" smtClean="0"/>
              <a:t>також</a:t>
            </a:r>
            <a:r>
              <a:rPr lang="ru-RU" sz="6000" dirty="0" smtClean="0"/>
              <a:t> </a:t>
            </a:r>
            <a:r>
              <a:rPr lang="ru-RU" sz="6000" dirty="0" err="1" smtClean="0"/>
              <a:t>відоме</a:t>
            </a:r>
            <a:r>
              <a:rPr lang="ru-RU" sz="6000" dirty="0" smtClean="0"/>
              <a:t> як провокатор </a:t>
            </a:r>
            <a:r>
              <a:rPr lang="ru-RU" sz="6000" dirty="0" err="1" smtClean="0"/>
              <a:t>нападів</a:t>
            </a:r>
            <a:r>
              <a:rPr lang="ru-RU" sz="6000" dirty="0" smtClean="0"/>
              <a:t> </a:t>
            </a:r>
            <a:r>
              <a:rPr lang="ru-RU" sz="6000" dirty="0" err="1" smtClean="0"/>
              <a:t>мігрені</a:t>
            </a:r>
            <a:r>
              <a:rPr lang="ru-RU" sz="6000" dirty="0" smtClean="0"/>
              <a:t>.</a:t>
            </a:r>
            <a:endParaRPr lang="ru-RU" sz="5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aalcogol.org/uploads/posts/2012-10/1351520904_pokhme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07196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depositphotos.com/1001941/450/v/950/depositphotos_4506449-Heartbeat-background-with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8" y="0"/>
            <a:ext cx="91540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142984"/>
            <a:ext cx="3857652" cy="47149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Кращий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— </a:t>
            </a:r>
            <a:r>
              <a:rPr lang="ru-RU" dirty="0" err="1" smtClean="0"/>
              <a:t>пігулка</a:t>
            </a:r>
            <a:r>
              <a:rPr lang="ru-RU" dirty="0" smtClean="0"/>
              <a:t> парацетамола </a:t>
            </a:r>
            <a:r>
              <a:rPr lang="ru-RU" dirty="0" err="1" smtClean="0"/>
              <a:t>і</a:t>
            </a:r>
            <a:r>
              <a:rPr lang="ru-RU" dirty="0" smtClean="0"/>
              <a:t> хороший сон.</a:t>
            </a:r>
            <a:br>
              <a:rPr lang="ru-RU" dirty="0" smtClean="0"/>
            </a:br>
            <a:r>
              <a:rPr lang="ru-RU" dirty="0" smtClean="0"/>
              <a:t>   Але </a:t>
            </a:r>
            <a:r>
              <a:rPr lang="ru-RU" dirty="0" err="1" smtClean="0"/>
              <a:t>несерйозно</a:t>
            </a:r>
            <a:r>
              <a:rPr lang="ru-RU" dirty="0" smtClean="0"/>
              <a:t> </a:t>
            </a:r>
            <a:r>
              <a:rPr lang="ru-RU" dirty="0" err="1" smtClean="0"/>
              <a:t>ставитись</a:t>
            </a:r>
            <a:r>
              <a:rPr lang="ru-RU" dirty="0" smtClean="0"/>
              <a:t> до </a:t>
            </a:r>
            <a:r>
              <a:rPr lang="ru-RU" dirty="0" err="1" smtClean="0"/>
              <a:t>похмілля</a:t>
            </a:r>
            <a:r>
              <a:rPr lang="ru-RU" dirty="0" smtClean="0"/>
              <a:t> все ж таки не </a:t>
            </a:r>
            <a:r>
              <a:rPr lang="ru-RU" dirty="0" err="1" smtClean="0"/>
              <a:t>варто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голова </a:t>
            </a:r>
            <a:r>
              <a:rPr lang="ru-RU" dirty="0" err="1" smtClean="0"/>
              <a:t>болить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незначної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алкоголю,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страждаєте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мігренню</a:t>
            </a:r>
            <a:r>
              <a:rPr lang="ru-RU" dirty="0" smtClean="0"/>
              <a:t>, а </a:t>
            </a:r>
            <a:r>
              <a:rPr lang="ru-RU" dirty="0" err="1" smtClean="0"/>
              <a:t>спиртне</a:t>
            </a:r>
            <a:r>
              <a:rPr lang="ru-RU" dirty="0" smtClean="0"/>
              <a:t> просто </a:t>
            </a:r>
            <a:r>
              <a:rPr lang="ru-RU" dirty="0" err="1" smtClean="0"/>
              <a:t>посилює</a:t>
            </a:r>
            <a:r>
              <a:rPr lang="ru-RU" dirty="0" smtClean="0"/>
              <a:t> напади.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42852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ЛІКУВАТИ?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 descr="http://ukr.segodnya.ua/img/article/6509/99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40" y="1142984"/>
            <a:ext cx="3257573" cy="2143140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gazeta.krl-uprava.ru/wp-content/uploads/2015/07/e6019b306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286124"/>
            <a:ext cx="2524116" cy="252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20/7136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Пухлина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мозку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464347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Іпохондрики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просто </a:t>
            </a:r>
            <a:r>
              <a:rPr lang="ru-RU" dirty="0" err="1" smtClean="0"/>
              <a:t>тривожні</a:t>
            </a:r>
            <a:r>
              <a:rPr lang="ru-RU" dirty="0" smtClean="0"/>
              <a:t> </a:t>
            </a:r>
            <a:r>
              <a:rPr lang="ru-RU" dirty="0" err="1" smtClean="0"/>
              <a:t>пацієнти</a:t>
            </a:r>
            <a:r>
              <a:rPr lang="ru-RU" dirty="0" smtClean="0"/>
              <a:t> часто </a:t>
            </a:r>
            <a:r>
              <a:rPr lang="ru-RU" dirty="0" err="1" smtClean="0"/>
              <a:t>пов’язують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раком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Поспішаємо</a:t>
            </a:r>
            <a:r>
              <a:rPr lang="ru-RU" dirty="0" smtClean="0"/>
              <a:t> </a:t>
            </a:r>
            <a:r>
              <a:rPr lang="ru-RU" dirty="0" err="1" smtClean="0"/>
              <a:t>заспокоїти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err="1" smtClean="0"/>
              <a:t>насправді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4% </a:t>
            </a:r>
            <a:r>
              <a:rPr lang="ru-RU" dirty="0" err="1" smtClean="0"/>
              <a:t>пухлинних</a:t>
            </a:r>
            <a:r>
              <a:rPr lang="ru-RU" dirty="0" smtClean="0"/>
              <a:t> </a:t>
            </a:r>
            <a:r>
              <a:rPr lang="ru-RU" dirty="0" err="1" smtClean="0"/>
              <a:t>утворень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таким чином.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78592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6000" dirty="0"/>
          </a:p>
        </p:txBody>
      </p:sp>
      <p:pic>
        <p:nvPicPr>
          <p:cNvPr id="32770" name="Picture 2" descr="http://medprice.com.ua/ukr/articles/wp-content/uploads/2014/05/onk_b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14" y="2143116"/>
            <a:ext cx="3583792" cy="269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health.by/wp-content/uploads/2014/02/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Ознаки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5357850" cy="48291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err="1" smtClean="0">
                <a:solidFill>
                  <a:srgbClr val="FF0000"/>
                </a:solidFill>
              </a:rPr>
              <a:t>Ознаки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 все-таки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пухлиною</a:t>
            </a:r>
            <a:r>
              <a:rPr lang="ru-RU" dirty="0" smtClean="0"/>
              <a:t>, вони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</a:t>
            </a:r>
            <a:r>
              <a:rPr lang="ru-RU" dirty="0" err="1" smtClean="0"/>
              <a:t>вранці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супроводжуються</a:t>
            </a:r>
            <a:r>
              <a:rPr lang="ru-RU" dirty="0" smtClean="0"/>
              <a:t> </a:t>
            </a:r>
            <a:r>
              <a:rPr lang="ru-RU" dirty="0" err="1" smtClean="0"/>
              <a:t>блювотою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Епізоди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стають</a:t>
            </a:r>
            <a:r>
              <a:rPr lang="ru-RU" dirty="0" smtClean="0"/>
              <a:t> все </a:t>
            </a:r>
            <a:r>
              <a:rPr lang="ru-RU" dirty="0" err="1" smtClean="0"/>
              <a:t>гірше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гірше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фоні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різка</a:t>
            </a:r>
            <a:r>
              <a:rPr lang="ru-RU" dirty="0" smtClean="0"/>
              <a:t> </a:t>
            </a:r>
            <a:r>
              <a:rPr lang="ru-RU" dirty="0" err="1" smtClean="0"/>
              <a:t>втрата</a:t>
            </a:r>
            <a:r>
              <a:rPr lang="ru-RU" dirty="0" smtClean="0"/>
              <a:t> ваги,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обличчі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судомні</a:t>
            </a:r>
            <a:r>
              <a:rPr lang="ru-RU" dirty="0" smtClean="0"/>
              <a:t> приступи,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привід</a:t>
            </a:r>
            <a:r>
              <a:rPr lang="ru-RU" dirty="0" smtClean="0"/>
              <a:t> пройти </a:t>
            </a:r>
            <a:r>
              <a:rPr lang="ru-RU" dirty="0" err="1" smtClean="0"/>
              <a:t>обстеження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Можливі</a:t>
            </a:r>
            <a:r>
              <a:rPr lang="ru-RU" dirty="0" smtClean="0">
                <a:solidFill>
                  <a:srgbClr val="FF0000"/>
                </a:solidFill>
              </a:rPr>
              <a:t> причини.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 </a:t>
            </a:r>
            <a:r>
              <a:rPr lang="ru-RU" dirty="0" err="1" smtClean="0"/>
              <a:t>пухлина</a:t>
            </a:r>
            <a:r>
              <a:rPr lang="ru-RU" dirty="0" smtClean="0"/>
              <a:t> </a:t>
            </a:r>
            <a:r>
              <a:rPr lang="ru-RU" dirty="0" err="1" smtClean="0"/>
              <a:t>розростається</a:t>
            </a:r>
            <a:r>
              <a:rPr lang="ru-RU" dirty="0" smtClean="0"/>
              <a:t> до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об’єму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внутрішньочерепного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http://www.webmedinfo.in.ua/opuhol-mozga-460x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3214678" cy="1928807"/>
          </a:xfrm>
          <a:prstGeom prst="rect">
            <a:avLst/>
          </a:prstGeom>
          <a:noFill/>
        </p:spPr>
      </p:pic>
      <p:pic>
        <p:nvPicPr>
          <p:cNvPr id="34820" name="Picture 4" descr="http://hospitals-in-israel.com/wp-content/uploads/iStock_000020449642XSmall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depositphotos.com/1001941/450/v/950/depositphotos_4506449-Heartbeat-background-with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8" y="0"/>
            <a:ext cx="91540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142985"/>
            <a:ext cx="3143272" cy="2857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, </a:t>
            </a:r>
            <a:r>
              <a:rPr lang="ru-RU" dirty="0" err="1" smtClean="0"/>
              <a:t>розміру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виду </a:t>
            </a:r>
            <a:r>
              <a:rPr lang="ru-RU" dirty="0" err="1" smtClean="0"/>
              <a:t>утворення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42852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ЛІКУВАТИ?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4" name="AutoShape 4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http://medterms.com.ua/_bl/24/35686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406882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20/7136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Внутрішньочерепна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кровотеча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71612"/>
            <a:ext cx="464347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Отримавши</a:t>
            </a:r>
            <a:r>
              <a:rPr lang="ru-RU" dirty="0" smtClean="0"/>
              <a:t> травму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не </a:t>
            </a:r>
            <a:r>
              <a:rPr lang="ru-RU" dirty="0" err="1" smtClean="0"/>
              <a:t>зрозуміти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крововилив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через </a:t>
            </a:r>
            <a:r>
              <a:rPr lang="ru-RU" dirty="0" err="1" smtClean="0"/>
              <a:t>декілька</a:t>
            </a:r>
            <a:r>
              <a:rPr lang="ru-RU" dirty="0" smtClean="0"/>
              <a:t> годин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розриву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небезпечно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78592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6000" dirty="0"/>
          </a:p>
        </p:txBody>
      </p:sp>
      <p:pic>
        <p:nvPicPr>
          <p:cNvPr id="37890" name="Picture 2" descr="http://webmed.com.ua/uploads/files/images/photo/276%D0%B2%D0%BD%D1%83%D1%82%D1%80%D0%B8%D1%87%D0%B5%D1%80%D0%B5%D0%BF%D0%BD%D0%B0%D1%8F_%D0%B3%D0%B8%D0%BF%D0%B5%D1%80%D1%82%D0%B5%D0%BD%D0%B7%D0%B8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352573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health.by/wp-content/uploads/2014/02/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Ознаки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5357850" cy="48291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Раптовий</a:t>
            </a:r>
            <a:r>
              <a:rPr lang="ru-RU" dirty="0" smtClean="0"/>
              <a:t>, </a:t>
            </a:r>
            <a:r>
              <a:rPr lang="ru-RU" dirty="0" err="1" smtClean="0"/>
              <a:t>наростаючий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в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навиків</a:t>
            </a:r>
            <a:r>
              <a:rPr lang="ru-RU" dirty="0" smtClean="0"/>
              <a:t>, </a:t>
            </a:r>
            <a:r>
              <a:rPr lang="ru-RU" dirty="0" err="1" smtClean="0"/>
              <a:t>координації</a:t>
            </a:r>
            <a:r>
              <a:rPr lang="ru-RU" dirty="0" smtClean="0"/>
              <a:t>, </a:t>
            </a:r>
            <a:r>
              <a:rPr lang="ru-RU" dirty="0" err="1" smtClean="0"/>
              <a:t>розладами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нудотою</a:t>
            </a:r>
            <a:r>
              <a:rPr lang="ru-RU" dirty="0" smtClean="0"/>
              <a:t>.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погіршуються</a:t>
            </a:r>
            <a:r>
              <a:rPr lang="ru-RU" dirty="0" smtClean="0"/>
              <a:t>. </a:t>
            </a:r>
            <a:r>
              <a:rPr lang="ru-RU" dirty="0" err="1" smtClean="0"/>
              <a:t>Врешті-решт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знепритомніти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err="1" smtClean="0">
                <a:solidFill>
                  <a:srgbClr val="FF0000"/>
                </a:solidFill>
              </a:rPr>
              <a:t>Можливі</a:t>
            </a:r>
            <a:r>
              <a:rPr lang="ru-RU" dirty="0" smtClean="0">
                <a:solidFill>
                  <a:srgbClr val="FF0000"/>
                </a:solidFill>
              </a:rPr>
              <a:t> причини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відбутися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 (сильного удару) </a:t>
            </a:r>
            <a:r>
              <a:rPr lang="ru-RU" dirty="0" err="1" smtClean="0"/>
              <a:t>або</a:t>
            </a:r>
            <a:r>
              <a:rPr lang="ru-RU" dirty="0" smtClean="0"/>
              <a:t> через </a:t>
            </a:r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стоншування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стінок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 descr="http://oplastike.com/public/article/23/e5/23e5a3977cdc1fa94f49eed5a72c1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057525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usderm.ru/Templates/Prew/Mirovaya_meditsina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6000760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На </a:t>
            </a:r>
            <a:r>
              <a:rPr lang="ru-RU" b="1" dirty="0" err="1" smtClean="0">
                <a:solidFill>
                  <a:schemeClr val="bg1"/>
                </a:solidFill>
              </a:rPr>
              <a:t>землі</a:t>
            </a:r>
            <a:r>
              <a:rPr lang="ru-RU" b="1" dirty="0" smtClean="0">
                <a:solidFill>
                  <a:schemeClr val="bg1"/>
                </a:solidFill>
              </a:rPr>
              <a:t> навряд </a:t>
            </a:r>
            <a:r>
              <a:rPr lang="ru-RU" b="1" dirty="0" err="1" smtClean="0">
                <a:solidFill>
                  <a:schemeClr val="bg1"/>
                </a:solidFill>
              </a:rPr>
              <a:t>чи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знайдеться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людина</a:t>
            </a:r>
            <a:r>
              <a:rPr lang="ru-RU" b="1" dirty="0" smtClean="0">
                <a:solidFill>
                  <a:schemeClr val="bg1"/>
                </a:solidFill>
              </a:rPr>
              <a:t>, яка </a:t>
            </a:r>
            <a:r>
              <a:rPr lang="ru-RU" b="1" dirty="0" err="1" smtClean="0">
                <a:solidFill>
                  <a:schemeClr val="bg1"/>
                </a:solidFill>
              </a:rPr>
              <a:t>жодного</a:t>
            </a:r>
            <a:r>
              <a:rPr lang="ru-RU" b="1" dirty="0" smtClean="0">
                <a:solidFill>
                  <a:schemeClr val="bg1"/>
                </a:solidFill>
              </a:rPr>
              <a:t> разу не </a:t>
            </a:r>
            <a:r>
              <a:rPr lang="ru-RU" b="1" dirty="0" err="1" smtClean="0">
                <a:solidFill>
                  <a:schemeClr val="bg1"/>
                </a:solidFill>
              </a:rPr>
              <a:t>стикалася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головним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болем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Проте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цю</a:t>
            </a:r>
            <a:r>
              <a:rPr lang="ru-RU" b="1" dirty="0" smtClean="0">
                <a:solidFill>
                  <a:schemeClr val="bg1"/>
                </a:solidFill>
              </a:rPr>
              <a:t> проблему ми </a:t>
            </a:r>
            <a:r>
              <a:rPr lang="ru-RU" b="1" dirty="0" err="1" smtClean="0">
                <a:solidFill>
                  <a:schemeClr val="bg1"/>
                </a:solidFill>
              </a:rPr>
              <a:t>звикли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вирішувати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однією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пігулкою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Тим часом, </a:t>
            </a:r>
            <a:r>
              <a:rPr lang="ru-RU" b="1" dirty="0" err="1" smtClean="0">
                <a:solidFill>
                  <a:schemeClr val="bg1"/>
                </a:solidFill>
              </a:rPr>
              <a:t>головні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можуть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перетворитися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хронічні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суттєво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зіпсувати</a:t>
            </a:r>
            <a:r>
              <a:rPr lang="ru-RU" b="1" dirty="0" smtClean="0">
                <a:solidFill>
                  <a:schemeClr val="bg1"/>
                </a:solidFill>
              </a:rPr>
              <a:t> вам </a:t>
            </a:r>
            <a:r>
              <a:rPr lang="ru-RU" b="1" dirty="0" err="1" smtClean="0">
                <a:solidFill>
                  <a:schemeClr val="bg1"/>
                </a:solidFill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</a:rPr>
              <a:t>Який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головний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біль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вказує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серйозну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хворобу?На</a:t>
            </a:r>
            <a:r>
              <a:rPr lang="ru-RU" b="1" dirty="0" smtClean="0">
                <a:solidFill>
                  <a:schemeClr val="bg1"/>
                </a:solidFill>
              </a:rPr>
              <a:t> яке </a:t>
            </a:r>
            <a:r>
              <a:rPr lang="ru-RU" b="1" dirty="0" err="1" smtClean="0">
                <a:solidFill>
                  <a:schemeClr val="bg1"/>
                </a:solidFill>
              </a:rPr>
              <a:t>саме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b="1" dirty="0" smtClean="0">
                <a:solidFill>
                  <a:schemeClr val="bg1"/>
                </a:solidFill>
              </a:rPr>
              <a:t>?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</a:rPr>
              <a:t>Спробуємо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розібратися</a:t>
            </a:r>
            <a:r>
              <a:rPr lang="ru-RU" b="1" dirty="0" smtClean="0">
                <a:solidFill>
                  <a:schemeClr val="bg1"/>
                </a:solidFill>
              </a:rPr>
              <a:t>, як </a:t>
            </a:r>
            <a:r>
              <a:rPr lang="ru-RU" b="1" dirty="0" err="1" smtClean="0">
                <a:solidFill>
                  <a:schemeClr val="bg1"/>
                </a:solidFill>
              </a:rPr>
              <a:t>розрізняти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головні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лікувати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depositphotos.com/1001941/450/v/950/depositphotos_4506449-Heartbeat-background-with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142984"/>
            <a:ext cx="4786346" cy="464346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Перш за все </a:t>
            </a:r>
            <a:r>
              <a:rPr lang="ru-RU" dirty="0" err="1" smtClean="0"/>
              <a:t>лікареві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буде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черепної</a:t>
            </a:r>
            <a:r>
              <a:rPr lang="ru-RU" dirty="0" smtClean="0"/>
              <a:t> коробки кров,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накопичилася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гематома </a:t>
            </a:r>
            <a:r>
              <a:rPr lang="ru-RU" dirty="0" err="1" smtClean="0"/>
              <a:t>тиснутиме</a:t>
            </a:r>
            <a:r>
              <a:rPr lang="ru-RU" dirty="0" smtClean="0"/>
              <a:t> на </a:t>
            </a:r>
            <a:r>
              <a:rPr lang="ru-RU" dirty="0" err="1" smtClean="0"/>
              <a:t>мозок</a:t>
            </a:r>
            <a:r>
              <a:rPr lang="ru-RU" dirty="0" smtClean="0"/>
              <a:t>, </a:t>
            </a:r>
            <a:r>
              <a:rPr lang="ru-RU" dirty="0" err="1" smtClean="0"/>
              <a:t>ушкоджуючи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з’ясувати</a:t>
            </a:r>
            <a:r>
              <a:rPr lang="ru-RU" dirty="0" smtClean="0"/>
              <a:t> причину </a:t>
            </a:r>
            <a:r>
              <a:rPr lang="ru-RU" dirty="0" err="1" smtClean="0"/>
              <a:t>крововиливу</a:t>
            </a:r>
            <a:r>
              <a:rPr lang="ru-RU" dirty="0" smtClean="0"/>
              <a:t>: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не передувала явна травма, </a:t>
            </a:r>
            <a:r>
              <a:rPr lang="ru-RU" dirty="0" err="1" smtClean="0"/>
              <a:t>розриви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повторитися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Таким </a:t>
            </a:r>
            <a:r>
              <a:rPr lang="ru-RU" dirty="0" err="1" smtClean="0"/>
              <a:t>пацієнтам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обстеження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42852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ЛІКУВАТИ?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4" name="AutoShape 4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http://improvehealth.ru/sites/default/files/imagecache/originalwater/u67/2011/09/1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71604" y="1285860"/>
            <a:ext cx="2600367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20/7136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Скроневий</a:t>
            </a:r>
            <a:r>
              <a:rPr lang="ru-RU" b="1" dirty="0" smtClean="0">
                <a:solidFill>
                  <a:srgbClr val="FF0000"/>
                </a:solidFill>
              </a:rPr>
              <a:t> артрит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71612"/>
            <a:ext cx="464347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78592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643050"/>
            <a:ext cx="52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Захворювання</a:t>
            </a:r>
            <a:r>
              <a:rPr lang="ru-RU" sz="2000" dirty="0" smtClean="0"/>
              <a:t>, як правило, </a:t>
            </a:r>
            <a:r>
              <a:rPr lang="ru-RU" sz="2000" dirty="0" err="1" smtClean="0"/>
              <a:t>зустрічається</a:t>
            </a:r>
            <a:r>
              <a:rPr lang="ru-RU" sz="2000" dirty="0" smtClean="0"/>
              <a:t> у людей </a:t>
            </a:r>
            <a:r>
              <a:rPr lang="ru-RU" sz="2000" dirty="0" err="1" smtClean="0"/>
              <a:t>віком</a:t>
            </a:r>
            <a:r>
              <a:rPr lang="ru-RU" sz="2000" dirty="0" smtClean="0"/>
              <a:t> 50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старше </a:t>
            </a:r>
            <a:r>
              <a:rPr lang="ru-RU" sz="2000" dirty="0" err="1" smtClean="0"/>
              <a:t>і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привести до </a:t>
            </a:r>
            <a:r>
              <a:rPr lang="ru-RU" sz="2000" dirty="0" err="1" smtClean="0"/>
              <a:t>повної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сліпоти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1986" name="Picture 2" descr="http://koleco.kiev.ua/images/visochnij-arteriit-gde-bolit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7134" y="2285993"/>
            <a:ext cx="3598270" cy="4357718"/>
          </a:xfrm>
          <a:prstGeom prst="rect">
            <a:avLst/>
          </a:prstGeom>
          <a:noFill/>
        </p:spPr>
      </p:pic>
      <p:pic>
        <p:nvPicPr>
          <p:cNvPr id="41988" name="Picture 4" descr="http://www.zdorovieinfo.ru/upload/images/slides/1_490x330_samaya_strashnaya_golovnaya_bol_zn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46672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health.by/wp-content/uploads/2014/02/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Ознаки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43932" cy="30432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ваги, </a:t>
            </a:r>
            <a:r>
              <a:rPr lang="ru-RU" dirty="0" err="1" smtClean="0"/>
              <a:t>безсоння</a:t>
            </a:r>
            <a:r>
              <a:rPr lang="ru-RU" dirty="0" smtClean="0"/>
              <a:t>, </a:t>
            </a:r>
            <a:r>
              <a:rPr lang="ru-RU" dirty="0" err="1" smtClean="0"/>
              <a:t>депресії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почервоніння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. </a:t>
            </a:r>
            <a:r>
              <a:rPr lang="ru-RU" dirty="0" err="1" smtClean="0"/>
              <a:t>Боліти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плечі</a:t>
            </a:r>
            <a:r>
              <a:rPr lang="ru-RU" dirty="0" smtClean="0"/>
              <a:t> та шия.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Можливі</a:t>
            </a:r>
            <a:r>
              <a:rPr lang="ru-RU" dirty="0" smtClean="0">
                <a:solidFill>
                  <a:srgbClr val="FF0000"/>
                </a:solidFill>
              </a:rPr>
              <a:t> причини.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Підштовхнути</a:t>
            </a:r>
            <a:r>
              <a:rPr lang="ru-RU" dirty="0" smtClean="0"/>
              <a:t> хворобу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вірусні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. Сильна атака на </a:t>
            </a:r>
            <a:r>
              <a:rPr lang="ru-RU" dirty="0" err="1" smtClean="0"/>
              <a:t>імунну</a:t>
            </a:r>
            <a:r>
              <a:rPr lang="ru-RU" dirty="0" smtClean="0"/>
              <a:t> систему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збій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примушує</a:t>
            </a:r>
            <a:r>
              <a:rPr lang="ru-RU" dirty="0" smtClean="0"/>
              <a:t> </a:t>
            </a:r>
            <a:r>
              <a:rPr lang="ru-RU" dirty="0" err="1" smtClean="0"/>
              <a:t>імунітет</a:t>
            </a:r>
            <a:r>
              <a:rPr lang="ru-RU" dirty="0" smtClean="0"/>
              <a:t> </a:t>
            </a:r>
            <a:r>
              <a:rPr lang="ru-RU" dirty="0" err="1" smtClean="0"/>
              <a:t>атакувати</a:t>
            </a:r>
            <a:r>
              <a:rPr lang="ru-RU" dirty="0" smtClean="0"/>
              <a:t> </a:t>
            </a:r>
            <a:r>
              <a:rPr lang="ru-RU" dirty="0" err="1" smtClean="0"/>
              <a:t>стінки</a:t>
            </a:r>
            <a:r>
              <a:rPr lang="ru-RU" dirty="0" smtClean="0"/>
              <a:t> </a:t>
            </a:r>
            <a:r>
              <a:rPr lang="ru-RU" dirty="0" err="1" smtClean="0"/>
              <a:t>кров’яних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решти</a:t>
            </a:r>
            <a:r>
              <a:rPr lang="ru-RU" dirty="0" smtClean="0"/>
              <a:t> "</a:t>
            </a:r>
            <a:r>
              <a:rPr lang="ru-RU" dirty="0" err="1" smtClean="0"/>
              <a:t>провокаторів</a:t>
            </a:r>
            <a:r>
              <a:rPr lang="ru-RU" dirty="0" smtClean="0"/>
              <a:t>" </a:t>
            </a:r>
            <a:r>
              <a:rPr lang="ru-RU" dirty="0" err="1" smtClean="0"/>
              <a:t>артріту</a:t>
            </a:r>
            <a:r>
              <a:rPr lang="ru-RU" dirty="0" smtClean="0"/>
              <a:t>— </a:t>
            </a:r>
            <a:r>
              <a:rPr lang="ru-RU" dirty="0" err="1" smtClean="0"/>
              <a:t>безконтрольне</a:t>
            </a:r>
            <a:r>
              <a:rPr lang="ru-RU" dirty="0" smtClean="0"/>
              <a:t> </a:t>
            </a:r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, </a:t>
            </a:r>
            <a:r>
              <a:rPr lang="ru-RU" dirty="0" err="1" smtClean="0"/>
              <a:t>інтенсивна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  <a:r>
              <a:rPr lang="ru-RU" dirty="0" err="1" smtClean="0"/>
              <a:t>алкоголізм</a:t>
            </a:r>
            <a:r>
              <a:rPr lang="ru-RU" dirty="0" smtClean="0"/>
              <a:t>, </a:t>
            </a:r>
            <a:r>
              <a:rPr lang="ru-RU" dirty="0" err="1" smtClean="0"/>
              <a:t>переохолодження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2" name="Picture 4" descr="http://pozvon-ok.ru/images/golovnaia%20b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643446"/>
            <a:ext cx="4008241" cy="2214554"/>
          </a:xfrm>
          <a:prstGeom prst="rect">
            <a:avLst/>
          </a:prstGeom>
          <a:noFill/>
        </p:spPr>
      </p:pic>
      <p:pic>
        <p:nvPicPr>
          <p:cNvPr id="43014" name="Picture 6" descr="http://golovnie-boli.ru/upload/content/55bfacaf98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86322"/>
            <a:ext cx="3771891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depositphotos.com/1001941/450/v/950/depositphotos_4506449-Heartbeat-background-with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142984"/>
            <a:ext cx="4786346" cy="464346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стероїдні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зупиняють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 smtClean="0"/>
              <a:t>кров’яних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 err="1" smtClean="0"/>
              <a:t>виникненні</a:t>
            </a:r>
            <a:r>
              <a:rPr lang="ru-RU" dirty="0" smtClean="0"/>
              <a:t> </a:t>
            </a:r>
            <a:r>
              <a:rPr lang="ru-RU" dirty="0" err="1" smtClean="0"/>
              <a:t>супутніх</a:t>
            </a:r>
            <a:r>
              <a:rPr lang="ru-RU" dirty="0" smtClean="0"/>
              <a:t> проблем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помутніння</a:t>
            </a:r>
            <a:r>
              <a:rPr lang="ru-RU" dirty="0" smtClean="0"/>
              <a:t> </a:t>
            </a:r>
            <a:r>
              <a:rPr lang="ru-RU" dirty="0" err="1" smtClean="0"/>
              <a:t>кришталика</a:t>
            </a:r>
            <a:r>
              <a:rPr lang="ru-RU" dirty="0" smtClean="0"/>
              <a:t>) </a:t>
            </a:r>
            <a:r>
              <a:rPr lang="ru-RU" dirty="0" err="1" smtClean="0"/>
              <a:t>лікуванням</a:t>
            </a:r>
            <a:r>
              <a:rPr lang="ru-RU" dirty="0" smtClean="0"/>
              <a:t> повинен </a:t>
            </a:r>
            <a:r>
              <a:rPr lang="ru-RU" dirty="0" err="1" smtClean="0"/>
              <a:t>займатися</a:t>
            </a:r>
            <a:r>
              <a:rPr lang="ru-RU" dirty="0" smtClean="0"/>
              <a:t> офтальмолог.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42852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ЛІКУВАТИ?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4" name="AutoShape 4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MSEhUUEhQWFhQWFRcWFxgUFBUWHBYYGBkXGxcZGBYYHSgiHRolHRwUITEhJikrMC4vGiEzODMsNygtLisBCgoKDg0OGxAQGywkHyYsLCwvLTQsLCwsLywsLCwsLywsLCwsLCwsLCwsLCwsLCwsLC4sLCwsLCwsLCwsLCwsLP/AABEIASgAqgMBIgACEQEDEQH/xAAcAAEAAgMBAQEAAAAAAAAAAAAABQYDBAcCAQj/xABLEAACAQMCAwUDCAYGBwkBAAABAgMABBESIQUxQQYTIlFhMnGBBxQjQlJykaEzYoKSorEVQ1Njk8EkNFRzssLRF0SDo7PS4ePwFv/EABkBAQEBAQEBAAAAAAAAAAAAAAACAQMEBf/EACoRAAICAgIBAwIGAwAAAAAAAAABAhEDIRIxQQQiURNhcZGx0eHwFDKB/9oADAMBAAIRAxEAPwDuNKUoBSlKAUpSgFKV5kcKCScAAkk9AOZNAeqVVJbq5vFzFIbWEnKMqq00i9G+kBVARvp0k45kcq92vDr2HJW8abP1bqKNh8GhEZHxz7qrgyeSLRSoJO0Jj2uomi6d4hMsXxcAMm3VlA9amoZVdQykMrAEEHIIPIgjmKxqjU7PdKUrDRSlKAUpSgFKUoBSlKAUpSgFKUoBSlKAVEdrv9Suf9xIffhSce48ql6h+1z4tJRjPeaYcf751j/580QNDtCdEUcg2McsT7fZLBXHxRmFT4G1QHakZiSLrJLEg92sM/4Irn4VP52zXaXRyieAA3kelQ3zWW0Ym2CtEzZMDsUCsfaaJwDpzzKYwTuNJJzm7MHMTSdJJZZB91nbSfioU/GpWRcip+zN+6PPCb9biFJVBAddQBxkfhsfeK26rdrw6eBdEM5Ea7IkkaPoXoqsNJKjpkk+tZbHicyTJDclG73UI5EUp41BYoyFjzUMQQfqnYbVLgylJE/SlKkoUpSgFKUoBSlKAUpSgFKUoBSlKAVA8ZlElzBCOUf+kSemMrCD731MP90anXbAJ8hnbf8ACufcOL3QLMdKXBEshBy0iso0RKR7MarpQnYkhthkk3jjyZE5UiasT86n7/8AqYsrF+ux2eQeY2CqfLUeTCvXH77XqhVtCAZnlJ0rHGRuoY/1jDlj2Qc88A+OIcTdVaCyRXnVDgckiwuxkI5dAqcz6AEjHwfh8ciJPI7TEgOrSkYX1VAAqEbjOMjzroczb4XqkdWUGO3jXTGpBUyHGNRXmEAyFB55zjYVN1CLx1SSIo5ZVBxriQOhPUBs745E8s7Z2NfXlupvYQQLz1TAOx9BGjYA9S2fTqJZSZM1Bcdfu57aZwe4jZ2dh9RihRGcf2WGky3Q6SdskZke8yAUgxndhLJy6nR3fP0z8a3bvOknrWpeBZsycQiVVZpYwrkBGLqA5b2QpJwc9MVs1zOxtY44/p07yaYyMkAQO0cUsjOIljx4QdQ1E4GTuQBte+z1rJFbRRynLqgB3zjyXV10jC564zUShxXZUZWSNKUqCxSlKAUpSgFKUoBSlKAUpSgFQ8/Zm2Zy+lkLEswikkiVyeZdUYAk9SRvUxSgI6WS2sYGZtEEEYyTjSB67blifeSfM1zSyay4ld3EkUuPGDGNOARoXWzW8gx4pNZ1FQTtU/8ALLwyaayUxbiKZZJF1Y1IFZR6HDMpwfLPSuONA8N1AJYmjk72MFWGNSs6q2GBwRg8weeKRy8JbR0WD6kO6O7xPdxgBVglA2yrPDt93Dj86z/Prs8oIx752/yjqE/o6WMfQzTL6GQyD4CXVge6oDtZ2uvrJE3ikMjFQzRspXAzkgNhvyrV6jHJ7EvRZYq1T/6dMt5HCZl0huunOkfjVY438oVjbkr3veSD6kIMhB/WYeFfiRXFuKcZvLs5ubiRl+wGKJ/hrgH45NYY7ZQNhiolnS6RcPSN/wCzLjb9prK4mfXDb2jM3hlmVzrzzLvEAEOftNj1q98B7TWFpE/e8UhmJOvAm16BpA0xrreQjYnGTudgOVcTwPKsc1oHHl7tv/wqXnb0y/8AES3FnfOzPbuPiF08VrFI0McZZ7hgUXXqUKgUjOSCx3wduVWcXkZkMQde9ChymoagpOAxXnjO2a/Ptv204giLbWxihBOES1t40Yk7kKDkZO5Jx65HOrB2c41a8IilmlnW84hPjUkUve6AOSST5YagdRZic8gAcDNKVnKWJo7TSqT8lE889tLd3DEvc3DuvMBY1CoiqDyXKuRjmDmrtVHNqhSlKGClKUApSlAKUpQEHxzj5hcQxRiSYqHIZ9CohJAZ2AJ3IbAAOdJ5c607btQ6H/S4gi/2sJeRQfJ00hl6AEah54qNmu4xxG5jLr3hETgBgTo7sJy6EMrbfrA9alMCuEsjUj2wwQcE/LIrtp2ujNhdBIpyWglUFoXQDKEaiWAxjng4zjHWtK84Ily8HfNrMXcXUbhQh8WolCPs5UH8PLNbfF4VnElo40rNDIFdSDtgK+QRsQWUjmD6cq+cNtZllLSMugRrGoUY1BQAuxyVVfF1JJc8gAKxztb7Khi4y9vXkmq558riAW8TfZnH8SOP+ldA1VzD5XpZfo1LRCEsGC6j3rsARnTjGhc888yK5rs7vSZS1lyBisvf9ACx8lBJx54HStawRpCkaDLuwVR6n/Ibk+gNdS4LbpbP80hwrgDXJIjN30mnUwypGMLv5dANq2jE/k5ok2rlWTvD5VIdqwg4hMIxjBXVjlr0KWI/EfHNaNtBPPIYraF5XABIQcgdsknYDPWiV9BtLswSxBvaAx6174RwV724S1tx4m9p9JIiQe07Y5AdM4ycDrVq4P8AJbxG4IM+i2j66iHk9wRds+pb8a6/2T7KW3DojHbqcsQZHY6nkYDGWPQeSjAG+25rrHG/J5smdVUSS4XYJbwxwxDEcaKij0UY/GtqlK7HjFKUoBSlKAUpSgFRPabg8V1AyTGVVGWDQu6OpAIJUpudiRpwc55GpalAfk5rJoHAaOWAMzND3qmJ9OohTtjxY2JHwqcg7QcQyscV1ISxCKDobc7DdlJrvHaHsrbXhZpYw0ncSQKzE+APzKjOA2ceIb+tcy4T2WSyjuRKdd2gKajsFSTwh4h0DKT4t9wwztXGca2ezDk5Lj5LT2eQY1YZiVUGeRsvNjmwX6sZO4Axz5DrJO9e0TCjFa8teds98IroyJJWrxrhqXETIyKxKsBqAOCRjIPT4VkjFbkdEbNJFS7E9iVtD3khDzYxkDAQHmFB8+p/lUZ26uHhujNbrmVEQgYJGSkwkYqDuRHg+fhFdCnnWNGdyFVQWYnoBzqn9n0a4uJblxgAtpB+0wAC/sRhQfV28q6R1bZ5Z7aivk5M9yclySzMSzE7kknJPxNStkb22lWeGG4jlXYN83lIIPNT4cMp8v8A4NWDtf2OiXW9u2G0s7QY1AgAliuPYXn7XhHmK6L8l/Frp4Ft7yGVJIkBSR1yssWwQ94CQXAwDvvz88XBXs55puHt0SHYbtLNexsZ7SW3dMAl1Ko53zoD4bbbmOvM1Z6UrueEUpSgFKUoBSlKAUpSgFKUoCG7W8QeC31RkKzSRx6yMhO8cLqx574Gdskc+VUfifD0khluDNJLIkboGMzEA43XSCE542Axn1FXrteubK5GM/Qvtp1dD06+dRFrGhjCBV0AAAYGMDGnA5Y5Vwy9o9vpUuL1syovhHurG0dbBxWNnFcWj2JsxrHWVcDnUZecajTVvqKjLBN9A83b2UHqxFV63muuJsY0QxQg+MtltunecvEeYiHTBY4ODcMbfRyy5oxW3sxcd4388lW3hJMezeFS7SYOzhBuUBHh6MRqOFXNWfhfApSip+giUYCqQ8rdSWfdVJOScaic8xUjZcOtrCMnZc41MfakY4AyRuzHYAD0AHSso4nO28Vq2P72RYj+7hiPccGvYsEV3s+Y/Uz3Wv1/g0OO8LihtiqqAkjxRzE7kxySIkryO25whbJY8quSgAADYDljyqtzcWABW5iaNSMFmw8e/PU65Cr6sAKydnrkxP8ANmOV0l7dj1jGNUeepTIx5qRzwTVTTo5Reyw0pSuZ0FKUoBSlKAUpSgFKUoBSlKAi7zjkKOY8O7DZhFE8mnIBwxUEAkEHB33rnfZ63XRDoileTu1lISVlVNROMo0iqNwwCgfVrf7Pdqkkv5I1I7u4dpYR1yoVS5P2ZAhZR6euBJ9h7Ir35I2WUxK3MOkWdJB8ssw94NHjUq+C4Znj5fOqPi2t5IdkjjHm7lz+4gA/ir5xDh0MCd5ezPIM+FAdAduelY0wXPoxI89qk+03aOKzTfxSsPBGDz6ZY/VXOBnmeQBO1QvCOzUt1J854juT7EPIBeYDr9VeXg683JOw1QhHpGSz5J9y1+RH8O4ZNxIqSot7JTlEQAasciuBhm5/SHZeSgnxVdwbeziVcxwxg6VDMFBJ9ScljzJ59TWxeXSwpqIOBhVVRuzHZUUeZOAKoskct1MUlU95KzxhlyY1gQjvO7byAOknGWc9RjG3RzSssQQvdkgd53eASxwsOVyQgGdUpyCScYUjzwZ8CsFtAqltIxqYsfUnGT+QraAq2yUjGyA86hO0EPdxiaMb25EoCj6qA94oHrGXUe8eVTxFYZkBGDyomGjbjcMAVOQQCCOoPI16qH7JSZtIhknu9UOTzJhdoz+a1MVyOgpSlAKUpQClKUBo8cvTBbzSqAzRxO4ByASqkgEjkM1D9n+KzibuLlg5dC8bqmjdca4yo26gqfLOeWTv9or62EUkNxMiCWN00lvEQykHSo8RODyAzVUiaSW3hnUETxEOAysmpkyrDDDIR11DJGQGzzFc5ypo9GHGpxa8+DoVVf5RuKi3snGcNMe6XHPDAmQj1EYkI9QB1rZh7ZWRTW1xGhA8UbsBIhHNWj9rVnAwBvkYzkZqPFYWuuI2ffDDkGUx5/QxA6lXy1HuzqPm2OQFdDzvRJcN7IiO27rGJLgo1zJnDIFwVSIry0YVVxjG7bnntdoOOpZqlvbIHuGAWKJRkKMYUsB02OF2zgnIALDL2q7RGDTFCveXUu0aDfnnxMPLY4HXB3ADEfey/Z5bXMs7h7qXJeRjnBPNUJ+GTtnA2AAAvrSI+7MXZrst3b/OLpu9uW8WSQRGfTbd+meQGygDObQa8zyBFZnOlVBZieQAGSTVX4/xJu7BkDBZSFjtkADyg8hNIwOkN9kads7k7VnRvZ54hfd6+skrGoypGcpG3hMigf10pykeNwpZuuKmeEWRQa3UK7BVCDGIY19iJcbbcyepJ6YxqWPDtM4DnURGs2cYzKxZWYqeWlQqIPqrkVL3NysalmIVRzLHA/E1sV5MbMyisgqM4BxUXUImVWVSzBdWxZVJAfHQHBIB3xUotGEfDWJ6ytWGU7GkQyH7G3ysLiIe1Fcy5GOkjGQEeYJZh7wasdUPhbGFxdDIV55Uk54MTyaUf9l1Qg9Fd/Or5SapmwdoUpSoKFKUoDV4pfpbwyTSnEcSM7kAnCqMnAHOqnLNcXW8sjQxnlFCxU42I7yZfEW8wpUbkeLmbnNErqVdQysCGVgCCDzBB5iud8c4DAZfm0ZmWNArSs1zPhBzWKMauZAyxOdKkY3OV55Lrs7+n48qatm/w2zgEeuFVAOdwuCSMjc8zy5mvvALnXbpqbLhdMmTuHHtAjpg5rBwXilrqNvBhQq6l0jCOCSGMbDZsMCDjrWXiiJEGmVB3mNIwBlySAi557tpFeej6CfyavZ6yM1xPkYhjuMjykkEcQz6qhB2+190VoS8cSK+vLpvEUXuIUz7RyFOMbgAxSEkdGPUjNqWZOH2ep9yoOAOcsrZbA9WbUfxPIVSPk34P84uHuJQSsLKviUjXKAGOx6BmZvUlPKve9JR+D47fKUpfLLh2Q4E8eq5uvFdTbkkfolOPAB0PLOOWy74ydjiiw/Oh84EZTuAI+9CYLF27wLr21YEe3PFT9RfGJS5WCPGt8kkgMI0HtSEHr0UdSfIGiJZrLwiykGFjjP3DgjyOVORSbs8jOknezd5HkIzSayoONQGsHngDPP1rZXgNqsax90gVdlPJsnrrGG1E9c5JNfRwKPkHuAPIXM+PxLZ/Ot0Zs+WvB445O8DSl8YJeeV8gZwCrNggZONts1DdpGjbve5RTKkbNJNpDGEBTjBPKQjAAGCAdR6ZnIuBQKQVjGobhjlmz562JY/E1rcXtkitnijQfSZjVR4cvLtkn4kk+QNaqMdm7wazEMEUS8o41QfsgCpBTWosgRF7x1BwAWJCgnG5GT7zivdneJKCY2DqDpypyMjnhuR+FYykbDVrznathq0OKXAjjZ25KpY+5Rk0j2ZLoieH2azWfduMq/fRkfq95Ig/LFIe0bmyt2XQ1xLiM6j4VdAe+d9PRNLHTtvhcjORucHYJHFCxHe92GZc79NRx5ajUVxzs+7u7xOFDo4ZSNjIyBA4Ybg6VUHnnAqqurJuro3ez3FZHk0ySd4jQmUM0YjK4bGcfYYHIyM7Hc5qyowIBByDuCOormXFoXNy2j6bXoBQNFpiSMNpHclwZXyzHSxC+IHBKgG99mliFtGICxjAIGsYYEE6lZcDSQ2RpwNOMYGKjJGmXCVok6UpUFiom97N200vfSR6n2zl5NDYBA1xBtDkZ5sp5DyGJalDU6Obi4a4uZ4k8Nw0xh0jnb20TFVkxjYFdTr5tIBnHKN4RG0txZwgkRw95OVyfEdT90M9QmVOPNlPSutVVl4fHFfBYkVFEDudIxl5ZEBJ+EQqYQ91lzzPhX2r+/ia3yhhfmYB2czRiMjmH3yRnY4TvNjWfsDBosoj1fVIxP1izHDbbDKhdhVW7e8RM10kCZ8DJACOkkxXvH/AGEK7+eoVf4rVREqL4VVQqgHGABgb+6usduzg9KjcJ2qM4CNQkmPtSu3wRGZY1/AE482atMS3Fts4M8Q+uoHeKP10Ht+9d/1etYLT5vKzd1O6FiWeNJCnibckofEpPM4xvV8SORJS6Hu1BzIyLy20wZydZ/vH8IHUBSRgE5mBWlY20cS6YwAMk+8nmSTuSepO5rYaUDc1NFWZDUB2sGpYULmNXnUFwQCrBWeLBPnIqD15dazT9o4ASqtrYfViBkb91MmtfiQFw9skkZCsZZHjkCk6RGyAMASOcg61qi0Y3Zkt+/dtMgtpUVgHPj1A4B/RlSA2CDu3WpyMbAAYA6DpUa/CYzpKl0dVCCRHIfSOQYnIcc9mB51sWVm6HLTyybYw4iAHr9HGpz8allI22qK7RRBracH+ykP4ISDUq1QvaSXMTQr7c4MSD7wwx+6oyxPkPWtiGaljbNKpKh4HcqzuCjtJt9UtqwN8AEDHQCpHiXDVlt2hYtpZdOQxDDyYNz1A4OfOs9lw9ItXdjSGYsQCcZPMgchnnt1raK1TlshRKfwjs/3yfpmWSJ9EitHFMA6hSHRpAZMMCrjUx9r0q28J4eII9AZmJZnZmxl3clmY4AAyTyAAFRSfRXqHkLhDEfV4g0kf8Hf7+gqw1zld0dI1QpSlSUKUpQCqvxy+EFxNKRnu7NWx9oiSTCj1JKj41aK518p02ieBc/p0Kf4MiSf51qdGNWR3ZuyJCzybtJdCIHzKh5pmHvkUD9iukwjYVwrhlzNEVdZX2kZ1Uu7IpZ3XIiJ082IIxyckEGu18CvxcQRygY1ruM50sCQy59GBHwqoyVUTKLuzcYVXuJ2bux1wQzJ0zs49PGCCfXK1ZSK84q1KiXGymi0iX/ulynpG+R+Ec1aYu7PvNHzVnkzjEzR8+eMSyHfGDjFX0rVdiaBJJ4bjugHYyqJSmHVwNWzbHSwI9AV86pSJcSW4aAEA0LGfsrjA/AD+VaznVeAf2cH/qv/APXUfdJbwnSs0qEjKojvJt00IQ2B6LWLgTGO4fvDIO+0tGZiSWVUA0b8mB1to8myOuFeRZa1FZBWNTXrVXJnRBzUJYfSXM0mNk0wr5+HxufQEso/Z91SV/PojdsE6VLYUZJwCcAdTWn2djIhDEgtIWlbG48ZyAD1AXSueuKpaRL2yWUV9Ir4tfTUFkF2k8KLJvmKaGTbngSKH/FGcfGrFVe7WHFrcEcxDIw96qSPzFT0TZUHzANJCJ7pSlSUKUpQCue/LFGojtZWB8Nx3eoHBQSI2CD0OtIx8a6FVe7d2cctowlGY1khdxv7IkTVuOWBk56YoDkbx4AUAgHCKDzPiBZj8Bz/AOtdU7ARkWUefrNK4+68rlT8QQfjVWuOwwiAbvcxl40YCPQ5RnVWBkDbbE7qB6Yro8CBVCqAFAAAGwAGwArYxa7Mck+jMKYr6KGtMMbCoZYla8fUAdMEeMgH2nkzz+6KmjUNM3d3ak+zLEUB/XjYsF95VnP7Jq0SyUEYqk3cyXCie4/RHeFNLFY1wcSNpHtkblj7IOBjcm75rhPyqX8sTf0fG+IUUOSuQWVsmONvugfHw1MoSnUUd/TuMW21vwdJtpJ1UGG4DxkAr3gEox0xICGI9STWf+kb37MB9cyj8sH+dVf5JFP9Gx6j9eTTnousgfDnVxkKqCWIAHMnavK8k4tqz2/RxSSbj+pC8f47Pbor3EsccJYLI0cTOyhsgEaic+LSPZ61aeANEbeIwOJItACOCCGA25jrtg+RrnXyuXKCy7skapJEVR7jqP4AfmK0vkU4ncCC4gjRZBHIrjXIUC94GyAAjZBK5+NenE5Sx8n8nk9RhjCXtR2QGvpNV9kvWGrvI4yNwqoXBPkztvp9yg1vcO4oJCUYFJVHijY7gfaU/WQ9GHuODkB2cDX7W/6pc+sEo/FGFTsAwqj0H8qge0xJhKjm7RRj/wASWNP5E1YaSERSlKkoUpSgFafGLQTW80RJAkidMjmNSkZH41uUoCrsxuOHll9p7fWv3tGofxYqatJg6K45MAw9xGR/Oo3syCIdJ3KSzx/BJpFX+ELXrs02IQh5xlov8Nio/IA/GuvZy6JkV9ryDX3NQWeHNVW94uZbiS2WDWYtDZZ0UE4Vgy6vskrkjlkedWt6q0HDzNJdMh0yJOrRtzAYQQjDDqhGxHkfMCqukZVs3YzeNyihUfrTOT+Cx4/OuE/KO7m/uu90llKg6cgYWNMYzvX6G4JeiRTtpdTpkQndHHNT6bgg9QQetUrt18l/z+5M8c4i7xQsqsmrOBjUmCN9OBg+Qq8WWpXIuCUWfeCdl7lLOOBDHoaBR3hLBk1rlsxgeIgk76hn0qWk4BczJ3UpjjjGnLRlpGbSQQArKoAyBnOdsj1q228QRVUclUL+AxXvNeX6cbs7fXyVVnM/lH7MFeGylBJcTl4iW0gkIrgkKijZcZzjJPXONvvyI8DmggnlmjaPvnTQHGklUB3Kncbs3Oul5r4XArqpVDgujm5N9n0io3ifCklAzkMpyrKdLIfNW6e7keRBrdkukUZLADzJwPxqKm7U2oyFkEjDbTCrTHP3YgxHxqSSG4lLNG8AuF1wpOryTRg+EIrlDJGMkfSd1krleZOkVcLedXUMjBlIyGUggj0Iquy8QuZv0UHdD7dwRn3iKMkn3My1qdjbDub2+GosXS1dyQqgu3f6iEUALyX12GSeda3ZiVFxpSlYaKUpQClKUBXOzr474edzcn/zWH+X516s/BczL0fRMPeRocfigP7VbHEOBku0tu/dStgvldSS4GAXTI8WMDWCDgAHIAFQXE72eB4pZreQaco7Qhp0KORlsoNQ0lVbxKBjO9dU0cmmW0GvoNatrdpIqsjKysMhlIIPuIrYBrGjbPUnKq0t782uZD/UlY2mP2GYsqyfd0oA3ls3Q5sTttUZwqASSXLHGNaxj1CxqSD+07isfRq7PnHYjETdxc0X6VeksS5J/bXcqfePrZHmDtDI4BS1mIPU90v/ABSA1gvAYIpbZzmN4pRAx6eBiYSfMDJXzUEfVJMp2dH0EZ80Q/wioLMPz+5b2bfH35lX/hDV5K3rfVgT3vLJ/JUqVuLmOMZd1QDmWYKB8TWh/wD0dsc925lx/YI835xgigPCWFz9a5QD+7gAP7zu38q8f0MJMhrmd/PTIqY/wlUiqj8pvF3dLeNYZlV5GbL6Yw2lMYI1Z5sDuOlaHyVifvrpIu5jGmFm1BpNyZQMBdAzt5+VYbRfI+ydqDlolkb7U2Zj+MhNSkVmqjCgAeQAH5CtMcNnbGu6f1EUcaA/vBiPxr4Oz0B3k7yU/wB9NLIP3GbT+VaYZrviNvEMPLGhP2nUZ+BNRPZaZZbi6mjOqJxAquAdLFFfVpJG+NQ3FSNxDDbxsY4400qzeBFXkCegr32ZtzHZ2yN7SwRK33gihvzzQElSlKAUpSgFKUoBSlKAh7zgQ1mS3fuZG9sY1Ryc93iyBq39tdLHABJAxWmb+WLaeF0P24g00Z+KjWv7SgDzNWSlUpNEuKZW4uOQyjwTRN92RT+WcivHZXiKeKBmXvlZ5GAYHWJHZg6/q7hcHcEY8ifvyicPik4deM8aMy2szKxVSQURmXBI8wK43wp2iZZYSEkU5UgD4gjqp5EeVJTvwIxo75xS1jnjaOT2WGNjgjyZSORHMGoLs3whZbSAzSTyExRnHfPGPZGPBEVH5VoQdqFms5JlGl4431pnJRwpwPUHYg9QfPIqy8GQRRRx/YRU/dUD/KpKM0HBbdDlYYwfPQCfxO9bwFYu/FGl2OOeNvf0oCq9s7WK9xAqyvLE2oPCUAiYjBVnc4OQd1AJGx22rD2UsouHBhJHKjSka53ZHQ4zoUlMaAMncqBvuakOAB/msXcGMPg973gYnvMnvc6SPH3mvOeteeBu4tAbhojD3TfVYHGTnUWJBXGanl7qo7LFeJz5LTWvxv8AYtFfDUVwGYi2h1Zz3a+1zxjbPrjFbpuPKqOJDdr5NNrcHyt5T/A1T1uPAv3R/Kql2zv0EEqO6q7xuiqWAZmYEBVXmSScYq3xjYe4UB6pSlAKUpQClKUApSlAKUpQFQ+VDi6Q2E8Wpe8miaNU1DUVk8Dsq5ycKzHbyrj9lcqQMHarv207D3nfy3EH+krI/eFdSrIm4wo1EKygbDcHAxgnnRZ+AXOcCzuUY/ZhlGfLI04Pxrm5O+jqoqrTNqS5eL6SJsE4DA5KyKGDaWHlkc+Y38zmycO+UW5dAxgh3APtSDn+Nc7uluRrQofBkPrGgoQNxjfLDywPXFSNlfKgCEaSANm2OOmOh94rVIlxfZfj29uP9ni/xX/9teP+0K4/2eL/ABJD/wAtVT54pryZR5ittmUifuu19yzF4ljgkbBYoXZXIGMvG2xOMbjB2G+1ac3aS+kIMsscgBBCmE6MjkSgcav2sj0qK79fMVjmvEUZJAHmTgUtikWHg/ai8uL2CCS4ZVlk0sYkiU+yx21K3UCuqns1CTmQzSbYIeeUqfegYL+VcO4fwe9uJEktIHZldXRyNEaspDKWdiAVzjIUkkZwDX6IjJIGRg4GQDnB6jPX31qMZq2HCoIP0MMce2CURVJ95AyfjW5SlaYKUpQClKUApSlAKUpQClKUApSlAce7TdgbuB5Jbb/SInd5CgwJE1sWYaTs43O4wemCdzR7qdE8M0bR7BCsyMhwOQIkANfpmsc0Cv7Sq33gD/OucsSezrHNJaPzAHt2OEO56RuRn9kH/KpbhfY+8ucmKGVUAzrmzEpHPw6l1Pt1UEetfoaOzjU5VEB8wqg/iBWeihXkSyX4R+VEty2MCUtt4RrLZPTSozn0rvfYLspBDaW7yWsa3XdL3jvGGkDEb5dssD5jOAc1bggByAMnntXqqUaIlK/B8Ar7SlUS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828800"/>
            <a:ext cx="2190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http://improvehealth.ru/sites/default/files/imagecache/originalwater/u67/2011/09/1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71604" y="1285860"/>
            <a:ext cx="2600367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4.depositphotos.com/1001941/433/v/950/depositphotos_4338924-Abstract-medical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68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071546"/>
            <a:ext cx="476328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20/7136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Тензійний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біль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найпоширеніший</a:t>
            </a:r>
            <a:r>
              <a:rPr lang="ru-RU" dirty="0" smtClean="0"/>
              <a:t> вид головного болю в </a:t>
            </a:r>
            <a:r>
              <a:rPr lang="ru-RU" dirty="0" err="1" smtClean="0"/>
              <a:t>світі</a:t>
            </a:r>
            <a:r>
              <a:rPr lang="ru-RU" dirty="0" smtClean="0"/>
              <a:t>—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відчував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раз в </a:t>
            </a:r>
            <a:r>
              <a:rPr lang="ru-RU" dirty="0" err="1" smtClean="0"/>
              <a:t>житті</a:t>
            </a:r>
            <a:r>
              <a:rPr lang="ru-RU" dirty="0" smtClean="0"/>
              <a:t>. </a:t>
            </a:r>
            <a:r>
              <a:rPr lang="ru-RU" dirty="0" err="1" smtClean="0"/>
              <a:t>Повторюються</a:t>
            </a:r>
            <a:r>
              <a:rPr lang="ru-RU" dirty="0" smtClean="0"/>
              <a:t> вони не часто, </a:t>
            </a:r>
            <a:r>
              <a:rPr lang="ru-RU" dirty="0" err="1" smtClean="0"/>
              <a:t>хронічної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в 3% </a:t>
            </a:r>
            <a:r>
              <a:rPr lang="ru-RU" dirty="0" err="1" smtClean="0"/>
              <a:t>випадків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 descr="http://korust.znay.info/wp-content/uploads/2014/11/i95psswtt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14752"/>
            <a:ext cx="3690454" cy="2905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health.by/wp-content/uploads/2014/02/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Ознаки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Відчувається</a:t>
            </a:r>
            <a:r>
              <a:rPr lang="ru-RU" dirty="0" smtClean="0"/>
              <a:t> як </a:t>
            </a:r>
            <a:r>
              <a:rPr lang="ru-RU" dirty="0" err="1" smtClean="0"/>
              <a:t>тиснення</a:t>
            </a:r>
            <a:r>
              <a:rPr lang="ru-RU" dirty="0" smtClean="0"/>
              <a:t> по колу </a:t>
            </a:r>
            <a:r>
              <a:rPr lang="ru-RU" dirty="0" err="1" smtClean="0"/>
              <a:t>верхньої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здаватися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м’язи</a:t>
            </a:r>
            <a:r>
              <a:rPr lang="ru-RU" dirty="0" smtClean="0"/>
              <a:t> </a:t>
            </a:r>
            <a:r>
              <a:rPr lang="ru-RU" dirty="0" err="1" smtClean="0"/>
              <a:t>лоба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очних</a:t>
            </a:r>
            <a:r>
              <a:rPr lang="ru-RU" dirty="0" smtClean="0"/>
              <a:t> ямок </a:t>
            </a:r>
            <a:r>
              <a:rPr lang="ru-RU" dirty="0" err="1" smtClean="0"/>
              <a:t>перенапружені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розслабити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можете. </a:t>
            </a:r>
            <a:r>
              <a:rPr lang="ru-RU" dirty="0" err="1" smtClean="0"/>
              <a:t>Тривалість</a:t>
            </a:r>
            <a:r>
              <a:rPr lang="ru-RU" dirty="0" smtClean="0"/>
              <a:t> таких </a:t>
            </a:r>
            <a:r>
              <a:rPr lang="ru-RU" dirty="0" err="1" smtClean="0"/>
              <a:t>болів</a:t>
            </a:r>
            <a:r>
              <a:rPr lang="ru-RU" dirty="0" smtClean="0"/>
              <a:t> </a:t>
            </a:r>
            <a:r>
              <a:rPr lang="ru-RU" dirty="0" err="1" smtClean="0"/>
              <a:t>варіюється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півгодини</a:t>
            </a:r>
            <a:r>
              <a:rPr lang="ru-RU" dirty="0" smtClean="0"/>
              <a:t> до </a:t>
            </a:r>
            <a:r>
              <a:rPr lang="ru-RU" dirty="0" err="1" smtClean="0"/>
              <a:t>тижня</a:t>
            </a:r>
            <a:r>
              <a:rPr lang="ru-RU" dirty="0" smtClean="0"/>
              <a:t>, </a:t>
            </a:r>
            <a:r>
              <a:rPr lang="ru-RU" dirty="0" err="1" smtClean="0"/>
              <a:t>інтенсивність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, </a:t>
            </a:r>
            <a:r>
              <a:rPr lang="ru-RU" dirty="0" err="1" smtClean="0"/>
              <a:t>наростає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вечора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Можливі</a:t>
            </a:r>
            <a:r>
              <a:rPr lang="ru-RU" dirty="0" smtClean="0">
                <a:solidFill>
                  <a:srgbClr val="FF0000"/>
                </a:solidFill>
              </a:rPr>
              <a:t> причини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Тензійнний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надмірним</a:t>
            </a:r>
            <a:r>
              <a:rPr lang="ru-RU" dirty="0" smtClean="0"/>
              <a:t> </a:t>
            </a:r>
            <a:r>
              <a:rPr lang="ru-RU" dirty="0" err="1" smtClean="0"/>
              <a:t>стресом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травмою </a:t>
            </a:r>
            <a:r>
              <a:rPr lang="ru-RU" dirty="0" err="1" smtClean="0"/>
              <a:t>м’язів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шиї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при </a:t>
            </a:r>
            <a:r>
              <a:rPr lang="ru-RU" dirty="0" err="1" smtClean="0"/>
              <a:t>діагностиці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болю, як правило, </a:t>
            </a:r>
            <a:r>
              <a:rPr lang="ru-RU" dirty="0" err="1" smtClean="0"/>
              <a:t>залишається</a:t>
            </a:r>
            <a:r>
              <a:rPr lang="ru-RU" dirty="0" smtClean="0"/>
              <a:t> "</a:t>
            </a:r>
            <a:r>
              <a:rPr lang="ru-RU" dirty="0" err="1" smtClean="0"/>
              <a:t>невизначеним</a:t>
            </a:r>
            <a:r>
              <a:rPr lang="ru-RU" dirty="0" smtClean="0"/>
              <a:t>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depositphotos.com/1001941/450/v/950/depositphotos_4506449-Heartbeat-background-with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8" y="0"/>
            <a:ext cx="91540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142984"/>
            <a:ext cx="6572296" cy="47149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регулярного характеру, </a:t>
            </a:r>
            <a:r>
              <a:rPr lang="ru-RU" dirty="0" err="1" smtClean="0"/>
              <a:t>кращий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них—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знеболюючі</a:t>
            </a:r>
            <a:r>
              <a:rPr lang="ru-RU" dirty="0" smtClean="0"/>
              <a:t>, на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ібупрофена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парацетамолу. 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біль</a:t>
            </a:r>
            <a:r>
              <a:rPr lang="ru-RU" dirty="0" smtClean="0"/>
              <a:t> не проходить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спробувати</a:t>
            </a:r>
            <a:r>
              <a:rPr lang="ru-RU" dirty="0" smtClean="0"/>
              <a:t> </a:t>
            </a:r>
            <a:r>
              <a:rPr lang="ru-RU" dirty="0" err="1" smtClean="0"/>
              <a:t>зайнятися</a:t>
            </a:r>
            <a:r>
              <a:rPr lang="ru-RU" dirty="0" smtClean="0"/>
              <a:t> легкою </a:t>
            </a:r>
            <a:r>
              <a:rPr lang="ru-RU" dirty="0" err="1" smtClean="0"/>
              <a:t>фізкультурою</a:t>
            </a:r>
            <a:r>
              <a:rPr lang="ru-RU" dirty="0" smtClean="0"/>
              <a:t>, регулярно </a:t>
            </a:r>
            <a:r>
              <a:rPr lang="ru-RU" dirty="0" err="1" smtClean="0"/>
              <a:t>розминати</a:t>
            </a:r>
            <a:r>
              <a:rPr lang="ru-RU" dirty="0" smtClean="0"/>
              <a:t> </a:t>
            </a:r>
            <a:r>
              <a:rPr lang="ru-RU" dirty="0" err="1" smtClean="0"/>
              <a:t>плечі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шию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бувати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нівелювати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err="1" smtClean="0"/>
              <a:t>Хронічні</a:t>
            </a:r>
            <a:r>
              <a:rPr lang="ru-RU" dirty="0" smtClean="0"/>
              <a:t> </a:t>
            </a:r>
            <a:r>
              <a:rPr lang="ru-RU" dirty="0" err="1" smtClean="0"/>
              <a:t>тензійнні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 </a:t>
            </a:r>
            <a:r>
              <a:rPr lang="ru-RU" dirty="0" err="1" smtClean="0"/>
              <a:t>лікуються</a:t>
            </a:r>
            <a:r>
              <a:rPr lang="ru-RU" dirty="0" smtClean="0"/>
              <a:t> медикаментозно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42852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ЛІКУВАТИ?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20/7136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Мігрень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3971924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Ознаки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</a:t>
            </a:r>
            <a:r>
              <a:rPr lang="ru-RU" dirty="0" err="1" smtClean="0"/>
              <a:t>Мігренню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одного боку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тривають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 годин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довше</a:t>
            </a:r>
            <a:r>
              <a:rPr lang="ru-RU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ru-RU" dirty="0" smtClean="0"/>
              <a:t>Як правило, </a:t>
            </a:r>
            <a:r>
              <a:rPr lang="ru-RU" dirty="0" err="1" smtClean="0"/>
              <a:t>епізоди</a:t>
            </a:r>
            <a:r>
              <a:rPr lang="ru-RU" dirty="0" smtClean="0"/>
              <a:t> </a:t>
            </a:r>
            <a:r>
              <a:rPr lang="ru-RU" dirty="0" err="1" smtClean="0"/>
              <a:t>мігрені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приводити</a:t>
            </a:r>
            <a:r>
              <a:rPr lang="ru-RU" dirty="0" smtClean="0"/>
              <a:t> до </a:t>
            </a:r>
            <a:r>
              <a:rPr lang="ru-RU" dirty="0" err="1" smtClean="0"/>
              <a:t>запаморочення</a:t>
            </a:r>
            <a:r>
              <a:rPr lang="ru-RU" dirty="0" smtClean="0"/>
              <a:t>, </a:t>
            </a:r>
            <a:r>
              <a:rPr lang="ru-RU" dirty="0" err="1" smtClean="0"/>
              <a:t>нудоти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фотофобії</a:t>
            </a:r>
            <a:r>
              <a:rPr lang="ru-RU" dirty="0" smtClean="0"/>
              <a:t> (</a:t>
            </a:r>
            <a:r>
              <a:rPr lang="ru-RU" dirty="0" err="1" smtClean="0"/>
              <a:t>світлобоязнь</a:t>
            </a:r>
            <a:r>
              <a:rPr lang="ru-RU" dirty="0" smtClean="0"/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ru-RU" dirty="0" err="1" smtClean="0"/>
              <a:t>Іноді</a:t>
            </a:r>
            <a:r>
              <a:rPr lang="ru-RU" dirty="0" smtClean="0"/>
              <a:t>, перед початком нападу, </a:t>
            </a:r>
            <a:r>
              <a:rPr lang="ru-RU" dirty="0" err="1" smtClean="0"/>
              <a:t>хворі</a:t>
            </a:r>
            <a:r>
              <a:rPr lang="ru-RU" dirty="0" smtClean="0"/>
              <a:t> </a:t>
            </a:r>
            <a:r>
              <a:rPr lang="ru-RU" dirty="0" err="1" smtClean="0"/>
              <a:t>переживають</a:t>
            </a:r>
            <a:r>
              <a:rPr lang="ru-RU" dirty="0" smtClean="0"/>
              <a:t> </a:t>
            </a:r>
            <a:r>
              <a:rPr lang="ru-RU" dirty="0" err="1" smtClean="0"/>
              <a:t>зорові</a:t>
            </a:r>
            <a:r>
              <a:rPr lang="ru-RU" dirty="0" smtClean="0"/>
              <a:t> </a:t>
            </a:r>
            <a:r>
              <a:rPr lang="ru-RU" dirty="0" err="1" smtClean="0"/>
              <a:t>аномалії</a:t>
            </a:r>
            <a:r>
              <a:rPr lang="ru-RU" dirty="0" smtClean="0"/>
              <a:t>— </a:t>
            </a:r>
            <a:r>
              <a:rPr lang="ru-RU" dirty="0" err="1" smtClean="0"/>
              <a:t>бачать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кольорові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—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відчувають</a:t>
            </a:r>
            <a:r>
              <a:rPr lang="ru-RU" dirty="0" smtClean="0"/>
              <a:t> </a:t>
            </a:r>
            <a:r>
              <a:rPr lang="ru-RU" dirty="0" err="1" smtClean="0"/>
              <a:t>легке</a:t>
            </a:r>
            <a:r>
              <a:rPr lang="ru-RU" dirty="0" smtClean="0"/>
              <a:t> </a:t>
            </a:r>
            <a:r>
              <a:rPr lang="ru-RU" dirty="0" err="1" smtClean="0"/>
              <a:t>поколювання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тілу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didevich.com.ua/wp-content/uploads/2013/12/golovnaya_bo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1785926"/>
            <a:ext cx="340050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health.by/wp-content/uploads/2014/02/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Можливі причини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71612"/>
            <a:ext cx="4143404" cy="4929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мігрені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предметом </a:t>
            </a:r>
            <a:r>
              <a:rPr lang="ru-RU" dirty="0" err="1" smtClean="0"/>
              <a:t>суперечок</a:t>
            </a:r>
            <a:r>
              <a:rPr lang="ru-RU" dirty="0" smtClean="0"/>
              <a:t> в </a:t>
            </a:r>
            <a:r>
              <a:rPr lang="ru-RU" dirty="0" err="1" smtClean="0"/>
              <a:t>наукових</a:t>
            </a:r>
            <a:r>
              <a:rPr lang="ru-RU" dirty="0" smtClean="0"/>
              <a:t> колах.</a:t>
            </a:r>
          </a:p>
          <a:p>
            <a:pPr>
              <a:buNone/>
            </a:pPr>
            <a:r>
              <a:rPr lang="ru-RU" dirty="0" smtClean="0"/>
              <a:t>       Зараз </a:t>
            </a:r>
            <a:r>
              <a:rPr lang="ru-RU" dirty="0" err="1" smtClean="0"/>
              <a:t>лікарі</a:t>
            </a:r>
            <a:r>
              <a:rPr lang="ru-RU" dirty="0" smtClean="0"/>
              <a:t> </a:t>
            </a:r>
            <a:r>
              <a:rPr lang="ru-RU" dirty="0" err="1" smtClean="0"/>
              <a:t>впевнені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хвороба точно не </a:t>
            </a:r>
            <a:r>
              <a:rPr lang="ru-RU" dirty="0" err="1" smtClean="0"/>
              <a:t>психічної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err="1" smtClean="0"/>
              <a:t>Пов’язана</a:t>
            </a:r>
            <a:r>
              <a:rPr lang="ru-RU" dirty="0" smtClean="0"/>
              <a:t> вона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, точно </a:t>
            </a:r>
            <a:r>
              <a:rPr lang="ru-RU" dirty="0" err="1" smtClean="0"/>
              <a:t>невідомо</a:t>
            </a:r>
            <a:r>
              <a:rPr lang="ru-RU" dirty="0" smtClean="0"/>
              <a:t>. </a:t>
            </a:r>
            <a:r>
              <a:rPr lang="ru-RU" dirty="0" err="1" smtClean="0"/>
              <a:t>Відзначено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болю </a:t>
            </a:r>
            <a:r>
              <a:rPr lang="ru-RU" dirty="0" err="1" smtClean="0"/>
              <a:t>кровоносні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сильно </a:t>
            </a:r>
            <a:r>
              <a:rPr lang="ru-RU" dirty="0" err="1" smtClean="0"/>
              <a:t>розширюються</a:t>
            </a:r>
            <a:r>
              <a:rPr lang="ru-RU" dirty="0" smtClean="0"/>
              <a:t>, а на </a:t>
            </a:r>
            <a:r>
              <a:rPr lang="ru-RU" dirty="0" err="1" smtClean="0"/>
              <a:t>корі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аномальна </a:t>
            </a:r>
            <a:r>
              <a:rPr lang="ru-RU" dirty="0" err="1" smtClean="0"/>
              <a:t>електрична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hronika.info/uploads/posts/2013-08/1377817077_uchjonye-migren-razrushaet-mo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4379109" cy="2919407"/>
          </a:xfrm>
          <a:prstGeom prst="rect">
            <a:avLst/>
          </a:prstGeom>
          <a:noFill/>
        </p:spPr>
      </p:pic>
      <p:pic>
        <p:nvPicPr>
          <p:cNvPr id="19460" name="Picture 4" descr="http://mallishok.ru/wp-content/uploads/2015/01/%D0%B4%D0%BE%D0%BA%D1%82%D0%BE%D1%80-%D0%B0%D0%B9%D0%B1%D0%BE%D0%BB%D0%B8%D1%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86050" y="3524257"/>
            <a:ext cx="2546142" cy="3333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depositphotos.com/1001941/450/v/950/depositphotos_4506449-Heartbeat-background-with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8" y="0"/>
            <a:ext cx="91540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142984"/>
            <a:ext cx="3857652" cy="47149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Приблизно</a:t>
            </a:r>
            <a:r>
              <a:rPr lang="ru-RU" dirty="0" smtClean="0"/>
              <a:t> у 20%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на </a:t>
            </a:r>
            <a:r>
              <a:rPr lang="ru-RU" dirty="0" err="1" smtClean="0"/>
              <a:t>мігрень</a:t>
            </a:r>
            <a:r>
              <a:rPr lang="ru-RU" dirty="0" smtClean="0"/>
              <a:t>, </a:t>
            </a:r>
            <a:r>
              <a:rPr lang="ru-RU" dirty="0" err="1" smtClean="0"/>
              <a:t>болі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— </a:t>
            </a:r>
            <a:r>
              <a:rPr lang="ru-RU" dirty="0" err="1" smtClean="0"/>
              <a:t>різкого</a:t>
            </a:r>
            <a:r>
              <a:rPr lang="ru-RU" dirty="0" smtClean="0"/>
              <a:t> запаху, </a:t>
            </a:r>
            <a:r>
              <a:rPr lang="ru-RU" dirty="0" err="1" smtClean="0"/>
              <a:t>гучного</a:t>
            </a:r>
            <a:r>
              <a:rPr lang="ru-RU" dirty="0" smtClean="0"/>
              <a:t> монотонного звуку, сигаретного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Таким </a:t>
            </a:r>
            <a:r>
              <a:rPr lang="ru-RU" dirty="0" err="1" smtClean="0"/>
              <a:t>хворим</a:t>
            </a:r>
            <a:r>
              <a:rPr lang="ru-RU" dirty="0" smtClean="0"/>
              <a:t> </a:t>
            </a:r>
            <a:r>
              <a:rPr lang="ru-RU" dirty="0" err="1" smtClean="0"/>
              <a:t>лікарі</a:t>
            </a:r>
            <a:r>
              <a:rPr lang="ru-RU" dirty="0" smtClean="0"/>
              <a:t> просто </a:t>
            </a:r>
            <a:r>
              <a:rPr lang="ru-RU" dirty="0" err="1" smtClean="0"/>
              <a:t>радять</a:t>
            </a:r>
            <a:r>
              <a:rPr lang="ru-RU" dirty="0" smtClean="0"/>
              <a:t> </a:t>
            </a:r>
            <a:r>
              <a:rPr lang="ru-RU" dirty="0" err="1" smtClean="0"/>
              <a:t>уникати</a:t>
            </a:r>
            <a:r>
              <a:rPr lang="ru-RU" dirty="0" smtClean="0"/>
              <a:t> "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", </a:t>
            </a:r>
            <a:r>
              <a:rPr lang="ru-RU" dirty="0" err="1" smtClean="0"/>
              <a:t>іншим</a:t>
            </a:r>
            <a:r>
              <a:rPr lang="ru-RU" dirty="0" smtClean="0"/>
              <a:t> же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ліки</a:t>
            </a:r>
            <a:r>
              <a:rPr lang="ru-RU" dirty="0" smtClean="0"/>
              <a:t>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(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тріптани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вони </a:t>
            </a:r>
            <a:r>
              <a:rPr lang="ru-RU" dirty="0" err="1" smtClean="0"/>
              <a:t>майже</a:t>
            </a:r>
            <a:r>
              <a:rPr lang="ru-RU" dirty="0" smtClean="0"/>
              <a:t> як наркотик—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п’єш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гірше</a:t>
            </a:r>
            <a:r>
              <a:rPr lang="ru-RU" dirty="0" smtClean="0"/>
              <a:t> </a:t>
            </a:r>
            <a:r>
              <a:rPr lang="ru-RU" dirty="0" err="1" smtClean="0"/>
              <a:t>лікує</a:t>
            </a:r>
            <a:r>
              <a:rPr lang="ru-RU" dirty="0" smtClean="0"/>
              <a:t>).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На жаль, остаточно </a:t>
            </a:r>
            <a:r>
              <a:rPr lang="ru-RU" dirty="0" err="1" smtClean="0"/>
              <a:t>вилікувати</a:t>
            </a:r>
            <a:r>
              <a:rPr lang="ru-RU" dirty="0" smtClean="0"/>
              <a:t> </a:t>
            </a:r>
            <a:r>
              <a:rPr lang="ru-RU" dirty="0" err="1" smtClean="0"/>
              <a:t>мігрень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, а </a:t>
            </a:r>
            <a:r>
              <a:rPr lang="ru-RU" dirty="0" err="1" smtClean="0"/>
              <a:t>простими</a:t>
            </a:r>
            <a:r>
              <a:rPr lang="ru-RU" dirty="0" smtClean="0"/>
              <a:t> </a:t>
            </a:r>
            <a:r>
              <a:rPr lang="ru-RU" dirty="0" err="1" smtClean="0"/>
              <a:t>знеболюючими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допоможеш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42852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ЛІКУВАТИ?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mediinfa.ru/_media/article/obstetrics/no_smok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262" y="1071546"/>
            <a:ext cx="2088409" cy="2071702"/>
          </a:xfrm>
          <a:prstGeom prst="rect">
            <a:avLst/>
          </a:prstGeom>
          <a:noFill/>
        </p:spPr>
      </p:pic>
      <p:pic>
        <p:nvPicPr>
          <p:cNvPr id="20484" name="Picture 4" descr="http://ped-kopilka.ru/upload/blogs/14918_18c0c7bf5884fbc4b5c78e22d8513d2e.jp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782" y="3357562"/>
            <a:ext cx="2471612" cy="1976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20/7136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Кластерні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болі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39719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1%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в 80%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чоловіки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polynet.com.ua/images/Prichini_silnih_pulsiruyushih_bolej_v_pravom_polusharii_golo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922999" cy="29289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78592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1508" name="Picture 4" descr="http://mallishok.ru/wp-content/uploads/2015/01/%D0%B4%D0%BE%D0%BA%D1%82%D0%BE%D1%80-%D0%B0%D0%B9%D0%B1%D0%BE%D0%BB%D0%B8%D1%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024323"/>
            <a:ext cx="2833677" cy="2833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525</Words>
  <Application>Microsoft Office PowerPoint</Application>
  <PresentationFormat>Экран (4:3)</PresentationFormat>
  <Paragraphs>71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Презентація на тему: “Сім видів головного болю і як з ними боротися”</vt:lpstr>
      <vt:lpstr>Слайд 2</vt:lpstr>
      <vt:lpstr>Тензійний біль</vt:lpstr>
      <vt:lpstr>Ознаки </vt:lpstr>
      <vt:lpstr>Слайд 5</vt:lpstr>
      <vt:lpstr>Мігрень</vt:lpstr>
      <vt:lpstr>Можливі причини </vt:lpstr>
      <vt:lpstr>Слайд 8</vt:lpstr>
      <vt:lpstr>Кластерні болі</vt:lpstr>
      <vt:lpstr>ОЗНАКИ</vt:lpstr>
      <vt:lpstr>Слайд 11</vt:lpstr>
      <vt:lpstr>Похмілля</vt:lpstr>
      <vt:lpstr>Можливі причини</vt:lpstr>
      <vt:lpstr>Слайд 14</vt:lpstr>
      <vt:lpstr>Пухлина мозку</vt:lpstr>
      <vt:lpstr>Ознаки </vt:lpstr>
      <vt:lpstr>Слайд 17</vt:lpstr>
      <vt:lpstr>Внутрішньочерепна кровотеча</vt:lpstr>
      <vt:lpstr>Ознаки </vt:lpstr>
      <vt:lpstr>Слайд 20</vt:lpstr>
      <vt:lpstr>Скроневий артрит</vt:lpstr>
      <vt:lpstr>Ознаки 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“Сім видів головного болю і як з ними боротися”</dc:title>
  <dc:creator>Admin</dc:creator>
  <cp:lastModifiedBy>Admin</cp:lastModifiedBy>
  <cp:revision>7</cp:revision>
  <dcterms:created xsi:type="dcterms:W3CDTF">2015-11-18T22:03:16Z</dcterms:created>
  <dcterms:modified xsi:type="dcterms:W3CDTF">2015-11-18T23:09:35Z</dcterms:modified>
</cp:coreProperties>
</file>