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2" r:id="rId7"/>
    <p:sldId id="261"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23.11.2015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23.11.2015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23.11.2015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23.11.2015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xml"/><Relationship Id="rId5" Type="http://schemas.openxmlformats.org/officeDocument/2006/relationships/image" Target="../media/image11.jp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628800"/>
            <a:ext cx="8856984" cy="3168352"/>
          </a:xfrm>
        </p:spPr>
        <p:txBody>
          <a:bodyPr>
            <a:prstTxWarp prst="textCanUp">
              <a:avLst/>
            </a:prstTxWarp>
            <a:noAutofit/>
            <a:scene3d>
              <a:camera prst="orthographicFront"/>
              <a:lightRig rig="threePt" dir="t"/>
            </a:scene3d>
            <a:sp3d extrusionH="57150">
              <a:bevelT w="82550" h="38100" prst="coolSlant"/>
            </a:sp3d>
          </a:bodyPr>
          <a:lstStyle/>
          <a:p>
            <a:r>
              <a:rPr lang="en-US" sz="8000" b="1" dirty="0" smtClean="0">
                <a:ln>
                  <a:solidFill>
                    <a:srgbClr val="FFC000"/>
                  </a:solidFill>
                </a:ln>
                <a:solidFill>
                  <a:schemeClr val="tx1"/>
                </a:solidFill>
                <a:effectLst>
                  <a:outerShdw blurRad="38100" dist="38100" dir="2700000" algn="tl">
                    <a:srgbClr val="000000">
                      <a:alpha val="43137"/>
                    </a:srgbClr>
                  </a:outerShdw>
                </a:effectLst>
                <a:latin typeface="Baskerville Old Face" pitchFamily="18" charset="0"/>
              </a:rPr>
              <a:t>Problems Between Parents and Kids</a:t>
            </a:r>
            <a:endParaRPr lang="ru-RU" sz="8000" b="1" dirty="0">
              <a:ln>
                <a:solidFill>
                  <a:srgbClr val="FFC000"/>
                </a:solidFill>
              </a:ln>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7567431"/>
      </p:ext>
    </p:extLst>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470025"/>
          </a:xfrm>
        </p:spPr>
        <p:txBody>
          <a:bodyPr>
            <a:prstTxWarp prst="textWave1">
              <a:avLst/>
            </a:prstTxWarp>
            <a:scene3d>
              <a:camera prst="orthographicFront"/>
              <a:lightRig rig="threePt" dir="t"/>
            </a:scene3d>
            <a:sp3d extrusionH="57150">
              <a:bevelT w="82550" h="38100" prst="coolSlant"/>
            </a:sp3d>
          </a:bodyPr>
          <a:lstStyle/>
          <a:p>
            <a:r>
              <a:rPr lang="en-US" b="1" i="1" dirty="0">
                <a:ln>
                  <a:solidFill>
                    <a:srgbClr val="FFC000"/>
                  </a:solidFill>
                </a:ln>
                <a:effectLst>
                  <a:outerShdw blurRad="38100" dist="38100" dir="2700000" algn="tl">
                    <a:srgbClr val="000000">
                      <a:alpha val="43137"/>
                    </a:srgbClr>
                  </a:outerShdw>
                </a:effectLst>
              </a:rPr>
              <a:t>Inner Struggle</a:t>
            </a:r>
            <a:br>
              <a:rPr lang="en-US" b="1" i="1" dirty="0">
                <a:ln>
                  <a:solidFill>
                    <a:srgbClr val="FFC000"/>
                  </a:solidFill>
                </a:ln>
                <a:effectLst>
                  <a:outerShdw blurRad="38100" dist="38100" dir="2700000" algn="tl">
                    <a:srgbClr val="000000">
                      <a:alpha val="43137"/>
                    </a:srgbClr>
                  </a:outerShdw>
                </a:effectLst>
              </a:rPr>
            </a:br>
            <a:endParaRPr lang="ru-RU" b="1" i="1" dirty="0">
              <a:ln>
                <a:solidFill>
                  <a:srgbClr val="FFC000"/>
                </a:solidFill>
              </a:ln>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323528" y="1268760"/>
            <a:ext cx="8424936" cy="2688704"/>
          </a:xfrm>
        </p:spPr>
        <p:txBody>
          <a:bodyPr>
            <a:noAutofit/>
          </a:bodyPr>
          <a:lstStyle/>
          <a:p>
            <a:r>
              <a:rPr lang="en-US" i="1" dirty="0" smtClean="0">
                <a:solidFill>
                  <a:schemeClr val="tx1"/>
                </a:solidFill>
                <a:effectLst>
                  <a:outerShdw blurRad="38100" dist="38100" dir="2700000" algn="tl">
                    <a:srgbClr val="000000">
                      <a:alpha val="43137"/>
                    </a:srgbClr>
                  </a:outerShdw>
                </a:effectLst>
              </a:rPr>
              <a:t>Teenagers </a:t>
            </a:r>
            <a:r>
              <a:rPr lang="en-US" i="1" dirty="0">
                <a:solidFill>
                  <a:schemeClr val="tx1"/>
                </a:solidFill>
                <a:effectLst>
                  <a:outerShdw blurRad="38100" dist="38100" dir="2700000" algn="tl">
                    <a:srgbClr val="000000">
                      <a:alpha val="43137"/>
                    </a:srgbClr>
                  </a:outerShdw>
                </a:effectLst>
              </a:rPr>
              <a:t>struggle with role confusion and identity, claims groundbreaking developmental psychologist and psychoanalyst Erik Erickson, according to </a:t>
            </a:r>
            <a:r>
              <a:rPr lang="en-US" i="1" dirty="0" err="1">
                <a:solidFill>
                  <a:schemeClr val="tx1"/>
                </a:solidFill>
                <a:effectLst>
                  <a:outerShdw blurRad="38100" dist="38100" dir="2700000" algn="tl">
                    <a:srgbClr val="000000">
                      <a:alpha val="43137"/>
                    </a:srgbClr>
                  </a:outerShdw>
                </a:effectLst>
              </a:rPr>
              <a:t>Theravive</a:t>
            </a:r>
            <a:r>
              <a:rPr lang="en-US" i="1" dirty="0">
                <a:solidFill>
                  <a:schemeClr val="tx1"/>
                </a:solidFill>
                <a:effectLst>
                  <a:outerShdw blurRad="38100" dist="38100" dir="2700000" algn="tl">
                    <a:srgbClr val="000000">
                      <a:alpha val="43137"/>
                    </a:srgbClr>
                  </a:outerShdw>
                </a:effectLst>
              </a:rPr>
              <a:t>. Teens are constantly trying to filter confusion between </a:t>
            </a:r>
            <a:r>
              <a:rPr lang="en-US" i="1" dirty="0" smtClean="0">
                <a:solidFill>
                  <a:schemeClr val="tx1"/>
                </a:solidFill>
                <a:effectLst>
                  <a:outerShdw blurRad="38100" dist="38100" dir="2700000" algn="tl">
                    <a:srgbClr val="000000">
                      <a:alpha val="43137"/>
                    </a:srgbClr>
                  </a:outerShdw>
                </a:effectLst>
              </a:rPr>
              <a:t>society labels </a:t>
            </a:r>
            <a:r>
              <a:rPr lang="en-US" i="1" dirty="0">
                <a:solidFill>
                  <a:schemeClr val="tx1"/>
                </a:solidFill>
                <a:effectLst>
                  <a:outerShdw blurRad="38100" dist="38100" dir="2700000" algn="tl">
                    <a:srgbClr val="000000">
                      <a:alpha val="43137"/>
                    </a:srgbClr>
                  </a:outerShdw>
                </a:effectLst>
              </a:rPr>
              <a:t>of who they should be versus who they really are as individuals. Teens need to feel as though they belong to a unit while remaining a unique individual. </a:t>
            </a:r>
            <a:r>
              <a:rPr lang="en-US" i="1" dirty="0" err="1">
                <a:solidFill>
                  <a:schemeClr val="tx1"/>
                </a:solidFill>
                <a:effectLst>
                  <a:outerShdw blurRad="38100" dist="38100" dir="2700000" algn="tl">
                    <a:srgbClr val="000000">
                      <a:alpha val="43137"/>
                    </a:srgbClr>
                  </a:outerShdw>
                </a:effectLst>
              </a:rPr>
              <a:t>Theravive</a:t>
            </a:r>
            <a:r>
              <a:rPr lang="en-US" i="1" dirty="0">
                <a:solidFill>
                  <a:schemeClr val="tx1"/>
                </a:solidFill>
                <a:effectLst>
                  <a:outerShdw blurRad="38100" dist="38100" dir="2700000" algn="tl">
                    <a:srgbClr val="000000">
                      <a:alpha val="43137"/>
                    </a:srgbClr>
                  </a:outerShdw>
                </a:effectLst>
              </a:rPr>
              <a:t> claims that this struggle is responsible for many teenagers being attracted to gangs.</a:t>
            </a:r>
            <a:endParaRPr lang="ru-RU" i="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7919877"/>
      </p:ext>
    </p:extLst>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971075787"/>
      </p:ext>
    </p:extLst>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0"/>
            <a:ext cx="7772400" cy="2115666"/>
          </a:xfrm>
        </p:spPr>
        <p:txBody>
          <a:bodyPr>
            <a:prstTxWarp prst="textWave1">
              <a:avLst/>
            </a:prstTxWarp>
            <a:scene3d>
              <a:camera prst="orthographicFront"/>
              <a:lightRig rig="threePt" dir="t"/>
            </a:scene3d>
            <a:sp3d extrusionH="57150">
              <a:bevelT w="82550" h="38100" prst="coolSlant"/>
            </a:sp3d>
          </a:bodyPr>
          <a:lstStyle/>
          <a:p>
            <a:r>
              <a:rPr lang="en-US" b="1" i="1" dirty="0">
                <a:ln>
                  <a:solidFill>
                    <a:srgbClr val="FFC000"/>
                  </a:solidFill>
                </a:ln>
                <a:effectLst>
                  <a:outerShdw blurRad="38100" dist="38100" dir="2700000" algn="tl">
                    <a:srgbClr val="000000">
                      <a:alpha val="43137"/>
                    </a:srgbClr>
                  </a:outerShdw>
                </a:effectLst>
              </a:rPr>
              <a:t>Family Conflict</a:t>
            </a:r>
            <a:br>
              <a:rPr lang="en-US" b="1" i="1" dirty="0">
                <a:ln>
                  <a:solidFill>
                    <a:srgbClr val="FFC000"/>
                  </a:solidFill>
                </a:ln>
                <a:effectLst>
                  <a:outerShdw blurRad="38100" dist="38100" dir="2700000" algn="tl">
                    <a:srgbClr val="000000">
                      <a:alpha val="43137"/>
                    </a:srgbClr>
                  </a:outerShdw>
                </a:effectLst>
              </a:rPr>
            </a:br>
            <a:endParaRPr lang="ru-RU" b="1" i="1" dirty="0">
              <a:ln>
                <a:solidFill>
                  <a:srgbClr val="FFC000"/>
                </a:solidFill>
              </a:ln>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467544" y="1412776"/>
            <a:ext cx="8352928" cy="1752600"/>
          </a:xfrm>
        </p:spPr>
        <p:txBody>
          <a:bodyPr>
            <a:noAutofit/>
          </a:bodyPr>
          <a:lstStyle/>
          <a:p>
            <a:r>
              <a:rPr lang="en-US" sz="2600" i="1" dirty="0" smtClean="0">
                <a:solidFill>
                  <a:schemeClr val="tx1"/>
                </a:solidFill>
                <a:effectLst>
                  <a:outerShdw blurRad="38100" dist="38100" dir="2700000" algn="tl">
                    <a:srgbClr val="000000">
                      <a:alpha val="43137"/>
                    </a:srgbClr>
                  </a:outerShdw>
                </a:effectLst>
              </a:rPr>
              <a:t>When </a:t>
            </a:r>
            <a:r>
              <a:rPr lang="en-US" sz="2600" i="1" dirty="0">
                <a:solidFill>
                  <a:schemeClr val="tx1"/>
                </a:solidFill>
                <a:effectLst>
                  <a:outerShdw blurRad="38100" dist="38100" dir="2700000" algn="tl">
                    <a:srgbClr val="000000">
                      <a:alpha val="43137"/>
                    </a:srgbClr>
                  </a:outerShdw>
                </a:effectLst>
              </a:rPr>
              <a:t>parents argue, teenagers may feel that they were somehow the cause, according to Teen Advisor. This can lead to alienation if the parents allow their words and actions to escalate out of control. Teens may feel that their parents </a:t>
            </a:r>
            <a:r>
              <a:rPr lang="en-US" sz="2600" i="1" dirty="0" smtClean="0">
                <a:solidFill>
                  <a:schemeClr val="tx1"/>
                </a:solidFill>
                <a:effectLst>
                  <a:outerShdw blurRad="38100" dist="38100" dir="2700000" algn="tl">
                    <a:srgbClr val="000000">
                      <a:alpha val="43137"/>
                    </a:srgbClr>
                  </a:outerShdw>
                </a:effectLst>
              </a:rPr>
              <a:t>love </a:t>
            </a:r>
            <a:r>
              <a:rPr lang="en-US" sz="2600" i="1" dirty="0">
                <a:solidFill>
                  <a:schemeClr val="tx1"/>
                </a:solidFill>
                <a:effectLst>
                  <a:outerShdw blurRad="38100" dist="38100" dir="2700000" algn="tl">
                    <a:srgbClr val="000000">
                      <a:alpha val="43137"/>
                    </a:srgbClr>
                  </a:outerShdw>
                </a:effectLst>
              </a:rPr>
              <a:t>each other anymore, leaving the teenagers to wonder how it will affect them. Although arguing can be a healthy way of airing differences and working through problems, mean-spirited fighting with harsh words can leave a lasting negative impression on everyone in the family, including the teenagers. If the parents </a:t>
            </a:r>
            <a:r>
              <a:rPr lang="en-US" sz="2600" i="1" dirty="0" smtClean="0">
                <a:solidFill>
                  <a:schemeClr val="tx1"/>
                </a:solidFill>
                <a:effectLst>
                  <a:outerShdw blurRad="38100" dist="38100" dir="2700000" algn="tl">
                    <a:srgbClr val="000000">
                      <a:alpha val="43137"/>
                    </a:srgbClr>
                  </a:outerShdw>
                </a:effectLst>
              </a:rPr>
              <a:t>can work </a:t>
            </a:r>
            <a:r>
              <a:rPr lang="en-US" sz="2600" i="1" dirty="0">
                <a:solidFill>
                  <a:schemeClr val="tx1"/>
                </a:solidFill>
                <a:effectLst>
                  <a:outerShdw blurRad="38100" dist="38100" dir="2700000" algn="tl">
                    <a:srgbClr val="000000">
                      <a:alpha val="43137"/>
                    </a:srgbClr>
                  </a:outerShdw>
                </a:effectLst>
              </a:rPr>
              <a:t>out their problems and wind up separating or divorcing, the </a:t>
            </a:r>
            <a:r>
              <a:rPr lang="en-US" sz="2600" i="1" dirty="0" smtClean="0">
                <a:solidFill>
                  <a:schemeClr val="tx1"/>
                </a:solidFill>
                <a:effectLst>
                  <a:outerShdw blurRad="38100" dist="38100" dir="2700000" algn="tl">
                    <a:srgbClr val="000000">
                      <a:alpha val="43137"/>
                    </a:srgbClr>
                  </a:outerShdw>
                </a:effectLst>
              </a:rPr>
              <a:t>teenagers </a:t>
            </a:r>
            <a:r>
              <a:rPr lang="en-US" sz="2600" i="1" dirty="0">
                <a:solidFill>
                  <a:schemeClr val="tx1"/>
                </a:solidFill>
                <a:effectLst>
                  <a:outerShdw blurRad="38100" dist="38100" dir="2700000" algn="tl">
                    <a:srgbClr val="000000">
                      <a:alpha val="43137"/>
                    </a:srgbClr>
                  </a:outerShdw>
                </a:effectLst>
              </a:rPr>
              <a:t>world is further rocked and thrown off balance as everything in their lives changes.</a:t>
            </a:r>
            <a:endParaRPr lang="ru-RU" sz="2600" i="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9119774"/>
      </p:ext>
    </p:extLst>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6" y="0"/>
            <a:ext cx="9139944" cy="6858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075172492"/>
      </p:ext>
    </p:extLst>
  </p:cSld>
  <p:clrMapOvr>
    <a:masterClrMapping/>
  </p:clrMapOvr>
  <mc:AlternateContent xmlns:mc="http://schemas.openxmlformats.org/markup-compatibility/2006">
    <mc:Choice xmlns:p14="http://schemas.microsoft.com/office/powerpoint/2010/main" Requires="p14">
      <p:transition spd="slow" p14:dur="1750">
        <p14:gallery dir="l"/>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83568" y="188640"/>
            <a:ext cx="7848872" cy="720080"/>
          </a:xfrm>
        </p:spPr>
        <p:txBody>
          <a:bodyPr>
            <a:prstTxWarp prst="textWave1">
              <a:avLst/>
            </a:prstTxWarp>
            <a:noAutofit/>
            <a:scene3d>
              <a:camera prst="orthographicFront"/>
              <a:lightRig rig="threePt" dir="t"/>
            </a:scene3d>
            <a:sp3d extrusionH="57150">
              <a:bevelT w="82550" h="38100" prst="coolSlant"/>
            </a:sp3d>
          </a:bodyPr>
          <a:lstStyle/>
          <a:p>
            <a:r>
              <a:rPr lang="en-US" sz="4800" b="1" i="1" dirty="0" smtClean="0">
                <a:ln>
                  <a:solidFill>
                    <a:srgbClr val="FFC000"/>
                  </a:solidFill>
                </a:ln>
                <a:solidFill>
                  <a:schemeClr val="tx1"/>
                </a:solidFill>
              </a:rPr>
              <a:t>Overview</a:t>
            </a:r>
          </a:p>
        </p:txBody>
      </p:sp>
      <p:sp>
        <p:nvSpPr>
          <p:cNvPr id="4" name="TextBox 3"/>
          <p:cNvSpPr txBox="1"/>
          <p:nvPr/>
        </p:nvSpPr>
        <p:spPr>
          <a:xfrm>
            <a:off x="179512" y="1484784"/>
            <a:ext cx="8712968" cy="4801314"/>
          </a:xfrm>
          <a:prstGeom prst="rect">
            <a:avLst/>
          </a:prstGeom>
          <a:noFill/>
        </p:spPr>
        <p:txBody>
          <a:bodyPr wrap="square" rtlCol="0">
            <a:spAutoFit/>
          </a:bodyPr>
          <a:lstStyle/>
          <a:p>
            <a:pPr algn="ctr"/>
            <a:r>
              <a:rPr lang="en-US" sz="3200" i="1" dirty="0">
                <a:effectLst>
                  <a:outerShdw blurRad="38100" dist="38100" dir="2700000" algn="tl">
                    <a:srgbClr val="000000">
                      <a:alpha val="43137"/>
                    </a:srgbClr>
                  </a:outerShdw>
                </a:effectLst>
              </a:rPr>
              <a:t>The teen years are fraught with conflicting feelings and thoughts as these almost-grown children head closer to adulthood. Parents are often left wondering what happened to their delightful kids who went from happy-go-lucky to moody, frustrated, conflict-ridden adolescents. </a:t>
            </a:r>
            <a:r>
              <a:rPr lang="en-US" sz="3200" i="1" dirty="0" err="1">
                <a:effectLst>
                  <a:outerShdw blurRad="38100" dist="38100" dir="2700000" algn="tl">
                    <a:srgbClr val="000000">
                      <a:alpha val="43137"/>
                    </a:srgbClr>
                  </a:outerShdw>
                </a:effectLst>
              </a:rPr>
              <a:t>KidsHealth</a:t>
            </a:r>
            <a:r>
              <a:rPr lang="en-US" sz="3200" i="1" dirty="0">
                <a:effectLst>
                  <a:outerShdw blurRad="38100" dist="38100" dir="2700000" algn="tl">
                    <a:srgbClr val="000000">
                      <a:alpha val="43137"/>
                    </a:srgbClr>
                  </a:outerShdw>
                </a:effectLst>
              </a:rPr>
              <a:t> from Nemours advises distinguishing the difference between emotion-driven adolescence and puberty, which is physiological.</a:t>
            </a:r>
            <a:endParaRPr lang="ru-RU" sz="3200" b="1" i="1" dirty="0">
              <a:effectLst>
                <a:outerShdw blurRad="38100" dist="38100" dir="2700000" algn="tl">
                  <a:srgbClr val="000000">
                    <a:alpha val="43137"/>
                  </a:srgbClr>
                </a:outerShdw>
              </a:effectLst>
            </a:endParaRPr>
          </a:p>
          <a:p>
            <a:endParaRPr lang="ru-RU" dirty="0"/>
          </a:p>
        </p:txBody>
      </p:sp>
    </p:spTree>
    <p:extLst>
      <p:ext uri="{BB962C8B-B14F-4D97-AF65-F5344CB8AC3E}">
        <p14:creationId xmlns:p14="http://schemas.microsoft.com/office/powerpoint/2010/main" val="2293869825"/>
      </p:ext>
    </p:extLst>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tretch>
            <a:fillRect/>
          </a:stretch>
        </p:blipFill>
        <p:spPr>
          <a:xfrm>
            <a:off x="6896" y="18937"/>
            <a:ext cx="9137104" cy="683906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91649949"/>
      </p:ext>
    </p:extLst>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6632"/>
            <a:ext cx="8784976" cy="1152128"/>
          </a:xfrm>
        </p:spPr>
        <p:txBody>
          <a:bodyPr>
            <a:prstTxWarp prst="textWave1">
              <a:avLst/>
            </a:prstTxWarp>
            <a:noAutofit/>
            <a:scene3d>
              <a:camera prst="orthographicFront"/>
              <a:lightRig rig="threePt" dir="t"/>
            </a:scene3d>
            <a:sp3d extrusionH="57150">
              <a:bevelT w="82550" h="38100" prst="coolSlant"/>
            </a:sp3d>
          </a:bodyPr>
          <a:lstStyle/>
          <a:p>
            <a:r>
              <a:rPr lang="en-US" sz="6000" b="1" i="1" dirty="0">
                <a:ln>
                  <a:solidFill>
                    <a:srgbClr val="FFC000"/>
                  </a:solidFill>
                </a:ln>
                <a:solidFill>
                  <a:schemeClr val="tx1"/>
                </a:solidFill>
                <a:effectLst>
                  <a:outerShdw blurRad="38100" dist="38100" dir="2700000" algn="tl">
                    <a:srgbClr val="000000">
                      <a:alpha val="43137"/>
                    </a:srgbClr>
                  </a:outerShdw>
                </a:effectLst>
              </a:rPr>
              <a:t>Independence and </a:t>
            </a:r>
            <a:r>
              <a:rPr lang="en-US" sz="6000" b="1" i="1" dirty="0" smtClean="0">
                <a:ln>
                  <a:solidFill>
                    <a:srgbClr val="FFC000"/>
                  </a:solidFill>
                </a:ln>
                <a:solidFill>
                  <a:schemeClr val="tx1"/>
                </a:solidFill>
                <a:effectLst>
                  <a:outerShdw blurRad="38100" dist="38100" dir="2700000" algn="tl">
                    <a:srgbClr val="000000">
                      <a:alpha val="43137"/>
                    </a:srgbClr>
                  </a:outerShdw>
                </a:effectLst>
              </a:rPr>
              <a:t>Control</a:t>
            </a:r>
            <a:endParaRPr lang="en-US" sz="6000" b="1" i="1" dirty="0">
              <a:ln>
                <a:solidFill>
                  <a:srgbClr val="FFC000"/>
                </a:solidFill>
              </a:ln>
              <a:solidFill>
                <a:schemeClr val="tx1"/>
              </a:solidFill>
              <a:effectLst>
                <a:outerShdw blurRad="38100" dist="38100" dir="2700000" algn="tl">
                  <a:srgbClr val="000000">
                    <a:alpha val="43137"/>
                  </a:srgbClr>
                </a:outerShdw>
              </a:effectLst>
            </a:endParaRPr>
          </a:p>
        </p:txBody>
      </p:sp>
      <p:sp>
        <p:nvSpPr>
          <p:cNvPr id="4" name="TextBox 3"/>
          <p:cNvSpPr txBox="1"/>
          <p:nvPr/>
        </p:nvSpPr>
        <p:spPr>
          <a:xfrm>
            <a:off x="0" y="1339695"/>
            <a:ext cx="9144000" cy="5539978"/>
          </a:xfrm>
          <a:prstGeom prst="rect">
            <a:avLst/>
          </a:prstGeom>
          <a:noFill/>
        </p:spPr>
        <p:txBody>
          <a:bodyPr wrap="square" rtlCol="0">
            <a:spAutoFit/>
          </a:bodyPr>
          <a:lstStyle/>
          <a:p>
            <a:pPr algn="ctr"/>
            <a:r>
              <a:rPr lang="en-US" sz="2400" i="1" dirty="0">
                <a:effectLst>
                  <a:outerShdw blurRad="38100" dist="38100" dir="2700000" algn="tl">
                    <a:srgbClr val="000000">
                      <a:alpha val="43137"/>
                    </a:srgbClr>
                  </a:outerShdw>
                </a:effectLst>
              </a:rPr>
              <a:t>During the teen years, children naturally move toward establishing independence, according to The F.U.N. Place website, or Families United on the Net. Most teenagers are heavily influenced by people outside their family with music, what to wear and other fads that their parents may not approve of. Parents need to realize that this is normal and they are still important in their children  lives, even when it appears that the teens are trying to push them away. The teenagers are trying to exert their independence as they head closer to adulthood.</a:t>
            </a:r>
          </a:p>
          <a:p>
            <a:pPr algn="ctr"/>
            <a:r>
              <a:rPr lang="en-US" sz="2400" i="1" dirty="0">
                <a:effectLst>
                  <a:outerShdw blurRad="38100" dist="38100" dir="2700000" algn="tl">
                    <a:srgbClr val="000000">
                      <a:alpha val="43137"/>
                    </a:srgbClr>
                  </a:outerShdw>
                </a:effectLst>
              </a:rPr>
              <a:t>As the teen gets older, she is likely to fight for control, which may create conflict with her parents. This can leave her parents feeling hurt and rejected, creating stress because there is a constant battle of wills. As the teenager asserts her independence over friends, clothes, music, curfew and other issues, </a:t>
            </a:r>
            <a:r>
              <a:rPr lang="en-US" sz="2400" i="1" dirty="0" smtClean="0">
                <a:effectLst>
                  <a:outerShdw blurRad="38100" dist="38100" dir="2700000" algn="tl">
                    <a:srgbClr val="000000">
                      <a:alpha val="43137"/>
                    </a:srgbClr>
                  </a:outerShdw>
                </a:effectLst>
              </a:rPr>
              <a:t> taking </a:t>
            </a:r>
            <a:r>
              <a:rPr lang="en-US" sz="2400" i="1" dirty="0">
                <a:effectLst>
                  <a:outerShdw blurRad="38100" dist="38100" dir="2700000" algn="tl">
                    <a:srgbClr val="000000">
                      <a:alpha val="43137"/>
                    </a:srgbClr>
                  </a:outerShdw>
                </a:effectLst>
              </a:rPr>
              <a:t>a risk to overcome her fear of not gaining control and becoming an independent adult.</a:t>
            </a:r>
            <a:endParaRPr lang="ru-RU" sz="2400" i="1" dirty="0">
              <a:effectLst>
                <a:outerShdw blurRad="38100" dist="38100" dir="2700000" algn="tl">
                  <a:srgbClr val="000000">
                    <a:alpha val="43137"/>
                  </a:srgbClr>
                </a:outerShdw>
              </a:effectLst>
            </a:endParaRPr>
          </a:p>
          <a:p>
            <a:endParaRPr lang="ru-RU" dirty="0"/>
          </a:p>
        </p:txBody>
      </p:sp>
    </p:spTree>
    <p:extLst>
      <p:ext uri="{BB962C8B-B14F-4D97-AF65-F5344CB8AC3E}">
        <p14:creationId xmlns:p14="http://schemas.microsoft.com/office/powerpoint/2010/main" val="1606115694"/>
      </p:ext>
    </p:extLst>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1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1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513" t="2399" r="513" b="37897"/>
          <a:stretch/>
        </p:blipFill>
        <p:spPr>
          <a:xfrm>
            <a:off x="255859" y="3595731"/>
            <a:ext cx="3716100" cy="295232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Рисунок 4"/>
          <p:cNvPicPr>
            <a:picLocks noChangeAspect="1"/>
          </p:cNvPicPr>
          <p:nvPr/>
        </p:nvPicPr>
        <p:blipFill rotWithShape="1">
          <a:blip r:embed="rId3">
            <a:extLst>
              <a:ext uri="{28A0092B-C50C-407E-A947-70E740481C1C}">
                <a14:useLocalDpi xmlns:a14="http://schemas.microsoft.com/office/drawing/2010/main" val="0"/>
              </a:ext>
            </a:extLst>
          </a:blip>
          <a:srcRect t="5900" b="36161"/>
          <a:stretch/>
        </p:blipFill>
        <p:spPr>
          <a:xfrm>
            <a:off x="4860032" y="260648"/>
            <a:ext cx="3912498" cy="309634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20723" y="3595731"/>
            <a:ext cx="4559679" cy="295232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1520" y="260648"/>
            <a:ext cx="4392488" cy="309634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269869236"/>
      </p:ext>
    </p:extLst>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2)">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3"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3)">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4)">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9650"/>
            <a:ext cx="8352928" cy="2907754"/>
          </a:xfrm>
        </p:spPr>
        <p:txBody>
          <a:bodyPr>
            <a:prstTxWarp prst="textWave1">
              <a:avLst/>
            </a:prstTxWarp>
            <a:scene3d>
              <a:camera prst="orthographicFront"/>
              <a:lightRig rig="threePt" dir="t"/>
            </a:scene3d>
            <a:sp3d extrusionH="57150">
              <a:bevelT w="82550" h="38100" prst="coolSlant"/>
            </a:sp3d>
          </a:bodyPr>
          <a:lstStyle/>
          <a:p>
            <a:r>
              <a:rPr lang="en-US" b="1" dirty="0">
                <a:ln>
                  <a:solidFill>
                    <a:srgbClr val="FFC000"/>
                  </a:solidFill>
                </a:ln>
                <a:effectLst>
                  <a:outerShdw blurRad="38100" dist="38100" dir="2700000" algn="tl">
                    <a:srgbClr val="000000">
                      <a:alpha val="43137"/>
                    </a:srgbClr>
                  </a:outerShdw>
                </a:effectLst>
              </a:rPr>
              <a:t>Experimenting</a:t>
            </a:r>
            <a:br>
              <a:rPr lang="en-US" b="1" dirty="0">
                <a:ln>
                  <a:solidFill>
                    <a:srgbClr val="FFC000"/>
                  </a:solidFill>
                </a:ln>
                <a:effectLst>
                  <a:outerShdw blurRad="38100" dist="38100" dir="2700000" algn="tl">
                    <a:srgbClr val="000000">
                      <a:alpha val="43137"/>
                    </a:srgbClr>
                  </a:outerShdw>
                </a:effectLst>
              </a:rPr>
            </a:br>
            <a:endParaRPr lang="ru-RU" b="1" dirty="0">
              <a:ln>
                <a:solidFill>
                  <a:srgbClr val="FFC000"/>
                </a:solidFill>
              </a:ln>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323528" y="1628800"/>
            <a:ext cx="8496944" cy="1752600"/>
          </a:xfrm>
        </p:spPr>
        <p:txBody>
          <a:bodyPr>
            <a:noAutofit/>
          </a:bodyPr>
          <a:lstStyle/>
          <a:p>
            <a:r>
              <a:rPr lang="en-US" sz="2600" i="1" dirty="0" smtClean="0">
                <a:solidFill>
                  <a:schemeClr val="tx1"/>
                </a:solidFill>
                <a:effectLst>
                  <a:outerShdw blurRad="38100" dist="38100" dir="2700000" algn="tl">
                    <a:srgbClr val="000000">
                      <a:alpha val="43137"/>
                    </a:srgbClr>
                  </a:outerShdw>
                </a:effectLst>
              </a:rPr>
              <a:t>The </a:t>
            </a:r>
            <a:r>
              <a:rPr lang="en-US" sz="2600" i="1" dirty="0">
                <a:solidFill>
                  <a:schemeClr val="tx1"/>
                </a:solidFill>
                <a:effectLst>
                  <a:outerShdw blurRad="38100" dist="38100" dir="2700000" algn="tl">
                    <a:srgbClr val="000000">
                      <a:alpha val="43137"/>
                    </a:srgbClr>
                  </a:outerShdw>
                </a:effectLst>
              </a:rPr>
              <a:t>teenage years are also the time when kids start experimenting with risky behaviors, such as drugs, alcohol, tobacco and sex, claims the </a:t>
            </a:r>
            <a:r>
              <a:rPr lang="en-US" sz="2600" i="1" dirty="0" err="1">
                <a:solidFill>
                  <a:schemeClr val="tx1"/>
                </a:solidFill>
                <a:effectLst>
                  <a:outerShdw blurRad="38100" dist="38100" dir="2700000" algn="tl">
                    <a:srgbClr val="000000">
                      <a:alpha val="43137"/>
                    </a:srgbClr>
                  </a:outerShdw>
                </a:effectLst>
              </a:rPr>
              <a:t>KidsHealth</a:t>
            </a:r>
            <a:r>
              <a:rPr lang="en-US" sz="2600" i="1" dirty="0">
                <a:solidFill>
                  <a:schemeClr val="tx1"/>
                </a:solidFill>
                <a:effectLst>
                  <a:outerShdw blurRad="38100" dist="38100" dir="2700000" algn="tl">
                    <a:srgbClr val="000000">
                      <a:alpha val="43137"/>
                    </a:srgbClr>
                  </a:outerShdw>
                </a:effectLst>
              </a:rPr>
              <a:t> website. Without a foundation of knowledge and understanding of expectations from the parents, the teenager is more likely to be confused when the parent expresses disapproval after the fact. Parents need to communicate and educate their children before they hit the teen years, and communication lines need to remain open, or the problems will escalate. The Psych Central website states that a high-quality relationship between parents and their teenage children appears to lead to teens postponing trying alcohol until a later age.</a:t>
            </a:r>
            <a:endParaRPr lang="ru-RU" sz="2600" i="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82911283"/>
      </p:ext>
    </p:extLst>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out)">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0"/>
            <a:ext cx="7772400" cy="2475706"/>
          </a:xfrm>
        </p:spPr>
        <p:txBody>
          <a:bodyPr>
            <a:prstTxWarp prst="textWave1">
              <a:avLst/>
            </a:prstTxWarp>
            <a:scene3d>
              <a:camera prst="orthographicFront"/>
              <a:lightRig rig="threePt" dir="t"/>
            </a:scene3d>
            <a:sp3d extrusionH="57150">
              <a:bevelT w="82550" h="38100" prst="coolSlant"/>
            </a:sp3d>
          </a:bodyPr>
          <a:lstStyle/>
          <a:p>
            <a:r>
              <a:rPr lang="en-US" b="1" i="1" dirty="0">
                <a:ln>
                  <a:solidFill>
                    <a:srgbClr val="FFC000"/>
                  </a:solidFill>
                </a:ln>
              </a:rPr>
              <a:t>Expectations</a:t>
            </a:r>
            <a:r>
              <a:rPr lang="en-US" i="1" dirty="0"/>
              <a:t/>
            </a:r>
            <a:br>
              <a:rPr lang="en-US" i="1" dirty="0"/>
            </a:br>
            <a:endParaRPr lang="ru-RU" i="1" dirty="0"/>
          </a:p>
        </p:txBody>
      </p:sp>
      <p:sp>
        <p:nvSpPr>
          <p:cNvPr id="3" name="Подзаголовок 2"/>
          <p:cNvSpPr>
            <a:spLocks noGrp="1"/>
          </p:cNvSpPr>
          <p:nvPr>
            <p:ph type="subTitle" idx="1"/>
          </p:nvPr>
        </p:nvSpPr>
        <p:spPr>
          <a:xfrm>
            <a:off x="107504" y="1484784"/>
            <a:ext cx="8928992" cy="1752600"/>
          </a:xfrm>
        </p:spPr>
        <p:txBody>
          <a:bodyPr>
            <a:noAutofit/>
          </a:bodyPr>
          <a:lstStyle/>
          <a:p>
            <a:r>
              <a:rPr lang="en-US" sz="3600" i="1" dirty="0" smtClean="0">
                <a:solidFill>
                  <a:schemeClr val="tx1"/>
                </a:solidFill>
                <a:effectLst>
                  <a:outerShdw blurRad="38100" dist="38100" dir="2700000" algn="tl">
                    <a:srgbClr val="000000">
                      <a:alpha val="43137"/>
                    </a:srgbClr>
                  </a:outerShdw>
                </a:effectLst>
              </a:rPr>
              <a:t>Parents </a:t>
            </a:r>
            <a:r>
              <a:rPr lang="en-US" sz="3600" i="1" dirty="0">
                <a:solidFill>
                  <a:schemeClr val="tx1"/>
                </a:solidFill>
                <a:effectLst>
                  <a:outerShdw blurRad="38100" dist="38100" dir="2700000" algn="tl">
                    <a:srgbClr val="000000">
                      <a:alpha val="43137"/>
                    </a:srgbClr>
                  </a:outerShdw>
                </a:effectLst>
              </a:rPr>
              <a:t>have expectations of their children with everything from grades in school and how they dress to college and career choices later on. Parental disappointment creates conflict and problems in the relationship between them and their teenagers. It often comes across as anger, giving teenagers the feeling of rejection from the people who were once the most important figures in their lives.</a:t>
            </a:r>
            <a:endParaRPr lang="ru-RU" sz="3600" i="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3698074"/>
      </p:ext>
    </p:extLst>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 y="0"/>
            <a:ext cx="9169152" cy="6858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674538777"/>
      </p:ext>
    </p:extLst>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13678"/>
            <a:ext cx="5040560" cy="311532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313678"/>
            <a:ext cx="3580631" cy="311532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6446" y="3573016"/>
            <a:ext cx="3782103" cy="302433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39952" y="3573016"/>
            <a:ext cx="4792222" cy="302433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838181189"/>
      </p:ext>
    </p:extLst>
  </p:cSld>
  <p:clrMapOvr>
    <a:masterClrMapping/>
  </p:clrMapOvr>
  <mc:AlternateContent xmlns:mc="http://schemas.openxmlformats.org/markup-compatibility/2006">
    <mc:Choice xmlns:p14="http://schemas.microsoft.com/office/powerpoint/2010/main" Requires="p14">
      <p:transition spd="slow" p14:dur="175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640</Words>
  <Application>Microsoft Office PowerPoint</Application>
  <PresentationFormat>Экран (4:3)</PresentationFormat>
  <Paragraphs>14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Experimenting </vt:lpstr>
      <vt:lpstr>Expectations </vt:lpstr>
      <vt:lpstr>Презентация PowerPoint</vt:lpstr>
      <vt:lpstr>Презентация PowerPoint</vt:lpstr>
      <vt:lpstr>Inner Struggle </vt:lpstr>
      <vt:lpstr>Презентация PowerPoint</vt:lpstr>
      <vt:lpstr>Family Conflict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Vlad</dc:creator>
  <cp:lastModifiedBy>Vlad</cp:lastModifiedBy>
  <cp:revision>7</cp:revision>
  <dcterms:created xsi:type="dcterms:W3CDTF">2015-11-22T16:30:19Z</dcterms:created>
  <dcterms:modified xsi:type="dcterms:W3CDTF">2015-11-23T15:15:44Z</dcterms:modified>
</cp:coreProperties>
</file>