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07.10.2015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07.10.2015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07.10.2015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07.10.2015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07.10.2015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07.10.2015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07.10.2015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07.10.2015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07.10.2015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07.10.2015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07.10.2015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000" b="-3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07.10.2015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2276872"/>
            <a:ext cx="7772400" cy="1470025"/>
          </a:xfrm>
        </p:spPr>
        <p:txBody>
          <a:bodyPr>
            <a:normAutofit fontScale="90000"/>
          </a:bodyPr>
          <a:lstStyle/>
          <a:p>
            <a:pPr algn="r">
              <a:lnSpc>
                <a:spcPct val="150000"/>
              </a:lnSpc>
            </a:pPr>
            <a:r>
              <a:rPr lang="en-US" sz="9800" b="1" dirty="0" smtClean="0">
                <a:effectLst>
                  <a:outerShdw blurRad="38100" dist="38100" dir="2700000" algn="tl">
                    <a:srgbClr val="000000">
                      <a:alpha val="43137"/>
                    </a:srgbClr>
                  </a:outerShdw>
                </a:effectLst>
                <a:latin typeface="Baskerville Old Face" pitchFamily="18" charset="0"/>
              </a:rPr>
              <a:t>E</a:t>
            </a:r>
            <a:r>
              <a:rPr lang="en-US" sz="6700" b="1" dirty="0" smtClean="0">
                <a:effectLst>
                  <a:outerShdw blurRad="38100" dist="38100" dir="2700000" algn="tl">
                    <a:srgbClr val="000000">
                      <a:alpha val="43137"/>
                    </a:srgbClr>
                  </a:outerShdw>
                </a:effectLst>
                <a:latin typeface="Baskerville Old Face" pitchFamily="18" charset="0"/>
              </a:rPr>
              <a:t>xaminations</a:t>
            </a:r>
            <a:r>
              <a:rPr lang="ru-RU" sz="6700" b="1" dirty="0">
                <a:effectLst>
                  <a:outerShdw blurRad="38100" dist="38100" dir="2700000" algn="tl">
                    <a:srgbClr val="000000">
                      <a:alpha val="43137"/>
                    </a:srgbClr>
                  </a:outerShdw>
                </a:effectLst>
              </a:rPr>
              <a:t/>
            </a:r>
            <a:br>
              <a:rPr lang="ru-RU" sz="6700" b="1" dirty="0">
                <a:effectLst>
                  <a:outerShdw blurRad="38100" dist="38100" dir="2700000" algn="tl">
                    <a:srgbClr val="000000">
                      <a:alpha val="43137"/>
                    </a:srgbClr>
                  </a:outerShdw>
                </a:effectLst>
              </a:rPr>
            </a:br>
            <a:r>
              <a:rPr lang="en-US" sz="6000" dirty="0" err="1" smtClean="0">
                <a:effectLst>
                  <a:outerShdw blurRad="38100" dist="38100" dir="2700000" algn="tl">
                    <a:srgbClr val="000000">
                      <a:alpha val="43137"/>
                    </a:srgbClr>
                  </a:outerShdw>
                </a:effectLst>
                <a:latin typeface="Baskerville Old Face" pitchFamily="18" charset="0"/>
              </a:rPr>
              <a:t>D</a:t>
            </a:r>
            <a:r>
              <a:rPr lang="en-US" sz="4000" dirty="0" err="1" smtClean="0">
                <a:effectLst>
                  <a:outerShdw blurRad="38100" dist="38100" dir="2700000" algn="tl">
                    <a:srgbClr val="000000">
                      <a:alpha val="43137"/>
                    </a:srgbClr>
                  </a:outerShdw>
                </a:effectLst>
                <a:latin typeface="Baskerville Old Face" pitchFamily="18" charset="0"/>
              </a:rPr>
              <a:t>mitiy</a:t>
            </a:r>
            <a:r>
              <a:rPr lang="en-US" sz="4000" dirty="0" smtClean="0">
                <a:effectLst>
                  <a:outerShdw blurRad="38100" dist="38100" dir="2700000" algn="tl">
                    <a:srgbClr val="000000">
                      <a:alpha val="43137"/>
                    </a:srgbClr>
                  </a:outerShdw>
                </a:effectLst>
                <a:latin typeface="Baskerville Old Face" pitchFamily="18" charset="0"/>
              </a:rPr>
              <a:t> </a:t>
            </a:r>
            <a:r>
              <a:rPr lang="en-US" sz="6000" dirty="0" err="1" smtClean="0">
                <a:effectLst>
                  <a:outerShdw blurRad="38100" dist="38100" dir="2700000" algn="tl">
                    <a:srgbClr val="000000">
                      <a:alpha val="43137"/>
                    </a:srgbClr>
                  </a:outerShdw>
                </a:effectLst>
                <a:latin typeface="Baskerville Old Face" pitchFamily="18" charset="0"/>
              </a:rPr>
              <a:t>I</a:t>
            </a:r>
            <a:r>
              <a:rPr lang="en-US" sz="4900" dirty="0" err="1" smtClean="0">
                <a:effectLst>
                  <a:outerShdw blurRad="38100" dist="38100" dir="2700000" algn="tl">
                    <a:srgbClr val="000000">
                      <a:alpha val="43137"/>
                    </a:srgbClr>
                  </a:outerShdw>
                </a:effectLst>
                <a:latin typeface="Baskerville Old Face" pitchFamily="18" charset="0"/>
              </a:rPr>
              <a:t>l’chuk</a:t>
            </a:r>
            <a:r>
              <a:rPr lang="en-US" sz="4900" dirty="0" smtClean="0">
                <a:effectLst>
                  <a:outerShdw blurRad="38100" dist="38100" dir="2700000" algn="tl">
                    <a:srgbClr val="000000">
                      <a:alpha val="43137"/>
                    </a:srgbClr>
                  </a:outerShdw>
                </a:effectLst>
                <a:latin typeface="Baskerville Old Face" pitchFamily="18" charset="0"/>
              </a:rPr>
              <a:t/>
            </a:r>
            <a:br>
              <a:rPr lang="en-US" sz="4900" dirty="0" smtClean="0">
                <a:effectLst>
                  <a:outerShdw blurRad="38100" dist="38100" dir="2700000" algn="tl">
                    <a:srgbClr val="000000">
                      <a:alpha val="43137"/>
                    </a:srgbClr>
                  </a:outerShdw>
                </a:effectLst>
                <a:latin typeface="Baskerville Old Face" pitchFamily="18" charset="0"/>
              </a:rPr>
            </a:br>
            <a:r>
              <a:rPr lang="en-US" sz="4900" dirty="0" smtClean="0">
                <a:effectLst>
                  <a:outerShdw blurRad="38100" dist="38100" dir="2700000" algn="tl">
                    <a:srgbClr val="000000">
                      <a:alpha val="43137"/>
                    </a:srgbClr>
                  </a:outerShdw>
                </a:effectLst>
                <a:latin typeface="Baskerville Old Face" pitchFamily="18" charset="0"/>
              </a:rPr>
              <a:t>11-A</a:t>
            </a:r>
            <a:endParaRPr lang="ru-RU" sz="67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46791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611560" y="2564904"/>
            <a:ext cx="8229600" cy="4525963"/>
          </a:xfrm>
        </p:spPr>
        <p:txBody>
          <a:bodyPr>
            <a:normAutofit/>
          </a:bodyPr>
          <a:lstStyle/>
          <a:p>
            <a:pPr marL="0" indent="0" algn="ctr">
              <a:buNone/>
            </a:pPr>
            <a:r>
              <a:rPr lang="en-US" sz="8000" b="1" dirty="0" smtClean="0">
                <a:solidFill>
                  <a:srgbClr val="FFFF00"/>
                </a:solidFill>
                <a:effectLst>
                  <a:outerShdw blurRad="38100" dist="38100" dir="2700000" algn="tl">
                    <a:srgbClr val="000000">
                      <a:alpha val="43137"/>
                    </a:srgbClr>
                  </a:outerShdw>
                </a:effectLst>
                <a:latin typeface="Baskerville Old Face" pitchFamily="18" charset="0"/>
              </a:rPr>
              <a:t>Thank you for your watching!</a:t>
            </a:r>
            <a:endParaRPr lang="ru-RU" sz="80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64187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620688"/>
            <a:ext cx="8589640" cy="4525963"/>
          </a:xfrm>
        </p:spPr>
        <p:txBody>
          <a:bodyPr>
            <a:noAutofit/>
          </a:bodyPr>
          <a:lstStyle/>
          <a:p>
            <a:pPr marL="0" indent="0" algn="r">
              <a:buNone/>
            </a:pPr>
            <a:r>
              <a:rPr lang="en-US" sz="3600" dirty="0">
                <a:effectLst>
                  <a:outerShdw blurRad="38100" dist="38100" dir="2700000" algn="tl">
                    <a:srgbClr val="000000">
                      <a:alpha val="43137"/>
                    </a:srgbClr>
                  </a:outerShdw>
                </a:effectLst>
                <a:latin typeface="Baskerville Old Face" pitchFamily="18" charset="0"/>
              </a:rPr>
              <a:t>Students of all educational institutions normally take examinations or tests to show they have gained enough knowledge to move to the next level. They are a significant part of the curriculum. I don’t think students like the exams, as they make them anxious and stressed. However, I’m sure that everybody should take part in testing system. It motivates us to study better. If we don’t have exams, then there is no need to study</a:t>
            </a:r>
            <a:r>
              <a:rPr lang="en-US" sz="3600" dirty="0">
                <a:effectLst>
                  <a:outerShdw blurRad="38100" dist="38100" dir="2700000" algn="tl">
                    <a:srgbClr val="000000">
                      <a:alpha val="43137"/>
                    </a:srgbClr>
                  </a:outerShdw>
                </a:effectLst>
              </a:rPr>
              <a:t>.</a:t>
            </a:r>
            <a:endParaRPr lang="ru-RU"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74614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cstate="print">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tretch>
            <a:fillRect/>
          </a:stretch>
        </p:blipFill>
        <p:spPr>
          <a:xfrm>
            <a:off x="539552" y="404664"/>
            <a:ext cx="8064896" cy="5904656"/>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06186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052736"/>
            <a:ext cx="8229600" cy="1143000"/>
          </a:xfrm>
        </p:spPr>
        <p:txBody>
          <a:bodyPr>
            <a:noAutofit/>
          </a:bodyPr>
          <a:lstStyle/>
          <a:p>
            <a:pPr algn="r"/>
            <a:r>
              <a:rPr lang="en-US" sz="3200" dirty="0">
                <a:effectLst>
                  <a:outerShdw blurRad="38100" dist="38100" dir="2700000" algn="tl">
                    <a:srgbClr val="000000">
                      <a:alpha val="43137"/>
                    </a:srgbClr>
                  </a:outerShdw>
                </a:effectLst>
                <a:latin typeface="Baskerville Old Face" pitchFamily="18" charset="0"/>
              </a:rPr>
              <a:t>I know that some people are self-motivated. They are ready to study because they simply like it. However, it’s rather seldom. Most students prefer cheating, instead of studying. They do it mainly to get a certificate but not knowledge.</a:t>
            </a:r>
            <a:endParaRPr lang="ru-RU" sz="3200" dirty="0">
              <a:effectLst>
                <a:outerShdw blurRad="38100" dist="38100" dir="2700000" algn="tl">
                  <a:srgbClr val="000000">
                    <a:alpha val="43137"/>
                  </a:srgbClr>
                </a:outerShdw>
              </a:effectLst>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7624" y="2996952"/>
            <a:ext cx="7261448" cy="3672408"/>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158208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852936"/>
            <a:ext cx="8229600" cy="1143000"/>
          </a:xfrm>
        </p:spPr>
        <p:txBody>
          <a:bodyPr>
            <a:noAutofit/>
          </a:bodyPr>
          <a:lstStyle/>
          <a:p>
            <a:pPr algn="r"/>
            <a:r>
              <a:rPr lang="en-US" sz="3200" dirty="0">
                <a:effectLst>
                  <a:outerShdw blurRad="38100" dist="38100" dir="2700000" algn="tl">
                    <a:srgbClr val="000000">
                      <a:alpha val="43137"/>
                    </a:srgbClr>
                  </a:outerShdw>
                </a:effectLst>
                <a:latin typeface="Baskerville Old Face" pitchFamily="18" charset="0"/>
              </a:rPr>
              <a:t>Nowadays, there are two types of exams: state and international. State exams are held in every public secondary school. At the end of the 9th and 11th forms all students have to take these exams in several obligatory and optional subjects. </a:t>
            </a:r>
            <a:r>
              <a:rPr lang="en-US" sz="3200" dirty="0" smtClean="0">
                <a:effectLst>
                  <a:outerShdw blurRad="38100" dist="38100" dir="2700000" algn="tl">
                    <a:srgbClr val="000000">
                      <a:alpha val="43137"/>
                    </a:srgbClr>
                  </a:outerShdw>
                </a:effectLst>
                <a:latin typeface="Baskerville Old Face" pitchFamily="18" charset="0"/>
              </a:rPr>
              <a:t>Ukrainian </a:t>
            </a:r>
            <a:r>
              <a:rPr lang="en-US" sz="3200" dirty="0">
                <a:effectLst>
                  <a:outerShdw blurRad="38100" dist="38100" dir="2700000" algn="tl">
                    <a:srgbClr val="000000">
                      <a:alpha val="43137"/>
                    </a:srgbClr>
                  </a:outerShdw>
                </a:effectLst>
                <a:latin typeface="Baskerville Old Face" pitchFamily="18" charset="0"/>
              </a:rPr>
              <a:t>language and Mathematics are considered to be obligatory. At the same time, every student can choose two or three optional subjects. If I were to choose, I’d prefer </a:t>
            </a:r>
            <a:r>
              <a:rPr lang="en-US" sz="3200" dirty="0" err="1" smtClean="0">
                <a:effectLst>
                  <a:outerShdw blurRad="38100" dist="38100" dir="2700000" algn="tl">
                    <a:srgbClr val="000000">
                      <a:alpha val="43137"/>
                    </a:srgbClr>
                  </a:outerShdw>
                </a:effectLst>
                <a:latin typeface="Baskerville Old Face" pitchFamily="18" charset="0"/>
              </a:rPr>
              <a:t>Phisics</a:t>
            </a:r>
            <a:r>
              <a:rPr lang="en-US" sz="3200" dirty="0" smtClean="0">
                <a:effectLst>
                  <a:outerShdw blurRad="38100" dist="38100" dir="2700000" algn="tl">
                    <a:srgbClr val="000000">
                      <a:alpha val="43137"/>
                    </a:srgbClr>
                  </a:outerShdw>
                </a:effectLst>
                <a:latin typeface="Baskerville Old Face" pitchFamily="18" charset="0"/>
              </a:rPr>
              <a:t> </a:t>
            </a:r>
            <a:r>
              <a:rPr lang="en-US" sz="3200" dirty="0">
                <a:effectLst>
                  <a:outerShdw blurRad="38100" dist="38100" dir="2700000" algn="tl">
                    <a:srgbClr val="000000">
                      <a:alpha val="43137"/>
                    </a:srgbClr>
                  </a:outerShdw>
                </a:effectLst>
                <a:latin typeface="Baskerville Old Face" pitchFamily="18" charset="0"/>
              </a:rPr>
              <a:t>and English.</a:t>
            </a:r>
            <a:endParaRPr lang="ru-RU"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64115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rotWithShape="1">
          <a:blip r:embed="rId2">
            <a:extLst>
              <a:ext uri="{28A0092B-C50C-407E-A947-70E740481C1C}">
                <a14:useLocalDpi xmlns:a14="http://schemas.microsoft.com/office/drawing/2010/main" val="0"/>
              </a:ext>
            </a:extLst>
          </a:blip>
          <a:srcRect t="2603" r="-1657" b="4339"/>
          <a:stretch/>
        </p:blipFill>
        <p:spPr>
          <a:xfrm>
            <a:off x="683568" y="548680"/>
            <a:ext cx="7992888" cy="5832648"/>
          </a:xfrm>
        </p:spPr>
      </p:pic>
    </p:spTree>
    <p:extLst>
      <p:ext uri="{BB962C8B-B14F-4D97-AF65-F5344CB8AC3E}">
        <p14:creationId xmlns:p14="http://schemas.microsoft.com/office/powerpoint/2010/main" val="3287520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BEBA8EAE-BF5A-486C-A8C5-ECC9F3942E4B}">
                <a14:imgProps xmlns:a14="http://schemas.microsoft.com/office/drawing/2010/main">
                  <a14:imgLayer r:embed="rId3">
                    <a14:imgEffect>
                      <a14:sharpenSoften amount="25000"/>
                    </a14:imgEffect>
                    <a14:imgEffect>
                      <a14:colorTemperature colorTemp="8800"/>
                    </a14:imgEffect>
                  </a14:imgLayer>
                </a14:imgProps>
              </a:ext>
              <a:ext uri="{28A0092B-C50C-407E-A947-70E740481C1C}">
                <a14:useLocalDpi xmlns:a14="http://schemas.microsoft.com/office/drawing/2010/main" val="0"/>
              </a:ext>
            </a:extLst>
          </a:blip>
          <a:stretch>
            <a:fillRect/>
          </a:stretch>
        </p:blipFill>
        <p:spPr>
          <a:xfrm>
            <a:off x="683568" y="476672"/>
            <a:ext cx="7848872" cy="5832648"/>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493550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692696"/>
            <a:ext cx="8229600" cy="4525963"/>
          </a:xfrm>
        </p:spPr>
        <p:txBody>
          <a:bodyPr>
            <a:noAutofit/>
          </a:bodyPr>
          <a:lstStyle/>
          <a:p>
            <a:pPr marL="0" indent="0" algn="r">
              <a:buNone/>
            </a:pPr>
            <a:r>
              <a:rPr lang="en-US" dirty="0">
                <a:effectLst>
                  <a:outerShdw blurRad="38100" dist="38100" dir="2700000" algn="tl">
                    <a:srgbClr val="000000">
                      <a:alpha val="43137"/>
                    </a:srgbClr>
                  </a:outerShdw>
                </a:effectLst>
                <a:latin typeface="Baskerville Old Face" pitchFamily="18" charset="0"/>
              </a:rPr>
              <a:t>International exams are rather popular these days. Almost any teen or adult can take part in these exams. They are internationally recognized exams, which test your knowledge in different areas. I would like to pass such exam in English and get a certificate with good grades. Other professional areas of international exams include business, law, programming, accounting, etc. In conclusion, I’d like to mention one more advantage of exams. They discipline people and teach them to work and study regularly.</a:t>
            </a:r>
            <a:endParaRPr lang="ru-RU"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60880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BEBA8EAE-BF5A-486C-A8C5-ECC9F3942E4B}">
                <a14:imgProps xmlns:a14="http://schemas.microsoft.com/office/drawing/2010/main">
                  <a14:imgLayer r:embed="rId3">
                    <a14:imgEffect>
                      <a14:colorTemperature colorTemp="8800"/>
                    </a14:imgEffect>
                  </a14:imgLayer>
                </a14:imgProps>
              </a:ext>
              <a:ext uri="{28A0092B-C50C-407E-A947-70E740481C1C}">
                <a14:useLocalDpi xmlns:a14="http://schemas.microsoft.com/office/drawing/2010/main" val="0"/>
              </a:ext>
            </a:extLst>
          </a:blip>
          <a:stretch>
            <a:fillRect/>
          </a:stretch>
        </p:blipFill>
        <p:spPr>
          <a:xfrm>
            <a:off x="755576" y="548680"/>
            <a:ext cx="7612878" cy="576064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07858672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312</Words>
  <Application>Microsoft Office PowerPoint</Application>
  <PresentationFormat>Экран (4:3)</PresentationFormat>
  <Paragraphs>6</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Examinations Dmitiy Il’chuk 11-A</vt:lpstr>
      <vt:lpstr>Презентация PowerPoint</vt:lpstr>
      <vt:lpstr>Презентация PowerPoint</vt:lpstr>
      <vt:lpstr>I know that some people are self-motivated. They are ready to study because they simply like it. However, it’s rather seldom. Most students prefer cheating, instead of studying. They do it mainly to get a certificate but not knowledge.</vt:lpstr>
      <vt:lpstr>Nowadays, there are two types of exams: state and international. State exams are held in every public secondary school. At the end of the 9th and 11th forms all students have to take these exams in several obligatory and optional subjects. Ukrainian language and Mathematics are considered to be obligatory. At the same time, every student can choose two or three optional subjects. If I were to choose, I’d prefer Phisics and English.</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Examinations Dmitiy Il’chuk 11-A</dc:title>
  <dc:creator>Vlad</dc:creator>
  <cp:lastModifiedBy>Vlad</cp:lastModifiedBy>
  <cp:revision>3</cp:revision>
  <dcterms:created xsi:type="dcterms:W3CDTF">2015-10-05T17:13:50Z</dcterms:created>
  <dcterms:modified xsi:type="dcterms:W3CDTF">2015-10-07T06:23:33Z</dcterms:modified>
</cp:coreProperties>
</file>