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A2ED1-E8AA-4F95-8BDA-EFD7514332B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AE1B2-DAB3-4C7E-ABE8-5A91C7320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35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68B2-B486-4BF3-889E-D8439BA3318B}" type="datetime1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Микола Пипилів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63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CC7-4DC4-4F07-9298-7BDF74A86080}" type="datetime1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Микола Пипилів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53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037B-9574-44EF-8478-1435DFD92BA5}" type="datetime1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Микола Пипилів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286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15AB-B485-4C6A-A9EF-2F413B6A468D}" type="datetime1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Микола Пипилів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058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D36-D0EF-4FE8-8507-38E3D40FAC56}" type="datetime1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Микола Пипилів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18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AA0-A050-437E-BF37-C8CC5D284ADE}" type="datetime1">
              <a:rPr lang="ru-RU" smtClean="0"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Микола Пипилів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94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F358-D854-4102-AB3F-06B61A7A2727}" type="datetime1">
              <a:rPr lang="ru-RU" smtClean="0"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Микола Пипилів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8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0EC2-6B4D-4AAB-B981-12E012DE0139}" type="datetime1">
              <a:rPr lang="ru-RU" smtClean="0"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Микола Пипилів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51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016C-37BA-4E40-AE79-8666D7B1D0BC}" type="datetime1">
              <a:rPr lang="ru-RU" smtClean="0"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Микола Пипилів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774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0E20-AF49-409B-9763-747B209918CD}" type="datetime1">
              <a:rPr lang="ru-RU" smtClean="0"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Микола Пипилів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91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F72B7-AAF6-469B-9522-F98B6A0DBA63}" type="datetime1">
              <a:rPr lang="ru-RU" smtClean="0"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Микола Пипилів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761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86FF1-EEC7-40AB-992C-BF1F071950D1}" type="datetime1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Микола Пипилів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9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2250">
        <p:sndAc>
          <p:stSnd>
            <p:snd r:embed="rId13" name="chimes.wav"/>
          </p:stSnd>
        </p:sndAc>
      </p:transition>
    </mc:Choice>
    <mc:Fallback>
      <p:transition spd="slow">
        <p:sndAc>
          <p:stSnd>
            <p:snd r:embed="rId13" name="chimes.wav"/>
          </p:stSnd>
        </p:sndAc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Микола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Пипилів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90716" y="2348880"/>
            <a:ext cx="3762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Constantia" pitchFamily="18" charset="0"/>
              </a:rPr>
              <a:t>ЕПІДЕМІЯ</a:t>
            </a:r>
            <a:endParaRPr lang="ru-RU" sz="5400" b="1" cap="none" spc="0" dirty="0">
              <a:ln w="11430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765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496944" cy="1752600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chemeClr val="tx1"/>
                </a:solidFill>
              </a:rPr>
              <a:t>Як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поводитися</a:t>
            </a:r>
            <a:r>
              <a:rPr lang="ru-RU" sz="1800" b="1" i="1" dirty="0" smtClean="0">
                <a:solidFill>
                  <a:schemeClr val="tx1"/>
                </a:solidFill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під</a:t>
            </a:r>
            <a:r>
              <a:rPr lang="ru-RU" sz="1800" b="1" i="1" dirty="0" smtClean="0">
                <a:solidFill>
                  <a:schemeClr val="tx1"/>
                </a:solidFill>
              </a:rPr>
              <a:t> час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епідемії</a:t>
            </a:r>
            <a:r>
              <a:rPr lang="ru-RU" sz="1800" b="1" i="1" dirty="0" smtClean="0">
                <a:solidFill>
                  <a:schemeClr val="tx1"/>
                </a:solidFill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b="1" i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Очевидно, </a:t>
            </a:r>
            <a:r>
              <a:rPr lang="ru-RU" sz="1800" i="1" dirty="0" err="1" smtClean="0">
                <a:solidFill>
                  <a:schemeClr val="tx1"/>
                </a:solidFill>
              </a:rPr>
              <a:t>що</a:t>
            </a:r>
            <a:r>
              <a:rPr lang="ru-RU" sz="1800" i="1" dirty="0" smtClean="0">
                <a:solidFill>
                  <a:schemeClr val="tx1"/>
                </a:solidFill>
              </a:rPr>
              <a:t> головне </a:t>
            </a:r>
            <a:r>
              <a:rPr lang="ru-RU" sz="1800" i="1" dirty="0" err="1" smtClean="0">
                <a:solidFill>
                  <a:schemeClr val="tx1"/>
                </a:solidFill>
              </a:rPr>
              <a:t>під</a:t>
            </a:r>
            <a:r>
              <a:rPr lang="ru-RU" sz="1800" i="1" dirty="0" smtClean="0">
                <a:solidFill>
                  <a:schemeClr val="tx1"/>
                </a:solidFill>
              </a:rPr>
              <a:t> час </a:t>
            </a:r>
            <a:r>
              <a:rPr lang="ru-RU" sz="1800" i="1" dirty="0" err="1" smtClean="0">
                <a:solidFill>
                  <a:schemeClr val="tx1"/>
                </a:solidFill>
              </a:rPr>
              <a:t>епідемії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 - </a:t>
            </a:r>
            <a:r>
              <a:rPr lang="ru-RU" sz="1800" i="1" dirty="0" err="1" smtClean="0">
                <a:solidFill>
                  <a:schemeClr val="tx1"/>
                </a:solidFill>
              </a:rPr>
              <a:t>спробувати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уникнути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зараження</a:t>
            </a:r>
            <a:r>
              <a:rPr lang="ru-RU" sz="1800" i="1" dirty="0" smtClean="0">
                <a:solidFill>
                  <a:schemeClr val="tx1"/>
                </a:solidFill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</a:rPr>
              <a:t>Потрібно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враховувати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що</a:t>
            </a:r>
            <a:r>
              <a:rPr lang="ru-RU" sz="1800" i="1" dirty="0" smtClean="0">
                <a:solidFill>
                  <a:schemeClr val="tx1"/>
                </a:solidFill>
              </a:rPr>
              <a:t> передача </a:t>
            </a:r>
            <a:r>
              <a:rPr lang="ru-RU" sz="1800" i="1" dirty="0" err="1" smtClean="0">
                <a:solidFill>
                  <a:schemeClr val="tx1"/>
                </a:solidFill>
              </a:rPr>
              <a:t>вірусу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від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людини</a:t>
            </a:r>
            <a:r>
              <a:rPr lang="ru-RU" sz="1800" i="1" dirty="0" smtClean="0">
                <a:solidFill>
                  <a:schemeClr val="tx1"/>
                </a:solidFill>
              </a:rPr>
              <a:t> до </a:t>
            </a:r>
            <a:r>
              <a:rPr lang="ru-RU" sz="1800" i="1" dirty="0" err="1" smtClean="0">
                <a:solidFill>
                  <a:schemeClr val="tx1"/>
                </a:solidFill>
              </a:rPr>
              <a:t>людини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відбувається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двома</a:t>
            </a:r>
            <a:r>
              <a:rPr lang="ru-RU" sz="1800" i="1" dirty="0" smtClean="0">
                <a:solidFill>
                  <a:schemeClr val="tx1"/>
                </a:solidFill>
              </a:rPr>
              <a:t> шляхами: </a:t>
            </a:r>
            <a:r>
              <a:rPr lang="ru-RU" sz="1800" i="1" dirty="0" err="1" smtClean="0">
                <a:solidFill>
                  <a:schemeClr val="tx1"/>
                </a:solidFill>
              </a:rPr>
              <a:t>повітряно-крапельним</a:t>
            </a:r>
            <a:r>
              <a:rPr lang="ru-RU" sz="1800" i="1" dirty="0" smtClean="0">
                <a:solidFill>
                  <a:schemeClr val="tx1"/>
                </a:solidFill>
              </a:rPr>
              <a:t> і через будь-</a:t>
            </a:r>
            <a:r>
              <a:rPr lang="ru-RU" sz="1800" i="1" dirty="0" err="1" smtClean="0">
                <a:solidFill>
                  <a:schemeClr val="tx1"/>
                </a:solidFill>
              </a:rPr>
              <a:t>які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предмети</a:t>
            </a:r>
            <a:r>
              <a:rPr lang="ru-RU" sz="1800" i="1" dirty="0" smtClean="0">
                <a:solidFill>
                  <a:schemeClr val="tx1"/>
                </a:solidFill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</a:rPr>
              <a:t>Під</a:t>
            </a:r>
            <a:r>
              <a:rPr lang="ru-RU" sz="1800" i="1" dirty="0" smtClean="0">
                <a:solidFill>
                  <a:schemeClr val="tx1"/>
                </a:solidFill>
              </a:rPr>
              <a:t> час </a:t>
            </a:r>
            <a:r>
              <a:rPr lang="ru-RU" sz="1800" i="1" dirty="0" err="1" smtClean="0">
                <a:solidFill>
                  <a:schemeClr val="tx1"/>
                </a:solidFill>
              </a:rPr>
              <a:t>повітряно-крапельної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передачі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віруси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розносяться</a:t>
            </a:r>
            <a:r>
              <a:rPr lang="ru-RU" sz="1800" i="1" dirty="0" smtClean="0">
                <a:solidFill>
                  <a:schemeClr val="tx1"/>
                </a:solidFill>
              </a:rPr>
              <a:t> хворою </a:t>
            </a:r>
            <a:r>
              <a:rPr lang="ru-RU" sz="1800" i="1" dirty="0" err="1" smtClean="0">
                <a:solidFill>
                  <a:schemeClr val="tx1"/>
                </a:solidFill>
              </a:rPr>
              <a:t>людиною</a:t>
            </a:r>
            <a:r>
              <a:rPr lang="ru-RU" sz="1800" i="1" dirty="0" smtClean="0">
                <a:solidFill>
                  <a:schemeClr val="tx1"/>
                </a:solidFill>
              </a:rPr>
              <a:t> разом з </a:t>
            </a:r>
            <a:r>
              <a:rPr lang="ru-RU" sz="1800" i="1" dirty="0" err="1" smtClean="0">
                <a:solidFill>
                  <a:schemeClr val="tx1"/>
                </a:solidFill>
              </a:rPr>
              <a:t>краплями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рідини</a:t>
            </a:r>
            <a:r>
              <a:rPr lang="ru-RU" sz="1800" i="1" dirty="0" smtClean="0">
                <a:solidFill>
                  <a:schemeClr val="tx1"/>
                </a:solidFill>
              </a:rPr>
              <a:t> при </a:t>
            </a:r>
            <a:r>
              <a:rPr lang="ru-RU" sz="1800" i="1" dirty="0" err="1" smtClean="0">
                <a:solidFill>
                  <a:schemeClr val="tx1"/>
                </a:solidFill>
              </a:rPr>
              <a:t>кашлі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чханні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видиху</a:t>
            </a:r>
            <a:r>
              <a:rPr lang="ru-RU" sz="1800" i="1" dirty="0" smtClean="0">
                <a:solidFill>
                  <a:schemeClr val="tx1"/>
                </a:solidFill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</a:rPr>
              <a:t>Більш-менш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надійним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захистом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від</a:t>
            </a:r>
            <a:r>
              <a:rPr lang="ru-RU" sz="1800" i="1" dirty="0" smtClean="0">
                <a:solidFill>
                  <a:schemeClr val="tx1"/>
                </a:solidFill>
              </a:rPr>
              <a:t> такого способу </a:t>
            </a:r>
            <a:r>
              <a:rPr lang="ru-RU" sz="1800" i="1" dirty="0" err="1" smtClean="0">
                <a:solidFill>
                  <a:schemeClr val="tx1"/>
                </a:solidFill>
              </a:rPr>
              <a:t>зараження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може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служити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марлева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пов’язка</a:t>
            </a:r>
            <a:r>
              <a:rPr lang="ru-RU" sz="1800" i="1" dirty="0" smtClean="0">
                <a:solidFill>
                  <a:schemeClr val="tx1"/>
                </a:solidFill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</a:rPr>
              <a:t>Її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слід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одягати</a:t>
            </a:r>
            <a:r>
              <a:rPr lang="ru-RU" sz="1800" i="1" dirty="0" smtClean="0">
                <a:solidFill>
                  <a:schemeClr val="tx1"/>
                </a:solidFill>
              </a:rPr>
              <a:t> у </a:t>
            </a:r>
            <a:r>
              <a:rPr lang="ru-RU" sz="1800" i="1" dirty="0" err="1" smtClean="0">
                <a:solidFill>
                  <a:schemeClr val="tx1"/>
                </a:solidFill>
              </a:rPr>
              <a:t>всіх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людних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місцях</a:t>
            </a:r>
            <a:r>
              <a:rPr lang="ru-RU" sz="1800" i="1" dirty="0" smtClean="0">
                <a:solidFill>
                  <a:schemeClr val="tx1"/>
                </a:solidFill>
              </a:rPr>
              <a:t> - в </a:t>
            </a:r>
            <a:r>
              <a:rPr lang="ru-RU" sz="1800" i="1" dirty="0" err="1" smtClean="0">
                <a:solidFill>
                  <a:schemeClr val="tx1"/>
                </a:solidFill>
              </a:rPr>
              <a:t>транспорті</a:t>
            </a:r>
            <a:r>
              <a:rPr lang="ru-RU" sz="1800" i="1" dirty="0" smtClean="0">
                <a:solidFill>
                  <a:schemeClr val="tx1"/>
                </a:solidFill>
              </a:rPr>
              <a:t>, магазинах, на </a:t>
            </a:r>
            <a:r>
              <a:rPr lang="ru-RU" sz="1800" i="1" dirty="0" err="1" smtClean="0">
                <a:solidFill>
                  <a:schemeClr val="tx1"/>
                </a:solidFill>
              </a:rPr>
              <a:t>роботі</a:t>
            </a:r>
            <a:r>
              <a:rPr lang="ru-RU" sz="1800" i="1" dirty="0" smtClean="0">
                <a:solidFill>
                  <a:schemeClr val="tx1"/>
                </a:solidFill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</a:rPr>
              <a:t>Бажано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вмовити</a:t>
            </a:r>
            <a:r>
              <a:rPr lang="ru-RU" sz="1800" i="1" dirty="0" smtClean="0">
                <a:solidFill>
                  <a:schemeClr val="tx1"/>
                </a:solidFill>
              </a:rPr>
              <a:t> свою </a:t>
            </a:r>
            <a:r>
              <a:rPr lang="ru-RU" sz="1800" i="1" dirty="0" err="1" smtClean="0">
                <a:solidFill>
                  <a:schemeClr val="tx1"/>
                </a:solidFill>
              </a:rPr>
              <a:t>дитину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носити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марлеву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пов’язку</a:t>
            </a:r>
            <a:r>
              <a:rPr lang="ru-RU" sz="1800" i="1" dirty="0" smtClean="0">
                <a:solidFill>
                  <a:schemeClr val="tx1"/>
                </a:solidFill>
              </a:rPr>
              <a:t> в </a:t>
            </a:r>
            <a:r>
              <a:rPr lang="ru-RU" sz="1800" i="1" dirty="0" err="1" smtClean="0">
                <a:solidFill>
                  <a:schemeClr val="tx1"/>
                </a:solidFill>
              </a:rPr>
              <a:t>школі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чи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дитсадку</a:t>
            </a:r>
            <a:r>
              <a:rPr lang="ru-RU" sz="18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На предметах, до </a:t>
            </a:r>
            <a:r>
              <a:rPr lang="ru-RU" sz="1800" i="1" dirty="0" err="1" smtClean="0">
                <a:solidFill>
                  <a:schemeClr val="tx1"/>
                </a:solidFill>
              </a:rPr>
              <a:t>яких</a:t>
            </a:r>
            <a:r>
              <a:rPr lang="ru-RU" sz="1800" i="1" dirty="0" smtClean="0">
                <a:solidFill>
                  <a:schemeClr val="tx1"/>
                </a:solidFill>
              </a:rPr>
              <a:t> торкалась хвора </a:t>
            </a:r>
            <a:r>
              <a:rPr lang="ru-RU" sz="1800" i="1" dirty="0" err="1" smtClean="0">
                <a:solidFill>
                  <a:schemeClr val="tx1"/>
                </a:solidFill>
              </a:rPr>
              <a:t>людина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віруси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здатні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жити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деякий</a:t>
            </a:r>
            <a:r>
              <a:rPr lang="ru-RU" sz="1800" i="1" dirty="0" smtClean="0">
                <a:solidFill>
                  <a:schemeClr val="tx1"/>
                </a:solidFill>
              </a:rPr>
              <a:t> час. </a:t>
            </a:r>
            <a:r>
              <a:rPr lang="ru-RU" sz="1800" i="1" dirty="0" err="1" smtClean="0">
                <a:solidFill>
                  <a:schemeClr val="tx1"/>
                </a:solidFill>
              </a:rPr>
              <a:t>Це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можуть</a:t>
            </a:r>
            <a:r>
              <a:rPr lang="ru-RU" sz="1800" i="1" dirty="0" smtClean="0">
                <a:solidFill>
                  <a:schemeClr val="tx1"/>
                </a:solidFill>
              </a:rPr>
              <a:t> бути </a:t>
            </a:r>
            <a:r>
              <a:rPr lang="ru-RU" sz="1800" i="1" dirty="0" err="1" smtClean="0">
                <a:solidFill>
                  <a:schemeClr val="tx1"/>
                </a:solidFill>
              </a:rPr>
              <a:t>побутові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предмети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офісна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техніка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транспортні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поручні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гроші</a:t>
            </a:r>
            <a:r>
              <a:rPr lang="ru-RU" sz="1800" i="1" dirty="0" smtClean="0">
                <a:solidFill>
                  <a:schemeClr val="tx1"/>
                </a:solidFill>
              </a:rPr>
              <a:t> і т. п. Тому </a:t>
            </a:r>
            <a:r>
              <a:rPr lang="ru-RU" sz="1800" i="1" dirty="0" err="1" smtClean="0">
                <a:solidFill>
                  <a:schemeClr val="tx1"/>
                </a:solidFill>
              </a:rPr>
              <a:t>під</a:t>
            </a:r>
            <a:r>
              <a:rPr lang="ru-RU" sz="1800" i="1" dirty="0" smtClean="0">
                <a:solidFill>
                  <a:schemeClr val="tx1"/>
                </a:solidFill>
              </a:rPr>
              <a:t> час </a:t>
            </a:r>
            <a:r>
              <a:rPr lang="ru-RU" sz="1800" i="1" dirty="0" err="1" smtClean="0">
                <a:solidFill>
                  <a:schemeClr val="tx1"/>
                </a:solidFill>
              </a:rPr>
              <a:t>епідемії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необхідно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якомога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частіше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мити</a:t>
            </a:r>
            <a:r>
              <a:rPr lang="ru-RU" sz="1800" i="1" dirty="0" smtClean="0">
                <a:solidFill>
                  <a:schemeClr val="tx1"/>
                </a:solidFill>
              </a:rPr>
              <a:t> руки з милом.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Для </a:t>
            </a:r>
            <a:r>
              <a:rPr lang="ru-RU" sz="1800" i="1" dirty="0" err="1" smtClean="0">
                <a:solidFill>
                  <a:schemeClr val="tx1"/>
                </a:solidFill>
              </a:rPr>
              <a:t>зменшення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ризику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зараження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грипом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слід</a:t>
            </a:r>
            <a:r>
              <a:rPr lang="ru-RU" sz="1800" i="1" dirty="0" smtClean="0">
                <a:solidFill>
                  <a:schemeClr val="tx1"/>
                </a:solidFill>
              </a:rPr>
              <a:t> по </a:t>
            </a:r>
            <a:r>
              <a:rPr lang="ru-RU" sz="1800" i="1" dirty="0" err="1" smtClean="0">
                <a:solidFill>
                  <a:schemeClr val="tx1"/>
                </a:solidFill>
              </a:rPr>
              <a:t>можливості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уникати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людних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місць</a:t>
            </a:r>
            <a:r>
              <a:rPr lang="ru-RU" sz="1800" i="1" dirty="0" smtClean="0">
                <a:solidFill>
                  <a:schemeClr val="tx1"/>
                </a:solidFill>
              </a:rPr>
              <a:t> - </a:t>
            </a:r>
            <a:r>
              <a:rPr lang="ru-RU" sz="1800" i="1" dirty="0" err="1" smtClean="0">
                <a:solidFill>
                  <a:schemeClr val="tx1"/>
                </a:solidFill>
              </a:rPr>
              <a:t>якомога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менше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користуватись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громадським</a:t>
            </a:r>
            <a:r>
              <a:rPr lang="ru-RU" sz="1800" i="1" dirty="0" smtClean="0">
                <a:solidFill>
                  <a:schemeClr val="tx1"/>
                </a:solidFill>
              </a:rPr>
              <a:t> транспортом, не </a:t>
            </a:r>
            <a:r>
              <a:rPr lang="ru-RU" sz="1800" i="1" dirty="0" err="1" smtClean="0">
                <a:solidFill>
                  <a:schemeClr val="tx1"/>
                </a:solidFill>
              </a:rPr>
              <a:t>ходити</a:t>
            </a:r>
            <a:r>
              <a:rPr lang="ru-RU" sz="1800" i="1" dirty="0" smtClean="0">
                <a:solidFill>
                  <a:schemeClr val="tx1"/>
                </a:solidFill>
              </a:rPr>
              <a:t> у </a:t>
            </a:r>
            <a:r>
              <a:rPr lang="ru-RU" sz="1800" i="1" dirty="0" err="1" smtClean="0">
                <a:solidFill>
                  <a:schemeClr val="tx1"/>
                </a:solidFill>
              </a:rPr>
              <a:t>гості</a:t>
            </a:r>
            <a:r>
              <a:rPr lang="ru-RU" sz="1800" i="1" dirty="0" smtClean="0">
                <a:solidFill>
                  <a:schemeClr val="tx1"/>
                </a:solidFill>
              </a:rPr>
              <a:t> та не </a:t>
            </a:r>
            <a:r>
              <a:rPr lang="ru-RU" sz="1800" i="1" dirty="0" err="1" smtClean="0">
                <a:solidFill>
                  <a:schemeClr val="tx1"/>
                </a:solidFill>
              </a:rPr>
              <a:t>запрошувати</a:t>
            </a:r>
            <a:r>
              <a:rPr lang="ru-RU" sz="1800" i="1" dirty="0" smtClean="0">
                <a:solidFill>
                  <a:schemeClr val="tx1"/>
                </a:solidFill>
              </a:rPr>
              <a:t> гостей до себе </a:t>
            </a:r>
            <a:r>
              <a:rPr lang="ru-RU" sz="1800" i="1" dirty="0" err="1" smtClean="0">
                <a:solidFill>
                  <a:schemeClr val="tx1"/>
                </a:solidFill>
              </a:rPr>
              <a:t>додому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тимчасово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відмовитись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від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відвідування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розважальних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закладів</a:t>
            </a:r>
            <a:r>
              <a:rPr lang="ru-RU" sz="18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На </a:t>
            </a:r>
            <a:r>
              <a:rPr lang="ru-RU" sz="1800" i="1" dirty="0" err="1" smtClean="0">
                <a:solidFill>
                  <a:schemeClr val="tx1"/>
                </a:solidFill>
              </a:rPr>
              <a:t>сьогодні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вже</a:t>
            </a:r>
            <a:r>
              <a:rPr lang="ru-RU" sz="1800" i="1" dirty="0" smtClean="0">
                <a:solidFill>
                  <a:schemeClr val="tx1"/>
                </a:solidFill>
              </a:rPr>
              <a:t> точно </a:t>
            </a:r>
            <a:r>
              <a:rPr lang="ru-RU" sz="1800" i="1" dirty="0" err="1" smtClean="0">
                <a:solidFill>
                  <a:schemeClr val="tx1"/>
                </a:solidFill>
              </a:rPr>
              <a:t>встановлено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що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організм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втомлений</a:t>
            </a:r>
            <a:r>
              <a:rPr lang="ru-RU" sz="1800" i="1" dirty="0" smtClean="0">
                <a:solidFill>
                  <a:schemeClr val="tx1"/>
                </a:solidFill>
              </a:rPr>
              <a:t> великими </a:t>
            </a:r>
            <a:r>
              <a:rPr lang="ru-RU" sz="1800" i="1" dirty="0" err="1" smtClean="0">
                <a:solidFill>
                  <a:schemeClr val="tx1"/>
                </a:solidFill>
              </a:rPr>
              <a:t>фізичними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навантаженнями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набагато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більше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сприйнятливий</a:t>
            </a:r>
            <a:r>
              <a:rPr lang="ru-RU" sz="1800" i="1" dirty="0" smtClean="0">
                <a:solidFill>
                  <a:schemeClr val="tx1"/>
                </a:solidFill>
              </a:rPr>
              <a:t> до </a:t>
            </a:r>
            <a:r>
              <a:rPr lang="ru-RU" sz="1800" i="1" dirty="0" err="1" smtClean="0">
                <a:solidFill>
                  <a:schemeClr val="tx1"/>
                </a:solidFill>
              </a:rPr>
              <a:t>вірусної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інфекції</a:t>
            </a:r>
            <a:r>
              <a:rPr lang="ru-RU" sz="1800" dirty="0" smtClean="0">
                <a:solidFill>
                  <a:schemeClr val="tx1"/>
                </a:solidFill>
              </a:rPr>
              <a:t>. Тому в </a:t>
            </a:r>
            <a:r>
              <a:rPr lang="ru-RU" sz="1800" dirty="0" err="1" smtClean="0">
                <a:solidFill>
                  <a:schemeClr val="tx1"/>
                </a:solidFill>
              </a:rPr>
              <a:t>період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епідемії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грипу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бажано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уникати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фізичної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роботи</a:t>
            </a:r>
            <a:r>
              <a:rPr lang="ru-RU" sz="1800" dirty="0" smtClean="0">
                <a:solidFill>
                  <a:schemeClr val="tx1"/>
                </a:solidFill>
              </a:rPr>
              <a:t> та </a:t>
            </a:r>
            <a:r>
              <a:rPr lang="ru-RU" sz="1800" dirty="0" err="1" smtClean="0">
                <a:solidFill>
                  <a:schemeClr val="tx1"/>
                </a:solidFill>
              </a:rPr>
              <a:t>активних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спортивних</a:t>
            </a:r>
            <a:r>
              <a:rPr lang="ru-RU" sz="1800" dirty="0" smtClean="0">
                <a:solidFill>
                  <a:schemeClr val="tx1"/>
                </a:solidFill>
              </a:rPr>
              <a:t> занять.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31840" y="6487258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Микола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Пипилів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85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4038600" cy="5976664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45024"/>
            <a:ext cx="4038600" cy="2783200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31840" y="6467932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Микола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Пипилів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483" y="548680"/>
            <a:ext cx="4017462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92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352928" cy="1752600"/>
          </a:xfrm>
        </p:spPr>
        <p:txBody>
          <a:bodyPr>
            <a:noAutofit/>
          </a:bodyPr>
          <a:lstStyle/>
          <a:p>
            <a:r>
              <a:rPr lang="vi-VN" sz="2000" i="1" dirty="0" smtClean="0">
                <a:solidFill>
                  <a:schemeClr val="tx1"/>
                </a:solidFill>
              </a:rPr>
              <a:t>Епіде́мія (від грец. </a:t>
            </a:r>
            <a:r>
              <a:rPr lang="en-US" sz="2000" i="1" dirty="0" err="1" smtClean="0">
                <a:solidFill>
                  <a:schemeClr val="tx1"/>
                </a:solidFill>
              </a:rPr>
              <a:t>epi</a:t>
            </a:r>
            <a:r>
              <a:rPr lang="en-US" sz="2000" i="1" dirty="0" smtClean="0">
                <a:solidFill>
                  <a:schemeClr val="tx1"/>
                </a:solidFill>
              </a:rPr>
              <a:t>- — «</a:t>
            </a:r>
            <a:r>
              <a:rPr lang="vi-VN" sz="2000" i="1" dirty="0" smtClean="0">
                <a:solidFill>
                  <a:schemeClr val="tx1"/>
                </a:solidFill>
              </a:rPr>
              <a:t>серед» і </a:t>
            </a:r>
            <a:r>
              <a:rPr lang="en-US" sz="2000" i="1" dirty="0" smtClean="0">
                <a:solidFill>
                  <a:schemeClr val="tx1"/>
                </a:solidFill>
              </a:rPr>
              <a:t>demos — «</a:t>
            </a:r>
            <a:r>
              <a:rPr lang="vi-VN" sz="2000" i="1" dirty="0" smtClean="0">
                <a:solidFill>
                  <a:schemeClr val="tx1"/>
                </a:solidFill>
              </a:rPr>
              <a:t>народ») або по́шесть — тип захворювання, яке є новим для даної популяції протягом періоду збереження імунної «пам'яті» та розповсюджується зі швидкістю, що значно перевищує очікувану, засновуючись на нещодавньому попередньому досвіді (тобто числі нових випадків за одиницю часу).</a:t>
            </a:r>
          </a:p>
          <a:p>
            <a:endParaRPr lang="vi-VN" sz="2000" i="1" dirty="0" smtClean="0">
              <a:solidFill>
                <a:schemeClr val="tx1"/>
              </a:solidFill>
            </a:endParaRPr>
          </a:p>
          <a:p>
            <a:r>
              <a:rPr lang="vi-VN" sz="2000" i="1" dirty="0" smtClean="0">
                <a:solidFill>
                  <a:schemeClr val="tx1"/>
                </a:solidFill>
              </a:rPr>
              <a:t>Для тварин замість терміну «епідемія» часто використовується термін епізоотія. Хвороба, що розповсюджується протягом епідемії, може бути як інфекційною, так і неінфекційною.</a:t>
            </a:r>
          </a:p>
          <a:p>
            <a:endParaRPr lang="vi-VN" sz="2000" i="1" dirty="0" smtClean="0">
              <a:solidFill>
                <a:schemeClr val="tx1"/>
              </a:solidFill>
            </a:endParaRPr>
          </a:p>
          <a:p>
            <a:r>
              <a:rPr lang="vi-VN" sz="2000" i="1" dirty="0" smtClean="0">
                <a:solidFill>
                  <a:schemeClr val="tx1"/>
                </a:solidFill>
              </a:rPr>
              <a:t>Термін епідемія використовується коли захворювання охоплює значні регіони. В разі надзвичайно широкого розповсюдження епідемії (кілька країн, чи навіть на кількох континентах) часто вживають термін пандемія.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Микола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Пипилів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74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284" y="0"/>
            <a:ext cx="4680520" cy="2520280"/>
          </a:xfrm>
        </p:spPr>
        <p:txBody>
          <a:bodyPr>
            <a:noAutofit/>
          </a:bodyPr>
          <a:lstStyle/>
          <a:p>
            <a:r>
              <a:rPr lang="ru-RU" sz="2000" b="1" i="1" dirty="0" err="1" smtClean="0">
                <a:solidFill>
                  <a:schemeClr val="tx1"/>
                </a:solidFill>
              </a:rPr>
              <a:t>Історія</a:t>
            </a:r>
            <a:endParaRPr lang="ru-RU" sz="2000" b="1" i="1" dirty="0">
              <a:solidFill>
                <a:schemeClr val="tx1"/>
              </a:solidFill>
            </a:endParaRPr>
          </a:p>
          <a:p>
            <a:r>
              <a:rPr lang="ru-RU" sz="1800" i="1" dirty="0" err="1" smtClean="0">
                <a:solidFill>
                  <a:schemeClr val="tx1"/>
                </a:solidFill>
              </a:rPr>
              <a:t>Знахідка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останків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Міртіди</a:t>
            </a:r>
            <a:r>
              <a:rPr lang="ru-RU" sz="1800" i="1" dirty="0" smtClean="0">
                <a:solidFill>
                  <a:schemeClr val="tx1"/>
                </a:solidFill>
              </a:rPr>
              <a:t> дозволила </a:t>
            </a:r>
            <a:r>
              <a:rPr lang="ru-RU" sz="1800" i="1" dirty="0" err="1" smtClean="0">
                <a:solidFill>
                  <a:schemeClr val="tx1"/>
                </a:solidFill>
              </a:rPr>
              <a:t>науковцям</a:t>
            </a:r>
            <a:r>
              <a:rPr lang="ru-RU" sz="1800" i="1" dirty="0" smtClean="0">
                <a:solidFill>
                  <a:schemeClr val="tx1"/>
                </a:solidFill>
              </a:rPr>
              <a:t> з </a:t>
            </a:r>
            <a:r>
              <a:rPr lang="ru-RU" sz="1800" i="1" dirty="0" err="1" smtClean="0">
                <a:solidFill>
                  <a:schemeClr val="tx1"/>
                </a:solidFill>
              </a:rPr>
              <a:t>високим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ступенем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імовірності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встановити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що</a:t>
            </a:r>
            <a:r>
              <a:rPr lang="ru-RU" sz="1800" i="1" dirty="0" smtClean="0">
                <a:solidFill>
                  <a:schemeClr val="tx1"/>
                </a:solidFill>
              </a:rPr>
              <a:t> перша в </a:t>
            </a:r>
            <a:r>
              <a:rPr lang="ru-RU" sz="1800" i="1" dirty="0" err="1" smtClean="0">
                <a:solidFill>
                  <a:schemeClr val="tx1"/>
                </a:solidFill>
              </a:rPr>
              <a:t>історії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людства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епідемія</a:t>
            </a:r>
            <a:r>
              <a:rPr lang="ru-RU" sz="1800" i="1" dirty="0" smtClean="0">
                <a:solidFill>
                  <a:schemeClr val="tx1"/>
                </a:solidFill>
              </a:rPr>
              <a:t>, чий факт </a:t>
            </a:r>
            <a:r>
              <a:rPr lang="ru-RU" sz="1800" i="1" dirty="0" err="1" smtClean="0">
                <a:solidFill>
                  <a:schemeClr val="tx1"/>
                </a:solidFill>
              </a:rPr>
              <a:t>був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науково</a:t>
            </a:r>
            <a:r>
              <a:rPr lang="ru-RU" sz="1800" i="1" dirty="0" smtClean="0">
                <a:solidFill>
                  <a:schemeClr val="tx1"/>
                </a:solidFill>
              </a:rPr>
              <a:t> доведений, </a:t>
            </a:r>
            <a:r>
              <a:rPr lang="ru-RU" sz="1800" i="1" dirty="0" err="1" smtClean="0">
                <a:solidFill>
                  <a:schemeClr val="tx1"/>
                </a:solidFill>
              </a:rPr>
              <a:t>спалахнула</a:t>
            </a:r>
            <a:r>
              <a:rPr lang="ru-RU" sz="1800" i="1" dirty="0" smtClean="0">
                <a:solidFill>
                  <a:schemeClr val="tx1"/>
                </a:solidFill>
              </a:rPr>
              <a:t> 430 до н. е. в </a:t>
            </a:r>
            <a:r>
              <a:rPr lang="ru-RU" sz="1800" i="1" dirty="0" err="1" smtClean="0">
                <a:solidFill>
                  <a:schemeClr val="tx1"/>
                </a:solidFill>
              </a:rPr>
              <a:t>Стародавніх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Афінах</a:t>
            </a:r>
            <a:r>
              <a:rPr lang="ru-RU" sz="1800" i="1" dirty="0" smtClean="0">
                <a:solidFill>
                  <a:schemeClr val="tx1"/>
                </a:solidFill>
              </a:rPr>
              <a:t> — </a:t>
            </a:r>
            <a:r>
              <a:rPr lang="ru-RU" sz="1800" i="1" dirty="0" err="1" smtClean="0">
                <a:solidFill>
                  <a:schemeClr val="tx1"/>
                </a:solidFill>
              </a:rPr>
              <a:t>відбулося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масове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sz="1800" i="1" dirty="0" smtClean="0">
                <a:solidFill>
                  <a:schemeClr val="tx1"/>
                </a:solidFill>
              </a:rPr>
              <a:t> на </a:t>
            </a:r>
            <a:r>
              <a:rPr lang="ru-RU" sz="1800" i="1" dirty="0" err="1" smtClean="0">
                <a:solidFill>
                  <a:schemeClr val="tx1"/>
                </a:solidFill>
              </a:rPr>
              <a:t>черевний</a:t>
            </a:r>
            <a:r>
              <a:rPr lang="ru-RU" sz="1800" i="1" dirty="0" smtClean="0">
                <a:solidFill>
                  <a:schemeClr val="tx1"/>
                </a:solidFill>
              </a:rPr>
              <a:t> тиф. </a:t>
            </a:r>
            <a:r>
              <a:rPr lang="ru-RU" sz="1800" i="1" dirty="0" err="1" smtClean="0">
                <a:solidFill>
                  <a:schemeClr val="tx1"/>
                </a:solidFill>
              </a:rPr>
              <a:t>Ця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епідемія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впродовж</a:t>
            </a:r>
            <a:r>
              <a:rPr lang="ru-RU" sz="1800" i="1" dirty="0" smtClean="0">
                <a:solidFill>
                  <a:schemeClr val="tx1"/>
                </a:solidFill>
              </a:rPr>
              <a:t> 4 </a:t>
            </a:r>
            <a:r>
              <a:rPr lang="ru-RU" sz="1800" i="1" dirty="0" err="1" smtClean="0">
                <a:solidFill>
                  <a:schemeClr val="tx1"/>
                </a:solidFill>
              </a:rPr>
              <a:t>років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знищила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близько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треті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населення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міста</a:t>
            </a:r>
            <a:r>
              <a:rPr lang="ru-RU" sz="1800" i="1" dirty="0" smtClean="0">
                <a:solidFill>
                  <a:schemeClr val="tx1"/>
                </a:solidFill>
              </a:rPr>
              <a:t> і стала </a:t>
            </a:r>
            <a:r>
              <a:rPr lang="ru-RU" sz="1800" i="1" dirty="0" err="1" smtClean="0">
                <a:solidFill>
                  <a:schemeClr val="tx1"/>
                </a:solidFill>
              </a:rPr>
              <a:t>однією</a:t>
            </a:r>
            <a:r>
              <a:rPr lang="ru-RU" sz="1800" i="1" dirty="0" smtClean="0">
                <a:solidFill>
                  <a:schemeClr val="tx1"/>
                </a:solidFill>
              </a:rPr>
              <a:t> з причин </a:t>
            </a:r>
            <a:r>
              <a:rPr lang="ru-RU" sz="1800" i="1" dirty="0" err="1" smtClean="0">
                <a:solidFill>
                  <a:schemeClr val="tx1"/>
                </a:solidFill>
              </a:rPr>
              <a:t>поразки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держави</a:t>
            </a:r>
            <a:r>
              <a:rPr lang="ru-RU" sz="1800" i="1" dirty="0" smtClean="0">
                <a:solidFill>
                  <a:schemeClr val="tx1"/>
                </a:solidFill>
              </a:rPr>
              <a:t> у </a:t>
            </a:r>
            <a:r>
              <a:rPr lang="ru-RU" sz="1800" i="1" dirty="0" err="1" smtClean="0">
                <a:solidFill>
                  <a:schemeClr val="tx1"/>
                </a:solidFill>
              </a:rPr>
              <a:t>Пелопоннеській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війні</a:t>
            </a:r>
            <a:endParaRPr lang="ru-RU" sz="1800" i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1" y="188640"/>
            <a:ext cx="3912336" cy="2592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52005" y="280625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Salmonella </a:t>
            </a:r>
            <a:r>
              <a:rPr lang="en-US" sz="1400" i="1" dirty="0" err="1"/>
              <a:t>enterica</a:t>
            </a:r>
            <a:r>
              <a:rPr lang="en-US" sz="1400" i="1" dirty="0"/>
              <a:t> ser. </a:t>
            </a:r>
            <a:r>
              <a:rPr lang="en-US" sz="1400" i="1" dirty="0" err="1"/>
              <a:t>typhi</a:t>
            </a:r>
            <a:r>
              <a:rPr lang="en-US" sz="1400" i="1" dirty="0"/>
              <a:t>, </a:t>
            </a:r>
            <a:r>
              <a:rPr lang="ru-RU" sz="1400" i="1" dirty="0" err="1"/>
              <a:t>електронно-мікроскопічне</a:t>
            </a:r>
            <a:r>
              <a:rPr lang="ru-RU" sz="1400" i="1" dirty="0"/>
              <a:t> </a:t>
            </a:r>
            <a:r>
              <a:rPr lang="ru-RU" sz="1400" i="1" dirty="0" err="1"/>
              <a:t>дослідження</a:t>
            </a:r>
            <a:r>
              <a:rPr lang="ru-RU" sz="1400" i="1" dirty="0" smtClean="0"/>
              <a:t>. (</a:t>
            </a:r>
            <a:r>
              <a:rPr lang="ru-RU" sz="1400" i="1" dirty="0" err="1" smtClean="0"/>
              <a:t>Черевний</a:t>
            </a:r>
            <a:r>
              <a:rPr lang="ru-RU" sz="1400" i="1" dirty="0" smtClean="0"/>
              <a:t> тиф)</a:t>
            </a:r>
            <a:endParaRPr lang="ru-RU" sz="14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84" y="3329478"/>
            <a:ext cx="5521844" cy="28083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2233" y="6281126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/>
              <a:t>Афінський</a:t>
            </a:r>
            <a:r>
              <a:rPr lang="ru-RU" sz="1400" i="1" dirty="0"/>
              <a:t> акрополь, </a:t>
            </a:r>
            <a:r>
              <a:rPr lang="ru-RU" sz="1400" i="1" dirty="0" err="1"/>
              <a:t>реконструкція</a:t>
            </a:r>
            <a:r>
              <a:rPr lang="ru-RU" sz="1400" i="1" dirty="0"/>
              <a:t> Лео фон </a:t>
            </a:r>
            <a:r>
              <a:rPr lang="ru-RU" sz="1400" i="1" dirty="0" err="1"/>
              <a:t>Кленце</a:t>
            </a:r>
            <a:r>
              <a:rPr lang="ru-RU" sz="1400" i="1" dirty="0"/>
              <a:t> 1846 року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316011"/>
            <a:ext cx="2760208" cy="28001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06499" y="619007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err="1"/>
              <a:t>Міртіда</a:t>
            </a:r>
            <a:r>
              <a:rPr lang="ru-RU" sz="1400" i="1" dirty="0"/>
              <a:t>, </a:t>
            </a:r>
            <a:r>
              <a:rPr lang="ru-RU" sz="1400" i="1" dirty="0" err="1"/>
              <a:t>Національний</a:t>
            </a:r>
            <a:r>
              <a:rPr lang="ru-RU" sz="1400" i="1" dirty="0"/>
              <a:t> </a:t>
            </a:r>
            <a:endParaRPr lang="ru-RU" sz="1400" i="1" dirty="0" smtClean="0"/>
          </a:p>
          <a:p>
            <a:pPr algn="r"/>
            <a:r>
              <a:rPr lang="ru-RU" sz="1400" i="1" dirty="0" err="1" smtClean="0"/>
              <a:t>археологічний</a:t>
            </a:r>
            <a:r>
              <a:rPr lang="ru-RU" sz="1400" i="1" dirty="0" smtClean="0"/>
              <a:t> музей </a:t>
            </a:r>
            <a:r>
              <a:rPr lang="ru-RU" sz="1400" i="1" dirty="0"/>
              <a:t>в </a:t>
            </a:r>
            <a:r>
              <a:rPr lang="ru-RU" sz="1400" i="1" dirty="0" err="1"/>
              <a:t>Афінах</a:t>
            </a:r>
            <a:endParaRPr lang="ru-RU" sz="1400" i="1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3188568" y="6435014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Микола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Пипилів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079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80920" cy="1752600"/>
          </a:xfrm>
        </p:spPr>
        <p:txBody>
          <a:bodyPr>
            <a:noAutofit/>
          </a:bodyPr>
          <a:lstStyle/>
          <a:p>
            <a:r>
              <a:rPr lang="ru-RU" sz="2800" b="1" i="1" dirty="0" err="1" smtClean="0">
                <a:solidFill>
                  <a:schemeClr val="tx1"/>
                </a:solidFill>
              </a:rPr>
              <a:t>Епідемія</a:t>
            </a:r>
            <a:r>
              <a:rPr lang="ru-RU" sz="2800" b="1" i="1" dirty="0" smtClean="0">
                <a:solidFill>
                  <a:schemeClr val="tx1"/>
                </a:solidFill>
              </a:rPr>
              <a:t>  в  </a:t>
            </a:r>
            <a:r>
              <a:rPr lang="ru-RU" sz="2800" b="1" i="1" dirty="0" err="1" smtClean="0">
                <a:solidFill>
                  <a:schemeClr val="tx1"/>
                </a:solidFill>
              </a:rPr>
              <a:t>Україні</a:t>
            </a:r>
            <a:endParaRPr lang="ru-RU" sz="2800" b="1" i="1" dirty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На </a:t>
            </a:r>
            <a:r>
              <a:rPr lang="ru-RU" sz="2400" i="1" dirty="0" err="1" smtClean="0">
                <a:solidFill>
                  <a:schemeClr val="tx1"/>
                </a:solidFill>
              </a:rPr>
              <a:t>сучасному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етапі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Україна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віднесена</a:t>
            </a:r>
            <a:r>
              <a:rPr lang="ru-RU" sz="2400" i="1" dirty="0" smtClean="0">
                <a:solidFill>
                  <a:schemeClr val="tx1"/>
                </a:solidFill>
              </a:rPr>
              <a:t> до </a:t>
            </a:r>
            <a:r>
              <a:rPr lang="ru-RU" sz="2400" i="1" dirty="0" err="1" smtClean="0">
                <a:solidFill>
                  <a:schemeClr val="tx1"/>
                </a:solidFill>
              </a:rPr>
              <a:t>групи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країн</a:t>
            </a:r>
            <a:r>
              <a:rPr lang="ru-RU" sz="2400" i="1" dirty="0" smtClean="0">
                <a:solidFill>
                  <a:schemeClr val="tx1"/>
                </a:solidFill>
              </a:rPr>
              <a:t> з </a:t>
            </a:r>
            <a:r>
              <a:rPr lang="ru-RU" sz="2400" i="1" dirty="0" err="1" smtClean="0">
                <a:solidFill>
                  <a:schemeClr val="tx1"/>
                </a:solidFill>
              </a:rPr>
              <a:t>епідемією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туберкульозу</a:t>
            </a:r>
            <a:r>
              <a:rPr lang="ru-RU" sz="2400" i="1" dirty="0" smtClean="0">
                <a:solidFill>
                  <a:schemeClr val="tx1"/>
                </a:solidFill>
              </a:rPr>
              <a:t>. </a:t>
            </a:r>
            <a:r>
              <a:rPr lang="ru-RU" sz="2400" i="1" dirty="0" err="1" smtClean="0">
                <a:solidFill>
                  <a:schemeClr val="tx1"/>
                </a:solidFill>
              </a:rPr>
              <a:t>Щороку</a:t>
            </a:r>
            <a:r>
              <a:rPr lang="ru-RU" sz="2400" i="1" dirty="0" smtClean="0">
                <a:solidFill>
                  <a:schemeClr val="tx1"/>
                </a:solidFill>
              </a:rPr>
              <a:t> в </a:t>
            </a:r>
            <a:r>
              <a:rPr lang="ru-RU" sz="2400" i="1" dirty="0" err="1" smtClean="0">
                <a:solidFill>
                  <a:schemeClr val="tx1"/>
                </a:solidFill>
              </a:rPr>
              <a:t>Україні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виявляють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понад</a:t>
            </a:r>
            <a:r>
              <a:rPr lang="ru-RU" sz="2400" i="1" dirty="0" smtClean="0">
                <a:solidFill>
                  <a:schemeClr val="tx1"/>
                </a:solidFill>
              </a:rPr>
              <a:t> 37 </a:t>
            </a:r>
            <a:r>
              <a:rPr lang="ru-RU" sz="2400" i="1" dirty="0" err="1" smtClean="0">
                <a:solidFill>
                  <a:schemeClr val="tx1"/>
                </a:solidFill>
              </a:rPr>
              <a:t>тисяч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хворих</a:t>
            </a:r>
            <a:r>
              <a:rPr lang="ru-RU" sz="2400" i="1" dirty="0" smtClean="0">
                <a:solidFill>
                  <a:schemeClr val="tx1"/>
                </a:solidFill>
              </a:rPr>
              <a:t> на </a:t>
            </a:r>
            <a:r>
              <a:rPr lang="ru-RU" sz="2400" i="1" dirty="0" err="1" smtClean="0">
                <a:solidFill>
                  <a:schemeClr val="tx1"/>
                </a:solidFill>
              </a:rPr>
              <a:t>туберкульоз</a:t>
            </a:r>
            <a:r>
              <a:rPr lang="ru-RU" sz="2400" i="1" dirty="0" smtClean="0">
                <a:solidFill>
                  <a:schemeClr val="tx1"/>
                </a:solidFill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</a:rPr>
              <a:t>понад</a:t>
            </a:r>
            <a:r>
              <a:rPr lang="ru-RU" sz="2400" i="1" dirty="0" smtClean="0">
                <a:solidFill>
                  <a:schemeClr val="tx1"/>
                </a:solidFill>
              </a:rPr>
              <a:t> 10 </a:t>
            </a:r>
            <a:r>
              <a:rPr lang="ru-RU" sz="2400" i="1" dirty="0" err="1" smtClean="0">
                <a:solidFill>
                  <a:schemeClr val="tx1"/>
                </a:solidFill>
              </a:rPr>
              <a:t>тисяч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осіб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помирають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від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цієї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хвороби</a:t>
            </a:r>
            <a:r>
              <a:rPr lang="ru-RU" sz="2400" i="1" dirty="0" smtClean="0">
                <a:solidFill>
                  <a:schemeClr val="tx1"/>
                </a:solidFill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</a:rPr>
              <a:t>стільки</a:t>
            </a:r>
            <a:r>
              <a:rPr lang="ru-RU" sz="2400" i="1" dirty="0" smtClean="0">
                <a:solidFill>
                  <a:schemeClr val="tx1"/>
                </a:solidFill>
              </a:rPr>
              <a:t> ж </a:t>
            </a:r>
            <a:r>
              <a:rPr lang="ru-RU" sz="2400" i="1" dirty="0" err="1" smtClean="0">
                <a:solidFill>
                  <a:schemeClr val="tx1"/>
                </a:solidFill>
              </a:rPr>
              <a:t>стає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інвалідами</a:t>
            </a:r>
            <a:r>
              <a:rPr lang="ru-RU" sz="2400" i="1" dirty="0" smtClean="0">
                <a:solidFill>
                  <a:schemeClr val="tx1"/>
                </a:solidFill>
              </a:rPr>
              <a:t>.</a:t>
            </a: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r>
              <a:rPr lang="ru-RU" sz="2400" i="1" dirty="0" err="1" smtClean="0">
                <a:solidFill>
                  <a:schemeClr val="tx1"/>
                </a:solidFill>
              </a:rPr>
              <a:t>Водночас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епідемія</a:t>
            </a:r>
            <a:r>
              <a:rPr lang="ru-RU" sz="2400" i="1" dirty="0" smtClean="0">
                <a:solidFill>
                  <a:schemeClr val="tx1"/>
                </a:solidFill>
              </a:rPr>
              <a:t> ВІЛ-</a:t>
            </a:r>
            <a:r>
              <a:rPr lang="ru-RU" sz="2400" i="1" dirty="0" err="1" smtClean="0">
                <a:solidFill>
                  <a:schemeClr val="tx1"/>
                </a:solidFill>
              </a:rPr>
              <a:t>інфекції</a:t>
            </a:r>
            <a:r>
              <a:rPr lang="ru-RU" sz="2400" i="1" dirty="0" smtClean="0">
                <a:solidFill>
                  <a:schemeClr val="tx1"/>
                </a:solidFill>
              </a:rPr>
              <a:t>/СНІД в </a:t>
            </a:r>
            <a:r>
              <a:rPr lang="ru-RU" sz="2400" i="1" dirty="0" err="1" smtClean="0">
                <a:solidFill>
                  <a:schemeClr val="tx1"/>
                </a:solidFill>
              </a:rPr>
              <a:t>Україні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досягла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масштабів</a:t>
            </a:r>
            <a:r>
              <a:rPr lang="ru-RU" sz="2400" i="1" dirty="0" smtClean="0">
                <a:solidFill>
                  <a:schemeClr val="tx1"/>
                </a:solidFill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</a:rPr>
              <a:t>найнебезпечніших</a:t>
            </a:r>
            <a:r>
              <a:rPr lang="ru-RU" sz="2400" i="1" dirty="0" smtClean="0">
                <a:solidFill>
                  <a:schemeClr val="tx1"/>
                </a:solidFill>
              </a:rPr>
              <a:t> у </a:t>
            </a:r>
            <a:r>
              <a:rPr lang="ru-RU" sz="2400" i="1" dirty="0" err="1" smtClean="0">
                <a:solidFill>
                  <a:schemeClr val="tx1"/>
                </a:solidFill>
              </a:rPr>
              <a:t>Європі</a:t>
            </a:r>
            <a:r>
              <a:rPr lang="ru-RU" sz="2400" i="1" dirty="0" smtClean="0">
                <a:solidFill>
                  <a:schemeClr val="tx1"/>
                </a:solidFill>
              </a:rPr>
              <a:t>. </a:t>
            </a:r>
            <a:r>
              <a:rPr lang="ru-RU" sz="2400" i="1" dirty="0" err="1" smtClean="0">
                <a:solidFill>
                  <a:schemeClr val="tx1"/>
                </a:solidFill>
              </a:rPr>
              <a:t>Рівень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захворюваності</a:t>
            </a:r>
            <a:r>
              <a:rPr lang="ru-RU" sz="2400" i="1" dirty="0" smtClean="0">
                <a:solidFill>
                  <a:schemeClr val="tx1"/>
                </a:solidFill>
              </a:rPr>
              <a:t> на ВІЛ-</a:t>
            </a:r>
            <a:r>
              <a:rPr lang="ru-RU" sz="2400" i="1" dirty="0" err="1" smtClean="0">
                <a:solidFill>
                  <a:schemeClr val="tx1"/>
                </a:solidFill>
              </a:rPr>
              <a:t>інфекцію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серед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населення</a:t>
            </a:r>
            <a:r>
              <a:rPr lang="ru-RU" sz="2400" i="1" dirty="0" smtClean="0">
                <a:solidFill>
                  <a:schemeClr val="tx1"/>
                </a:solidFill>
              </a:rPr>
              <a:t> становить 1,3%, </a:t>
            </a:r>
            <a:r>
              <a:rPr lang="ru-RU" sz="2400" i="1" dirty="0" err="1" smtClean="0">
                <a:solidFill>
                  <a:schemeClr val="tx1"/>
                </a:solidFill>
              </a:rPr>
              <a:t>постійно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зростає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кількість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нових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інфікувань</a:t>
            </a:r>
            <a:r>
              <a:rPr lang="ru-RU" sz="2400" i="1" dirty="0" smtClean="0">
                <a:solidFill>
                  <a:schemeClr val="tx1"/>
                </a:solidFill>
              </a:rPr>
              <a:t> на ВІЛ і </a:t>
            </a:r>
            <a:r>
              <a:rPr lang="ru-RU" sz="2400" i="1" dirty="0" err="1" smtClean="0">
                <a:solidFill>
                  <a:schemeClr val="tx1"/>
                </a:solidFill>
              </a:rPr>
              <a:t>рівень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смертності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від</a:t>
            </a:r>
            <a:r>
              <a:rPr lang="ru-RU" sz="2400" i="1" dirty="0" smtClean="0">
                <a:solidFill>
                  <a:schemeClr val="tx1"/>
                </a:solidFill>
              </a:rPr>
              <a:t> ВІЛ/</a:t>
            </a:r>
            <a:r>
              <a:rPr lang="ru-RU" sz="2400" i="1" dirty="0" err="1" smtClean="0">
                <a:solidFill>
                  <a:schemeClr val="tx1"/>
                </a:solidFill>
              </a:rPr>
              <a:t>СНІДу</a:t>
            </a:r>
            <a:r>
              <a:rPr lang="ru-RU" sz="2400" i="1" dirty="0" smtClean="0">
                <a:solidFill>
                  <a:schemeClr val="tx1"/>
                </a:solidFill>
              </a:rPr>
              <a:t>. </a:t>
            </a:r>
            <a:r>
              <a:rPr lang="ru-RU" sz="2400" i="1" dirty="0" err="1" smtClean="0">
                <a:solidFill>
                  <a:schemeClr val="tx1"/>
                </a:solidFill>
              </a:rPr>
              <a:t>Щодня</a:t>
            </a:r>
            <a:r>
              <a:rPr lang="ru-RU" sz="2400" i="1" dirty="0" smtClean="0">
                <a:solidFill>
                  <a:schemeClr val="tx1"/>
                </a:solidFill>
              </a:rPr>
              <a:t> в </a:t>
            </a:r>
            <a:r>
              <a:rPr lang="ru-RU" sz="2400" i="1" dirty="0" err="1" smtClean="0">
                <a:solidFill>
                  <a:schemeClr val="tx1"/>
                </a:solidFill>
              </a:rPr>
              <a:t>Україні</a:t>
            </a:r>
            <a:r>
              <a:rPr lang="ru-RU" sz="2400" i="1" dirty="0" smtClean="0">
                <a:solidFill>
                  <a:schemeClr val="tx1"/>
                </a:solidFill>
              </a:rPr>
              <a:t> 87 </a:t>
            </a:r>
            <a:r>
              <a:rPr lang="ru-RU" sz="2400" i="1" dirty="0" err="1" smtClean="0">
                <a:solidFill>
                  <a:schemeClr val="tx1"/>
                </a:solidFill>
              </a:rPr>
              <a:t>осіб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інфікується</a:t>
            </a:r>
            <a:r>
              <a:rPr lang="ru-RU" sz="2400" i="1" dirty="0" smtClean="0">
                <a:solidFill>
                  <a:schemeClr val="tx1"/>
                </a:solidFill>
              </a:rPr>
              <a:t> ВІЛ та </a:t>
            </a:r>
            <a:r>
              <a:rPr lang="ru-RU" sz="2400" i="1" dirty="0" err="1" smtClean="0">
                <a:solidFill>
                  <a:schemeClr val="tx1"/>
                </a:solidFill>
              </a:rPr>
              <a:t>близько</a:t>
            </a:r>
            <a:r>
              <a:rPr lang="ru-RU" sz="2400" i="1" dirty="0" smtClean="0">
                <a:solidFill>
                  <a:schemeClr val="tx1"/>
                </a:solidFill>
              </a:rPr>
              <a:t> 50 </a:t>
            </a:r>
            <a:r>
              <a:rPr lang="ru-RU" sz="2400" i="1" dirty="0" err="1" smtClean="0">
                <a:solidFill>
                  <a:schemeClr val="tx1"/>
                </a:solidFill>
              </a:rPr>
              <a:t>помирає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від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захворювань</a:t>
            </a:r>
            <a:r>
              <a:rPr lang="ru-RU" sz="2400" i="1" dirty="0" smtClean="0">
                <a:solidFill>
                  <a:schemeClr val="tx1"/>
                </a:solidFill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</a:rPr>
              <a:t>зумовлених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СНІДом</a:t>
            </a:r>
            <a:r>
              <a:rPr lang="ru-RU" sz="2400" i="1" dirty="0" smtClean="0">
                <a:solidFill>
                  <a:schemeClr val="tx1"/>
                </a:solidFill>
              </a:rPr>
              <a:t>. </a:t>
            </a:r>
            <a:r>
              <a:rPr lang="ru-RU" sz="2400" i="1" dirty="0" err="1" smtClean="0">
                <a:solidFill>
                  <a:schemeClr val="tx1"/>
                </a:solidFill>
              </a:rPr>
              <a:t>Порівнюючи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перші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шість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місяців</a:t>
            </a:r>
            <a:r>
              <a:rPr lang="ru-RU" sz="2400" i="1" dirty="0" smtClean="0">
                <a:solidFill>
                  <a:schemeClr val="tx1"/>
                </a:solidFill>
              </a:rPr>
              <a:t> 2010 року та </a:t>
            </a:r>
            <a:r>
              <a:rPr lang="ru-RU" sz="2400" i="1" dirty="0" err="1" smtClean="0">
                <a:solidFill>
                  <a:schemeClr val="tx1"/>
                </a:solidFill>
              </a:rPr>
              <a:t>відповідний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період</a:t>
            </a:r>
            <a:r>
              <a:rPr lang="ru-RU" sz="2400" i="1" dirty="0" smtClean="0">
                <a:solidFill>
                  <a:schemeClr val="tx1"/>
                </a:solidFill>
              </a:rPr>
              <a:t> 2009 року, </a:t>
            </a:r>
            <a:r>
              <a:rPr lang="ru-RU" sz="2400" i="1" dirty="0" err="1" smtClean="0">
                <a:solidFill>
                  <a:schemeClr val="tx1"/>
                </a:solidFill>
              </a:rPr>
              <a:t>кількість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зареєстрованих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нових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випадків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інфікування</a:t>
            </a:r>
            <a:r>
              <a:rPr lang="ru-RU" sz="2400" i="1" dirty="0" smtClean="0">
                <a:solidFill>
                  <a:schemeClr val="tx1"/>
                </a:solidFill>
              </a:rPr>
              <a:t> ВІЛ </a:t>
            </a:r>
            <a:r>
              <a:rPr lang="ru-RU" sz="2400" i="1" dirty="0" err="1" smtClean="0">
                <a:solidFill>
                  <a:schemeClr val="tx1"/>
                </a:solidFill>
              </a:rPr>
              <a:t>зросла</a:t>
            </a:r>
            <a:r>
              <a:rPr lang="ru-RU" sz="2400" i="1" dirty="0" smtClean="0">
                <a:solidFill>
                  <a:schemeClr val="tx1"/>
                </a:solidFill>
              </a:rPr>
              <a:t> на 6%, а </a:t>
            </a:r>
            <a:r>
              <a:rPr lang="ru-RU" sz="2400" i="1" dirty="0" err="1" smtClean="0">
                <a:solidFill>
                  <a:schemeClr val="tx1"/>
                </a:solidFill>
              </a:rPr>
              <a:t>кількість</a:t>
            </a:r>
            <a:r>
              <a:rPr lang="ru-RU" sz="2400" i="1" dirty="0" smtClean="0">
                <a:solidFill>
                  <a:schemeClr val="tx1"/>
                </a:solidFill>
              </a:rPr>
              <a:t> смертей </a:t>
            </a:r>
            <a:r>
              <a:rPr lang="ru-RU" sz="2400" i="1" dirty="0" err="1" smtClean="0">
                <a:solidFill>
                  <a:schemeClr val="tx1"/>
                </a:solidFill>
              </a:rPr>
              <a:t>зросла</a:t>
            </a:r>
            <a:r>
              <a:rPr lang="ru-RU" sz="2400" i="1" dirty="0" smtClean="0">
                <a:solidFill>
                  <a:schemeClr val="tx1"/>
                </a:solidFill>
              </a:rPr>
              <a:t> на 30%.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Микола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Пипилів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2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76672"/>
            <a:ext cx="9160601" cy="5832648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Микола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Пипилів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47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  <p:sndAc>
          <p:stSnd>
            <p:snd r:embed="rId2" name="chimes.wav"/>
          </p:stSnd>
        </p:sndAc>
      </p:transition>
    </mc:Choice>
    <mc:Fallback>
      <p:transition spd="slow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864096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1200" b="1" i="1" dirty="0" err="1" smtClean="0">
                <a:solidFill>
                  <a:schemeClr val="tx1"/>
                </a:solidFill>
              </a:rPr>
              <a:t>Епідемія</a:t>
            </a:r>
            <a:r>
              <a:rPr lang="ru-RU" sz="11200" b="1" i="1" dirty="0" smtClean="0">
                <a:solidFill>
                  <a:schemeClr val="tx1"/>
                </a:solidFill>
              </a:rPr>
              <a:t> </a:t>
            </a:r>
            <a:r>
              <a:rPr lang="ru-RU" sz="11200" b="1" i="1" dirty="0" err="1" smtClean="0">
                <a:solidFill>
                  <a:schemeClr val="tx1"/>
                </a:solidFill>
              </a:rPr>
              <a:t>грипу</a:t>
            </a:r>
            <a:endParaRPr lang="ru-RU" sz="11200" b="1" i="1" dirty="0" smtClean="0">
              <a:solidFill>
                <a:schemeClr val="tx1"/>
              </a:solidFill>
            </a:endParaRPr>
          </a:p>
          <a:p>
            <a:r>
              <a:rPr lang="ru-RU" sz="8000" i="1" dirty="0">
                <a:solidFill>
                  <a:schemeClr val="tx1"/>
                </a:solidFill>
              </a:rPr>
              <a:t>Про </a:t>
            </a:r>
            <a:r>
              <a:rPr lang="ru-RU" sz="8000" i="1" dirty="0" err="1">
                <a:solidFill>
                  <a:schemeClr val="tx1"/>
                </a:solidFill>
              </a:rPr>
              <a:t>епідемію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 </a:t>
            </a:r>
            <a:r>
              <a:rPr lang="ru-RU" sz="8000" i="1" dirty="0" err="1">
                <a:solidFill>
                  <a:schemeClr val="tx1"/>
                </a:solidFill>
              </a:rPr>
              <a:t>починають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говорити</a:t>
            </a:r>
            <a:r>
              <a:rPr lang="ru-RU" sz="8000" i="1" dirty="0">
                <a:solidFill>
                  <a:schemeClr val="tx1"/>
                </a:solidFill>
              </a:rPr>
              <a:t> при </a:t>
            </a:r>
            <a:r>
              <a:rPr lang="ru-RU" sz="8000" i="1" dirty="0" err="1">
                <a:solidFill>
                  <a:schemeClr val="tx1"/>
                </a:solidFill>
              </a:rPr>
              <a:t>одночасному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захворюванні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великої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кількості</a:t>
            </a:r>
            <a:r>
              <a:rPr lang="ru-RU" sz="8000" i="1" dirty="0">
                <a:solidFill>
                  <a:schemeClr val="tx1"/>
                </a:solidFill>
              </a:rPr>
              <a:t> людей в </a:t>
            </a:r>
            <a:r>
              <a:rPr lang="ru-RU" sz="8000" i="1" dirty="0" err="1">
                <a:solidFill>
                  <a:schemeClr val="tx1"/>
                </a:solidFill>
              </a:rPr>
              <a:t>одній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країні</a:t>
            </a:r>
            <a:r>
              <a:rPr lang="ru-RU" sz="8000" i="1" dirty="0">
                <a:solidFill>
                  <a:schemeClr val="tx1"/>
                </a:solidFill>
              </a:rPr>
              <a:t>. </a:t>
            </a:r>
            <a:r>
              <a:rPr lang="ru-RU" sz="8000" i="1" dirty="0" err="1">
                <a:solidFill>
                  <a:schemeClr val="tx1"/>
                </a:solidFill>
              </a:rPr>
              <a:t>Тривалість</a:t>
            </a:r>
            <a:r>
              <a:rPr lang="ru-RU" sz="8000" i="1" dirty="0">
                <a:solidFill>
                  <a:schemeClr val="tx1"/>
                </a:solidFill>
              </a:rPr>
              <a:t> </a:t>
            </a:r>
            <a:r>
              <a:rPr lang="ru-RU" sz="8000" i="1" dirty="0" err="1">
                <a:solidFill>
                  <a:schemeClr val="tx1"/>
                </a:solidFill>
              </a:rPr>
              <a:t>епідемії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 </a:t>
            </a:r>
            <a:r>
              <a:rPr lang="ru-RU" sz="8000" i="1" dirty="0" err="1">
                <a:solidFill>
                  <a:schemeClr val="tx1"/>
                </a:solidFill>
              </a:rPr>
              <a:t>зазвичай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складає</a:t>
            </a:r>
            <a:r>
              <a:rPr lang="ru-RU" sz="8000" i="1" dirty="0">
                <a:solidFill>
                  <a:schemeClr val="tx1"/>
                </a:solidFill>
              </a:rPr>
              <a:t> 3-6 </a:t>
            </a:r>
            <a:r>
              <a:rPr lang="ru-RU" sz="8000" i="1" dirty="0" err="1">
                <a:solidFill>
                  <a:schemeClr val="tx1"/>
                </a:solidFill>
              </a:rPr>
              <a:t>тижнів</a:t>
            </a:r>
            <a:r>
              <a:rPr lang="ru-RU" sz="8000" i="1" dirty="0">
                <a:solidFill>
                  <a:schemeClr val="tx1"/>
                </a:solidFill>
              </a:rPr>
              <a:t>. </a:t>
            </a:r>
            <a:r>
              <a:rPr lang="ru-RU" sz="8000" i="1" dirty="0" err="1">
                <a:solidFill>
                  <a:schemeClr val="tx1"/>
                </a:solidFill>
              </a:rPr>
              <a:t>Епідемії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трапляються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щорічно</a:t>
            </a:r>
            <a:r>
              <a:rPr lang="ru-RU" sz="8000" i="1" dirty="0">
                <a:solidFill>
                  <a:schemeClr val="tx1"/>
                </a:solidFill>
              </a:rPr>
              <a:t>, </a:t>
            </a:r>
            <a:r>
              <a:rPr lang="ru-RU" sz="8000" i="1" dirty="0" err="1">
                <a:solidFill>
                  <a:schemeClr val="tx1"/>
                </a:solidFill>
              </a:rPr>
              <a:t>різної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сили</a:t>
            </a:r>
            <a:r>
              <a:rPr lang="ru-RU" sz="8000" i="1" dirty="0">
                <a:solidFill>
                  <a:schemeClr val="tx1"/>
                </a:solidFill>
              </a:rPr>
              <a:t>. У </a:t>
            </a:r>
            <a:r>
              <a:rPr lang="ru-RU" sz="8000" i="1" dirty="0" err="1">
                <a:solidFill>
                  <a:schemeClr val="tx1"/>
                </a:solidFill>
              </a:rPr>
              <a:t>період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типової</a:t>
            </a:r>
            <a:r>
              <a:rPr lang="ru-RU" sz="8000" i="1" dirty="0">
                <a:solidFill>
                  <a:schemeClr val="tx1"/>
                </a:solidFill>
              </a:rPr>
              <a:t> </a:t>
            </a:r>
            <a:r>
              <a:rPr lang="ru-RU" sz="8000" i="1" dirty="0" err="1">
                <a:solidFill>
                  <a:schemeClr val="tx1"/>
                </a:solidFill>
              </a:rPr>
              <a:t>епідемії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 </a:t>
            </a:r>
            <a:r>
              <a:rPr lang="ru-RU" sz="8000" i="1" dirty="0" err="1">
                <a:solidFill>
                  <a:schemeClr val="tx1"/>
                </a:solidFill>
              </a:rPr>
              <a:t>хворіє</a:t>
            </a:r>
            <a:r>
              <a:rPr lang="ru-RU" sz="8000" i="1" dirty="0">
                <a:solidFill>
                  <a:schemeClr val="tx1"/>
                </a:solidFill>
              </a:rPr>
              <a:t> 5-15% основного </a:t>
            </a:r>
            <a:r>
              <a:rPr lang="ru-RU" sz="8000" i="1" dirty="0" err="1">
                <a:solidFill>
                  <a:schemeClr val="tx1"/>
                </a:solidFill>
              </a:rPr>
              <a:t>населення</a:t>
            </a:r>
            <a:r>
              <a:rPr lang="ru-RU" sz="8000" i="1" dirty="0">
                <a:solidFill>
                  <a:schemeClr val="tx1"/>
                </a:solidFill>
              </a:rPr>
              <a:t>, у </a:t>
            </a:r>
            <a:r>
              <a:rPr lang="ru-RU" sz="8000" i="1" dirty="0" err="1">
                <a:solidFill>
                  <a:schemeClr val="tx1"/>
                </a:solidFill>
              </a:rPr>
              <a:t>тісних</a:t>
            </a:r>
            <a:r>
              <a:rPr lang="ru-RU" sz="8000" i="1" dirty="0">
                <a:solidFill>
                  <a:schemeClr val="tx1"/>
                </a:solidFill>
              </a:rPr>
              <a:t> та </a:t>
            </a:r>
            <a:r>
              <a:rPr lang="ru-RU" sz="8000" i="1" dirty="0" err="1">
                <a:solidFill>
                  <a:schemeClr val="tx1"/>
                </a:solidFill>
              </a:rPr>
              <a:t>закритих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колективах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захворюваність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може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досягнути</a:t>
            </a:r>
            <a:r>
              <a:rPr lang="ru-RU" sz="8000" i="1" dirty="0">
                <a:solidFill>
                  <a:schemeClr val="tx1"/>
                </a:solidFill>
              </a:rPr>
              <a:t> 60%.</a:t>
            </a:r>
          </a:p>
          <a:p>
            <a:r>
              <a:rPr lang="ru-RU" sz="8000" i="1" dirty="0" err="1" smtClean="0">
                <a:solidFill>
                  <a:schemeClr val="tx1"/>
                </a:solidFill>
              </a:rPr>
              <a:t>Епідемія</a:t>
            </a:r>
            <a:r>
              <a:rPr lang="ru-RU" sz="8000" i="1" dirty="0" smtClean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 - </a:t>
            </a:r>
            <a:r>
              <a:rPr lang="ru-RU" sz="8000" i="1" dirty="0" err="1">
                <a:solidFill>
                  <a:schemeClr val="tx1"/>
                </a:solidFill>
              </a:rPr>
              <a:t>це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одночасне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широке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розповсюдження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захворювання</a:t>
            </a:r>
            <a:r>
              <a:rPr lang="ru-RU" sz="8000" i="1" dirty="0">
                <a:solidFill>
                  <a:schemeClr val="tx1"/>
                </a:solidFill>
              </a:rPr>
              <a:t> на </a:t>
            </a:r>
            <a:r>
              <a:rPr lang="ru-RU" sz="8000" i="1" dirty="0" err="1">
                <a:solidFill>
                  <a:schemeClr val="tx1"/>
                </a:solidFill>
              </a:rPr>
              <a:t>території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окремих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регіонів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чи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цілої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держави</a:t>
            </a:r>
            <a:r>
              <a:rPr lang="ru-RU" sz="8000" i="1" dirty="0">
                <a:solidFill>
                  <a:schemeClr val="tx1"/>
                </a:solidFill>
              </a:rPr>
              <a:t>. </a:t>
            </a:r>
            <a:r>
              <a:rPr lang="ru-RU" sz="8000" i="1" dirty="0" err="1">
                <a:solidFill>
                  <a:schemeClr val="tx1"/>
                </a:solidFill>
              </a:rPr>
              <a:t>Відомості</a:t>
            </a:r>
            <a:r>
              <a:rPr lang="ru-RU" sz="8000" i="1" dirty="0">
                <a:solidFill>
                  <a:schemeClr val="tx1"/>
                </a:solidFill>
              </a:rPr>
              <a:t> про </a:t>
            </a:r>
            <a:r>
              <a:rPr lang="ru-RU" sz="8000" i="1" dirty="0" err="1">
                <a:solidFill>
                  <a:schemeClr val="tx1"/>
                </a:solidFill>
              </a:rPr>
              <a:t>епідемію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 </a:t>
            </a:r>
            <a:r>
              <a:rPr lang="ru-RU" sz="8000" i="1" dirty="0" err="1">
                <a:solidFill>
                  <a:schemeClr val="tx1"/>
                </a:solidFill>
              </a:rPr>
              <a:t>можна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зустріти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ще</a:t>
            </a:r>
            <a:r>
              <a:rPr lang="ru-RU" sz="8000" i="1" dirty="0">
                <a:solidFill>
                  <a:schemeClr val="tx1"/>
                </a:solidFill>
              </a:rPr>
              <a:t> в </a:t>
            </a:r>
            <a:r>
              <a:rPr lang="ru-RU" sz="8000" i="1" dirty="0" err="1">
                <a:solidFill>
                  <a:schemeClr val="tx1"/>
                </a:solidFill>
              </a:rPr>
              <a:t>древніх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рукописах</a:t>
            </a:r>
            <a:r>
              <a:rPr lang="ru-RU" sz="8000" i="1" dirty="0">
                <a:solidFill>
                  <a:schemeClr val="tx1"/>
                </a:solidFill>
              </a:rPr>
              <a:t>. У </a:t>
            </a:r>
            <a:r>
              <a:rPr lang="ru-RU" sz="8000" i="1" dirty="0" err="1">
                <a:solidFill>
                  <a:schemeClr val="tx1"/>
                </a:solidFill>
              </a:rPr>
              <a:t>давні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часи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був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відомий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під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назвою</a:t>
            </a:r>
            <a:r>
              <a:rPr lang="ru-RU" sz="8000" i="1" dirty="0">
                <a:solidFill>
                  <a:schemeClr val="tx1"/>
                </a:solidFill>
              </a:rPr>
              <a:t> «</a:t>
            </a:r>
            <a:r>
              <a:rPr lang="ru-RU" sz="8000" i="1" dirty="0" err="1">
                <a:solidFill>
                  <a:schemeClr val="tx1"/>
                </a:solidFill>
              </a:rPr>
              <a:t>інфлюенца</a:t>
            </a:r>
            <a:r>
              <a:rPr lang="ru-RU" sz="8000" i="1" dirty="0">
                <a:solidFill>
                  <a:schemeClr val="tx1"/>
                </a:solidFill>
              </a:rPr>
              <a:t>» (в </a:t>
            </a:r>
            <a:r>
              <a:rPr lang="ru-RU" sz="8000" i="1" dirty="0" err="1">
                <a:solidFill>
                  <a:schemeClr val="tx1"/>
                </a:solidFill>
              </a:rPr>
              <a:t>перекладі</a:t>
            </a:r>
            <a:r>
              <a:rPr lang="ru-RU" sz="8000" i="1" dirty="0">
                <a:solidFill>
                  <a:schemeClr val="tx1"/>
                </a:solidFill>
              </a:rPr>
              <a:t> з </a:t>
            </a:r>
            <a:r>
              <a:rPr lang="ru-RU" sz="8000" i="1" dirty="0" err="1">
                <a:solidFill>
                  <a:schemeClr val="tx1"/>
                </a:solidFill>
              </a:rPr>
              <a:t>латинської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en-US" sz="8000" i="1" dirty="0" err="1">
                <a:solidFill>
                  <a:schemeClr val="tx1"/>
                </a:solidFill>
              </a:rPr>
              <a:t>influere</a:t>
            </a:r>
            <a:r>
              <a:rPr lang="en-US" sz="8000" i="1" dirty="0">
                <a:solidFill>
                  <a:schemeClr val="tx1"/>
                </a:solidFill>
              </a:rPr>
              <a:t> - </a:t>
            </a:r>
            <a:r>
              <a:rPr lang="ru-RU" sz="8000" i="1" dirty="0" err="1">
                <a:solidFill>
                  <a:schemeClr val="tx1"/>
                </a:solidFill>
              </a:rPr>
              <a:t>вторгатися</a:t>
            </a:r>
            <a:r>
              <a:rPr lang="ru-RU" sz="8000" i="1" dirty="0">
                <a:solidFill>
                  <a:schemeClr val="tx1"/>
                </a:solidFill>
              </a:rPr>
              <a:t>). </a:t>
            </a:r>
            <a:r>
              <a:rPr lang="ru-RU" sz="8000" i="1" dirty="0" err="1">
                <a:solidFill>
                  <a:schemeClr val="tx1"/>
                </a:solidFill>
              </a:rPr>
              <a:t>Сьогодні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загальноприйнятою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назвою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цього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захворювання</a:t>
            </a:r>
            <a:r>
              <a:rPr lang="ru-RU" sz="8000" i="1" dirty="0">
                <a:solidFill>
                  <a:schemeClr val="tx1"/>
                </a:solidFill>
              </a:rPr>
              <a:t> є «</a:t>
            </a:r>
            <a:r>
              <a:rPr lang="ru-RU" sz="8000" i="1" dirty="0" err="1">
                <a:solidFill>
                  <a:schemeClr val="tx1"/>
                </a:solidFill>
              </a:rPr>
              <a:t>грип</a:t>
            </a:r>
            <a:r>
              <a:rPr lang="ru-RU" sz="8000" i="1" dirty="0">
                <a:solidFill>
                  <a:schemeClr val="tx1"/>
                </a:solidFill>
              </a:rPr>
              <a:t>» (в </a:t>
            </a:r>
            <a:r>
              <a:rPr lang="ru-RU" sz="8000" i="1" dirty="0" err="1">
                <a:solidFill>
                  <a:schemeClr val="tx1"/>
                </a:solidFill>
              </a:rPr>
              <a:t>перекладі</a:t>
            </a:r>
            <a:r>
              <a:rPr lang="ru-RU" sz="8000" i="1" dirty="0">
                <a:solidFill>
                  <a:schemeClr val="tx1"/>
                </a:solidFill>
              </a:rPr>
              <a:t> з </a:t>
            </a:r>
            <a:r>
              <a:rPr lang="ru-RU" sz="8000" i="1" dirty="0" err="1">
                <a:solidFill>
                  <a:schemeClr val="tx1"/>
                </a:solidFill>
              </a:rPr>
              <a:t>французької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en-US" sz="8000" i="1" dirty="0">
                <a:solidFill>
                  <a:schemeClr val="tx1"/>
                </a:solidFill>
              </a:rPr>
              <a:t>gripper - </a:t>
            </a:r>
            <a:r>
              <a:rPr lang="ru-RU" sz="8000" i="1" dirty="0" err="1">
                <a:solidFill>
                  <a:schemeClr val="tx1"/>
                </a:solidFill>
              </a:rPr>
              <a:t>схоплювати</a:t>
            </a:r>
            <a:r>
              <a:rPr lang="ru-RU" sz="8000" i="1" dirty="0">
                <a:solidFill>
                  <a:schemeClr val="tx1"/>
                </a:solidFill>
              </a:rPr>
              <a:t>). </a:t>
            </a:r>
            <a:r>
              <a:rPr lang="ru-RU" sz="8000" i="1" dirty="0" err="1">
                <a:solidFill>
                  <a:schemeClr val="tx1"/>
                </a:solidFill>
              </a:rPr>
              <a:t>Тяжкість</a:t>
            </a:r>
            <a:r>
              <a:rPr lang="ru-RU" sz="8000" i="1" dirty="0">
                <a:solidFill>
                  <a:schemeClr val="tx1"/>
                </a:solidFill>
              </a:rPr>
              <a:t> і широта </a:t>
            </a:r>
            <a:r>
              <a:rPr lang="ru-RU" sz="8000" i="1" dirty="0" err="1">
                <a:solidFill>
                  <a:schemeClr val="tx1"/>
                </a:solidFill>
              </a:rPr>
              <a:t>поширення</a:t>
            </a:r>
            <a:r>
              <a:rPr lang="ru-RU" sz="8000" i="1" dirty="0">
                <a:solidFill>
                  <a:schemeClr val="tx1"/>
                </a:solidFill>
              </a:rPr>
              <a:t> </a:t>
            </a:r>
            <a:r>
              <a:rPr lang="ru-RU" sz="8000" i="1" dirty="0" err="1">
                <a:solidFill>
                  <a:schemeClr val="tx1"/>
                </a:solidFill>
              </a:rPr>
              <a:t>епідемії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 </a:t>
            </a:r>
            <a:r>
              <a:rPr lang="ru-RU" sz="8000" i="1" dirty="0" err="1">
                <a:solidFill>
                  <a:schemeClr val="tx1"/>
                </a:solidFill>
              </a:rPr>
              <a:t>залежать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від</a:t>
            </a:r>
            <a:r>
              <a:rPr lang="ru-RU" sz="8000" i="1" dirty="0">
                <a:solidFill>
                  <a:schemeClr val="tx1"/>
                </a:solidFill>
              </a:rPr>
              <a:t> типу </a:t>
            </a:r>
            <a:r>
              <a:rPr lang="ru-RU" sz="8000" i="1" dirty="0" err="1">
                <a:solidFill>
                  <a:schemeClr val="tx1"/>
                </a:solidFill>
              </a:rPr>
              <a:t>вірусу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 та </a:t>
            </a:r>
            <a:r>
              <a:rPr lang="ru-RU" sz="8000" i="1" dirty="0" err="1">
                <a:solidFill>
                  <a:schemeClr val="tx1"/>
                </a:solidFill>
              </a:rPr>
              <a:t>від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сприйнятливості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населення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даного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регіону</a:t>
            </a:r>
            <a:r>
              <a:rPr lang="ru-RU" sz="8000" i="1" dirty="0">
                <a:solidFill>
                  <a:schemeClr val="tx1"/>
                </a:solidFill>
              </a:rPr>
              <a:t> до </a:t>
            </a:r>
            <a:r>
              <a:rPr lang="ru-RU" sz="8000" i="1" dirty="0" err="1">
                <a:solidFill>
                  <a:schemeClr val="tx1"/>
                </a:solidFill>
              </a:rPr>
              <a:t>цього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вірусу</a:t>
            </a:r>
            <a:r>
              <a:rPr lang="ru-RU" sz="8000" i="1" dirty="0">
                <a:solidFill>
                  <a:schemeClr val="tx1"/>
                </a:solidFill>
              </a:rPr>
              <a:t>.</a:t>
            </a:r>
          </a:p>
          <a:p>
            <a:r>
              <a:rPr lang="ru-RU" sz="8000" i="1" dirty="0" err="1">
                <a:solidFill>
                  <a:schemeClr val="tx1"/>
                </a:solidFill>
              </a:rPr>
              <a:t>Існує</a:t>
            </a:r>
            <a:r>
              <a:rPr lang="ru-RU" sz="8000" i="1" dirty="0">
                <a:solidFill>
                  <a:schemeClr val="tx1"/>
                </a:solidFill>
              </a:rPr>
              <a:t> три </a:t>
            </a:r>
            <a:r>
              <a:rPr lang="ru-RU" sz="8000" i="1" dirty="0" err="1">
                <a:solidFill>
                  <a:schemeClr val="tx1"/>
                </a:solidFill>
              </a:rPr>
              <a:t>типи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вірусів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: А, В та С. </a:t>
            </a:r>
            <a:r>
              <a:rPr lang="ru-RU" sz="8000" i="1" dirty="0" err="1">
                <a:solidFill>
                  <a:schemeClr val="tx1"/>
                </a:solidFill>
              </a:rPr>
              <a:t>Усі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найтяжчі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епідемії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 в </a:t>
            </a:r>
            <a:r>
              <a:rPr lang="ru-RU" sz="8000" i="1" dirty="0" err="1">
                <a:solidFill>
                  <a:schemeClr val="tx1"/>
                </a:solidFill>
              </a:rPr>
              <a:t>історії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людства</a:t>
            </a:r>
            <a:r>
              <a:rPr lang="ru-RU" sz="8000" i="1" dirty="0">
                <a:solidFill>
                  <a:schemeClr val="tx1"/>
                </a:solidFill>
              </a:rPr>
              <a:t> (</a:t>
            </a:r>
            <a:r>
              <a:rPr lang="ru-RU" sz="8000" i="1" dirty="0" err="1">
                <a:solidFill>
                  <a:schemeClr val="tx1"/>
                </a:solidFill>
              </a:rPr>
              <a:t>включаючи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відому</a:t>
            </a:r>
            <a:r>
              <a:rPr lang="ru-RU" sz="8000" i="1" dirty="0">
                <a:solidFill>
                  <a:schemeClr val="tx1"/>
                </a:solidFill>
              </a:rPr>
              <a:t> «</a:t>
            </a:r>
            <a:r>
              <a:rPr lang="ru-RU" sz="8000" i="1" dirty="0" err="1">
                <a:solidFill>
                  <a:schemeClr val="tx1"/>
                </a:solidFill>
              </a:rPr>
              <a:t>Іспанську</a:t>
            </a:r>
            <a:r>
              <a:rPr lang="ru-RU" sz="8000" i="1" dirty="0">
                <a:solidFill>
                  <a:schemeClr val="tx1"/>
                </a:solidFill>
              </a:rPr>
              <a:t> лихоманку» 1918 року, </a:t>
            </a:r>
            <a:r>
              <a:rPr lang="ru-RU" sz="8000" i="1" dirty="0" err="1">
                <a:solidFill>
                  <a:schemeClr val="tx1"/>
                </a:solidFill>
              </a:rPr>
              <a:t>що</a:t>
            </a:r>
            <a:r>
              <a:rPr lang="ru-RU" sz="8000" i="1" dirty="0">
                <a:solidFill>
                  <a:schemeClr val="tx1"/>
                </a:solidFill>
              </a:rPr>
              <a:t> забрала 20 </a:t>
            </a:r>
            <a:r>
              <a:rPr lang="ru-RU" sz="8000" i="1" dirty="0" err="1">
                <a:solidFill>
                  <a:schemeClr val="tx1"/>
                </a:solidFill>
              </a:rPr>
              <a:t>мільйонів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життів</a:t>
            </a:r>
            <a:r>
              <a:rPr lang="ru-RU" sz="8000" i="1" dirty="0">
                <a:solidFill>
                  <a:schemeClr val="tx1"/>
                </a:solidFill>
              </a:rPr>
              <a:t>) </a:t>
            </a:r>
            <a:r>
              <a:rPr lang="ru-RU" sz="8000" i="1" dirty="0" err="1">
                <a:solidFill>
                  <a:schemeClr val="tx1"/>
                </a:solidFill>
              </a:rPr>
              <a:t>були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викликані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вірусом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 А. </a:t>
            </a:r>
            <a:r>
              <a:rPr lang="ru-RU" sz="8000" i="1" dirty="0" err="1">
                <a:solidFill>
                  <a:schemeClr val="tx1"/>
                </a:solidFill>
              </a:rPr>
              <a:t>Вірус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 В </a:t>
            </a:r>
            <a:r>
              <a:rPr lang="ru-RU" sz="8000" i="1" dirty="0" err="1">
                <a:solidFill>
                  <a:schemeClr val="tx1"/>
                </a:solidFill>
              </a:rPr>
              <a:t>вражає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перевжно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дітей</a:t>
            </a:r>
            <a:r>
              <a:rPr lang="ru-RU" sz="8000" i="1" dirty="0">
                <a:solidFill>
                  <a:schemeClr val="tx1"/>
                </a:solidFill>
              </a:rPr>
              <a:t> і </a:t>
            </a:r>
            <a:r>
              <a:rPr lang="ru-RU" sz="8000" i="1" dirty="0" err="1">
                <a:solidFill>
                  <a:schemeClr val="tx1"/>
                </a:solidFill>
              </a:rPr>
              <a:t>викликає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лише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локальні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спалахи</a:t>
            </a:r>
            <a:r>
              <a:rPr lang="ru-RU" sz="8000" i="1" dirty="0">
                <a:solidFill>
                  <a:schemeClr val="tx1"/>
                </a:solidFill>
              </a:rPr>
              <a:t> та </a:t>
            </a:r>
            <a:r>
              <a:rPr lang="ru-RU" sz="8000" i="1" dirty="0" err="1">
                <a:solidFill>
                  <a:schemeClr val="tx1"/>
                </a:solidFill>
              </a:rPr>
              <a:t>невеликі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епідемії</a:t>
            </a:r>
            <a:r>
              <a:rPr lang="ru-RU" sz="8000" i="1" dirty="0">
                <a:solidFill>
                  <a:schemeClr val="tx1"/>
                </a:solidFill>
              </a:rPr>
              <a:t>. </a:t>
            </a:r>
            <a:r>
              <a:rPr lang="ru-RU" sz="8000" i="1" dirty="0" err="1">
                <a:solidFill>
                  <a:schemeClr val="tx1"/>
                </a:solidFill>
              </a:rPr>
              <a:t>Найбезпечніший</a:t>
            </a:r>
            <a:r>
              <a:rPr lang="ru-RU" sz="8000" i="1" dirty="0">
                <a:solidFill>
                  <a:schemeClr val="tx1"/>
                </a:solidFill>
              </a:rPr>
              <a:t> - </a:t>
            </a:r>
            <a:r>
              <a:rPr lang="ru-RU" sz="8000" i="1" dirty="0" err="1">
                <a:solidFill>
                  <a:schemeClr val="tx1"/>
                </a:solidFill>
              </a:rPr>
              <a:t>вірус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 С. </a:t>
            </a:r>
            <a:r>
              <a:rPr lang="ru-RU" sz="8000" i="1" dirty="0" err="1">
                <a:solidFill>
                  <a:schemeClr val="tx1"/>
                </a:solidFill>
              </a:rPr>
              <a:t>Вважається</a:t>
            </a:r>
            <a:r>
              <a:rPr lang="ru-RU" sz="8000" i="1" dirty="0">
                <a:solidFill>
                  <a:schemeClr val="tx1"/>
                </a:solidFill>
              </a:rPr>
              <a:t>, </a:t>
            </a:r>
            <a:r>
              <a:rPr lang="ru-RU" sz="8000" i="1" dirty="0" err="1">
                <a:solidFill>
                  <a:schemeClr val="tx1"/>
                </a:solidFill>
              </a:rPr>
              <a:t>що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він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взагалі</a:t>
            </a:r>
            <a:r>
              <a:rPr lang="ru-RU" sz="8000" i="1" dirty="0">
                <a:solidFill>
                  <a:schemeClr val="tx1"/>
                </a:solidFill>
              </a:rPr>
              <a:t> не </a:t>
            </a:r>
            <a:r>
              <a:rPr lang="ru-RU" sz="8000" i="1" dirty="0" err="1">
                <a:solidFill>
                  <a:schemeClr val="tx1"/>
                </a:solidFill>
              </a:rPr>
              <a:t>викликає</a:t>
            </a:r>
            <a:r>
              <a:rPr lang="ru-RU" sz="8000" i="1" dirty="0">
                <a:solidFill>
                  <a:schemeClr val="tx1"/>
                </a:solidFill>
              </a:rPr>
              <a:t> </a:t>
            </a:r>
            <a:r>
              <a:rPr lang="ru-RU" sz="8000" i="1" dirty="0" err="1">
                <a:solidFill>
                  <a:schemeClr val="tx1"/>
                </a:solidFill>
              </a:rPr>
              <a:t>епідемій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. </a:t>
            </a:r>
            <a:r>
              <a:rPr lang="ru-RU" sz="8000" i="1" dirty="0" err="1">
                <a:solidFill>
                  <a:schemeClr val="tx1"/>
                </a:solidFill>
              </a:rPr>
              <a:t>Сприйнятливість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населення</a:t>
            </a:r>
            <a:r>
              <a:rPr lang="ru-RU" sz="8000" i="1" dirty="0">
                <a:solidFill>
                  <a:schemeClr val="tx1"/>
                </a:solidFill>
              </a:rPr>
              <a:t> до </a:t>
            </a:r>
            <a:r>
              <a:rPr lang="ru-RU" sz="8000" i="1" dirty="0" err="1">
                <a:solidFill>
                  <a:schemeClr val="tx1"/>
                </a:solidFill>
              </a:rPr>
              <a:t>вірусів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грипу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залежить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від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двох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факторів</a:t>
            </a:r>
            <a:r>
              <a:rPr lang="ru-RU" sz="8000" i="1" dirty="0">
                <a:solidFill>
                  <a:schemeClr val="tx1"/>
                </a:solidFill>
              </a:rPr>
              <a:t>: </a:t>
            </a:r>
            <a:r>
              <a:rPr lang="ru-RU" sz="8000" i="1" dirty="0" err="1">
                <a:solidFill>
                  <a:schemeClr val="tx1"/>
                </a:solidFill>
              </a:rPr>
              <a:t>наявності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імунітету</a:t>
            </a:r>
            <a:r>
              <a:rPr lang="ru-RU" sz="8000" i="1" dirty="0">
                <a:solidFill>
                  <a:schemeClr val="tx1"/>
                </a:solidFill>
              </a:rPr>
              <a:t> до </a:t>
            </a:r>
            <a:r>
              <a:rPr lang="ru-RU" sz="8000" i="1" dirty="0" err="1">
                <a:solidFill>
                  <a:schemeClr val="tx1"/>
                </a:solidFill>
              </a:rPr>
              <a:t>даного</a:t>
            </a:r>
            <a:r>
              <a:rPr lang="ru-RU" sz="8000" i="1" dirty="0">
                <a:solidFill>
                  <a:schemeClr val="tx1"/>
                </a:solidFill>
              </a:rPr>
              <a:t> типу </a:t>
            </a:r>
            <a:r>
              <a:rPr lang="ru-RU" sz="8000" i="1" dirty="0" err="1">
                <a:solidFill>
                  <a:schemeClr val="tx1"/>
                </a:solidFill>
              </a:rPr>
              <a:t>вірусу</a:t>
            </a:r>
            <a:r>
              <a:rPr lang="ru-RU" sz="8000" i="1" dirty="0">
                <a:solidFill>
                  <a:schemeClr val="tx1"/>
                </a:solidFill>
              </a:rPr>
              <a:t> та </a:t>
            </a:r>
            <a:r>
              <a:rPr lang="ru-RU" sz="8000" i="1" dirty="0" err="1">
                <a:solidFill>
                  <a:schemeClr val="tx1"/>
                </a:solidFill>
              </a:rPr>
              <a:t>профілактичних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заходів</a:t>
            </a:r>
            <a:r>
              <a:rPr lang="ru-RU" sz="8000" i="1" dirty="0">
                <a:solidFill>
                  <a:schemeClr val="tx1"/>
                </a:solidFill>
              </a:rPr>
              <a:t>, </a:t>
            </a:r>
            <a:r>
              <a:rPr lang="ru-RU" sz="8000" i="1" dirty="0" err="1">
                <a:solidFill>
                  <a:schemeClr val="tx1"/>
                </a:solidFill>
              </a:rPr>
              <a:t>що</a:t>
            </a:r>
            <a:r>
              <a:rPr lang="ru-RU" sz="8000" i="1" dirty="0">
                <a:solidFill>
                  <a:schemeClr val="tx1"/>
                </a:solidFill>
              </a:rPr>
              <a:t> </a:t>
            </a:r>
            <a:r>
              <a:rPr lang="ru-RU" sz="8000" i="1" dirty="0" err="1">
                <a:solidFill>
                  <a:schemeClr val="tx1"/>
                </a:solidFill>
              </a:rPr>
              <a:t>були</a:t>
            </a:r>
            <a:r>
              <a:rPr lang="ru-RU" sz="8000" i="1" dirty="0">
                <a:solidFill>
                  <a:schemeClr val="tx1"/>
                </a:solidFill>
              </a:rPr>
              <a:t> (</a:t>
            </a:r>
            <a:r>
              <a:rPr lang="ru-RU" sz="8000" i="1" dirty="0" err="1">
                <a:solidFill>
                  <a:schemeClr val="tx1"/>
                </a:solidFill>
              </a:rPr>
              <a:t>або</a:t>
            </a:r>
            <a:r>
              <a:rPr lang="ru-RU" sz="8000" i="1" dirty="0">
                <a:solidFill>
                  <a:schemeClr val="tx1"/>
                </a:solidFill>
              </a:rPr>
              <a:t> не </a:t>
            </a:r>
            <a:r>
              <a:rPr lang="ru-RU" sz="8000" i="1" dirty="0" err="1">
                <a:solidFill>
                  <a:schemeClr val="tx1"/>
                </a:solidFill>
              </a:rPr>
              <a:t>були</a:t>
            </a:r>
            <a:r>
              <a:rPr lang="ru-RU" sz="8000" i="1" dirty="0">
                <a:solidFill>
                  <a:schemeClr val="tx1"/>
                </a:solidFill>
              </a:rPr>
              <a:t>) </a:t>
            </a:r>
            <a:r>
              <a:rPr lang="ru-RU" sz="8000" i="1" dirty="0" err="1">
                <a:solidFill>
                  <a:schemeClr val="tx1"/>
                </a:solidFill>
              </a:rPr>
              <a:t>прийняті</a:t>
            </a:r>
            <a:r>
              <a:rPr lang="ru-RU" sz="8000" i="1" dirty="0">
                <a:solidFill>
                  <a:schemeClr val="tx1"/>
                </a:solidFill>
              </a:rPr>
              <a:t>.</a:t>
            </a:r>
          </a:p>
          <a:p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Микола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Пипилів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1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" y="476672"/>
            <a:ext cx="9143465" cy="5832648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Микола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Пипилів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216283"/>
      </p:ext>
    </p:extLst>
  </p:cSld>
  <p:clrMapOvr>
    <a:masterClrMapping/>
  </p:clrMapOvr>
  <p:transition spd="slow"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96944" cy="1752600"/>
          </a:xfrm>
        </p:spPr>
        <p:txBody>
          <a:bodyPr>
            <a:noAutofit/>
          </a:bodyPr>
          <a:lstStyle/>
          <a:p>
            <a:r>
              <a:rPr lang="ru-RU" sz="1800" i="1" dirty="0" err="1" smtClean="0">
                <a:solidFill>
                  <a:schemeClr val="tx1"/>
                </a:solidFill>
              </a:rPr>
              <a:t>Імунітет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набувається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під</a:t>
            </a:r>
            <a:r>
              <a:rPr lang="ru-RU" sz="1800" i="1" dirty="0" smtClean="0">
                <a:solidFill>
                  <a:schemeClr val="tx1"/>
                </a:solidFill>
              </a:rPr>
              <a:t> час </a:t>
            </a:r>
            <a:r>
              <a:rPr lang="ru-RU" sz="1800" i="1" dirty="0" err="1" smtClean="0">
                <a:solidFill>
                  <a:schemeClr val="tx1"/>
                </a:solidFill>
              </a:rPr>
              <a:t>попередніх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контактів</a:t>
            </a:r>
            <a:r>
              <a:rPr lang="ru-RU" sz="1800" i="1" dirty="0" smtClean="0">
                <a:solidFill>
                  <a:schemeClr val="tx1"/>
                </a:solidFill>
              </a:rPr>
              <a:t> з </a:t>
            </a:r>
            <a:r>
              <a:rPr lang="ru-RU" sz="1800" i="1" dirty="0" err="1" smtClean="0">
                <a:solidFill>
                  <a:schemeClr val="tx1"/>
                </a:solidFill>
              </a:rPr>
              <a:t>даним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штамом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вірусу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чи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близьким</a:t>
            </a:r>
            <a:r>
              <a:rPr lang="ru-RU" sz="1800" i="1" dirty="0" smtClean="0">
                <a:solidFill>
                  <a:schemeClr val="tx1"/>
                </a:solidFill>
              </a:rPr>
              <a:t> до </a:t>
            </a:r>
            <a:r>
              <a:rPr lang="ru-RU" sz="1800" i="1" dirty="0" err="1" smtClean="0">
                <a:solidFill>
                  <a:schemeClr val="tx1"/>
                </a:solidFill>
              </a:rPr>
              <a:t>нього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різновидам</a:t>
            </a:r>
            <a:r>
              <a:rPr lang="ru-RU" sz="1800" i="1" dirty="0" smtClean="0">
                <a:solidFill>
                  <a:schemeClr val="tx1"/>
                </a:solidFill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</a:rPr>
              <a:t>Іноді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трапляється</a:t>
            </a:r>
            <a:r>
              <a:rPr lang="ru-RU" sz="1800" i="1" dirty="0" smtClean="0">
                <a:solidFill>
                  <a:schemeClr val="tx1"/>
                </a:solidFill>
              </a:rPr>
              <a:t> дивна, на перший </a:t>
            </a:r>
            <a:r>
              <a:rPr lang="ru-RU" sz="1800" i="1" dirty="0" err="1" smtClean="0">
                <a:solidFill>
                  <a:schemeClr val="tx1"/>
                </a:solidFill>
              </a:rPr>
              <a:t>погляд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ситуація</a:t>
            </a:r>
            <a:r>
              <a:rPr lang="ru-RU" sz="1800" i="1" dirty="0" smtClean="0">
                <a:solidFill>
                  <a:schemeClr val="tx1"/>
                </a:solidFill>
              </a:rPr>
              <a:t> - </a:t>
            </a:r>
            <a:r>
              <a:rPr lang="ru-RU" sz="1800" i="1" dirty="0" err="1" smtClean="0">
                <a:solidFill>
                  <a:schemeClr val="tx1"/>
                </a:solidFill>
              </a:rPr>
              <a:t>під</a:t>
            </a:r>
            <a:r>
              <a:rPr lang="ru-RU" sz="1800" i="1" dirty="0" smtClean="0">
                <a:solidFill>
                  <a:schemeClr val="tx1"/>
                </a:solidFill>
              </a:rPr>
              <a:t> час </a:t>
            </a:r>
            <a:r>
              <a:rPr lang="ru-RU" sz="1800" i="1" dirty="0" err="1" smtClean="0">
                <a:solidFill>
                  <a:schemeClr val="tx1"/>
                </a:solidFill>
              </a:rPr>
              <a:t>епідемії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масово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хворіють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діти</a:t>
            </a:r>
            <a:r>
              <a:rPr lang="ru-RU" sz="1800" i="1" dirty="0" smtClean="0">
                <a:solidFill>
                  <a:schemeClr val="tx1"/>
                </a:solidFill>
              </a:rPr>
              <a:t> та молодь, а </a:t>
            </a:r>
            <a:r>
              <a:rPr lang="ru-RU" sz="1800" i="1" dirty="0" err="1" smtClean="0">
                <a:solidFill>
                  <a:schemeClr val="tx1"/>
                </a:solidFill>
              </a:rPr>
              <a:t>літні</a:t>
            </a:r>
            <a:r>
              <a:rPr lang="ru-RU" sz="1800" i="1" dirty="0" smtClean="0">
                <a:solidFill>
                  <a:schemeClr val="tx1"/>
                </a:solidFill>
              </a:rPr>
              <a:t> люди </a:t>
            </a:r>
            <a:r>
              <a:rPr lang="ru-RU" sz="1800" i="1" dirty="0" err="1" smtClean="0">
                <a:solidFill>
                  <a:schemeClr val="tx1"/>
                </a:solidFill>
              </a:rPr>
              <a:t>майже</a:t>
            </a:r>
            <a:r>
              <a:rPr lang="ru-RU" sz="1800" i="1" dirty="0" smtClean="0">
                <a:solidFill>
                  <a:schemeClr val="tx1"/>
                </a:solidFill>
              </a:rPr>
              <a:t> не </a:t>
            </a:r>
            <a:r>
              <a:rPr lang="ru-RU" sz="1800" i="1" dirty="0" err="1" smtClean="0">
                <a:solidFill>
                  <a:schemeClr val="tx1"/>
                </a:solidFill>
              </a:rPr>
              <a:t>піддаються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зараженню</a:t>
            </a:r>
            <a:r>
              <a:rPr lang="ru-RU" sz="1800" i="1" dirty="0" smtClean="0">
                <a:solidFill>
                  <a:schemeClr val="tx1"/>
                </a:solidFill>
              </a:rPr>
              <a:t>. Причиною </a:t>
            </a:r>
            <a:r>
              <a:rPr lang="ru-RU" sz="1800" i="1" dirty="0" err="1" smtClean="0">
                <a:solidFill>
                  <a:schemeClr val="tx1"/>
                </a:solidFill>
              </a:rPr>
              <a:t>цього</a:t>
            </a:r>
            <a:r>
              <a:rPr lang="ru-RU" sz="1800" i="1" dirty="0" smtClean="0">
                <a:solidFill>
                  <a:schemeClr val="tx1"/>
                </a:solidFill>
              </a:rPr>
              <a:t> є те, </a:t>
            </a:r>
            <a:r>
              <a:rPr lang="ru-RU" sz="1800" i="1" dirty="0" err="1" smtClean="0">
                <a:solidFill>
                  <a:schemeClr val="tx1"/>
                </a:solidFill>
              </a:rPr>
              <a:t>що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даний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штам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вірусу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дуже</a:t>
            </a:r>
            <a:r>
              <a:rPr lang="ru-RU" sz="1800" i="1" dirty="0" smtClean="0">
                <a:solidFill>
                  <a:schemeClr val="tx1"/>
                </a:solidFill>
              </a:rPr>
              <a:t> давно не </a:t>
            </a:r>
            <a:r>
              <a:rPr lang="ru-RU" sz="1800" i="1" dirty="0" err="1" smtClean="0">
                <a:solidFill>
                  <a:schemeClr val="tx1"/>
                </a:solidFill>
              </a:rPr>
              <a:t>був</a:t>
            </a:r>
            <a:r>
              <a:rPr lang="ru-RU" sz="1800" i="1" dirty="0" smtClean="0">
                <a:solidFill>
                  <a:schemeClr val="tx1"/>
                </a:solidFill>
              </a:rPr>
              <a:t> на </a:t>
            </a:r>
            <a:r>
              <a:rPr lang="ru-RU" sz="1800" i="1" dirty="0" err="1" smtClean="0">
                <a:solidFill>
                  <a:schemeClr val="tx1"/>
                </a:solidFill>
              </a:rPr>
              <a:t>цій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території</a:t>
            </a:r>
            <a:r>
              <a:rPr lang="ru-RU" sz="1800" i="1" dirty="0" smtClean="0">
                <a:solidFill>
                  <a:schemeClr val="tx1"/>
                </a:solidFill>
              </a:rPr>
              <a:t>, і тут </a:t>
            </a:r>
            <a:r>
              <a:rPr lang="ru-RU" sz="1800" i="1" dirty="0" err="1" smtClean="0">
                <a:solidFill>
                  <a:schemeClr val="tx1"/>
                </a:solidFill>
              </a:rPr>
              <a:t>встигло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вирости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ціле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покоління</a:t>
            </a:r>
            <a:r>
              <a:rPr lang="ru-RU" sz="1800" i="1" dirty="0" smtClean="0">
                <a:solidFill>
                  <a:schemeClr val="tx1"/>
                </a:solidFill>
              </a:rPr>
              <a:t> людей, </a:t>
            </a:r>
            <a:r>
              <a:rPr lang="ru-RU" sz="1800" i="1" dirty="0" err="1" smtClean="0">
                <a:solidFill>
                  <a:schemeClr val="tx1"/>
                </a:solidFill>
              </a:rPr>
              <a:t>що</a:t>
            </a:r>
            <a:r>
              <a:rPr lang="ru-RU" sz="1800" i="1" dirty="0" smtClean="0">
                <a:solidFill>
                  <a:schemeClr val="tx1"/>
                </a:solidFill>
              </a:rPr>
              <a:t> не </a:t>
            </a:r>
            <a:r>
              <a:rPr lang="ru-RU" sz="1800" i="1" dirty="0" err="1" smtClean="0">
                <a:solidFill>
                  <a:schemeClr val="tx1"/>
                </a:solidFill>
              </a:rPr>
              <a:t>мають</a:t>
            </a:r>
            <a:r>
              <a:rPr lang="ru-RU" sz="1800" i="1" dirty="0" smtClean="0">
                <a:solidFill>
                  <a:schemeClr val="tx1"/>
                </a:solidFill>
              </a:rPr>
              <a:t> до </a:t>
            </a:r>
            <a:r>
              <a:rPr lang="ru-RU" sz="1800" i="1" dirty="0" err="1" smtClean="0">
                <a:solidFill>
                  <a:schemeClr val="tx1"/>
                </a:solidFill>
              </a:rPr>
              <a:t>нього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імунітету</a:t>
            </a:r>
            <a:r>
              <a:rPr lang="ru-RU" sz="18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На жаль, </a:t>
            </a:r>
            <a:r>
              <a:rPr lang="ru-RU" sz="1800" i="1" dirty="0" err="1" smtClean="0">
                <a:solidFill>
                  <a:schemeClr val="tx1"/>
                </a:solidFill>
              </a:rPr>
              <a:t>віруси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постійно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мутують</a:t>
            </a:r>
            <a:r>
              <a:rPr lang="ru-RU" sz="1800" i="1" dirty="0" smtClean="0">
                <a:solidFill>
                  <a:schemeClr val="tx1"/>
                </a:solidFill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</a:rPr>
              <a:t>Невеликі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зміни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трапляються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щороку</a:t>
            </a:r>
            <a:r>
              <a:rPr lang="ru-RU" sz="1800" i="1" dirty="0" smtClean="0">
                <a:solidFill>
                  <a:schemeClr val="tx1"/>
                </a:solidFill>
              </a:rPr>
              <a:t>, але </a:t>
            </a:r>
            <a:r>
              <a:rPr lang="ru-RU" sz="1800" i="1" dirty="0" err="1" smtClean="0">
                <a:solidFill>
                  <a:schemeClr val="tx1"/>
                </a:solidFill>
              </a:rPr>
              <a:t>по-справжньому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серйозні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зрушення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виникають</a:t>
            </a:r>
            <a:r>
              <a:rPr lang="ru-RU" sz="1800" i="1" dirty="0" smtClean="0">
                <a:solidFill>
                  <a:schemeClr val="tx1"/>
                </a:solidFill>
              </a:rPr>
              <a:t> один раз на </a:t>
            </a:r>
            <a:r>
              <a:rPr lang="ru-RU" sz="1800" i="1" dirty="0" err="1" smtClean="0">
                <a:solidFill>
                  <a:schemeClr val="tx1"/>
                </a:solidFill>
              </a:rPr>
              <a:t>декілька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десятиріч</a:t>
            </a:r>
            <a:r>
              <a:rPr lang="ru-RU" sz="1800" i="1" dirty="0" smtClean="0">
                <a:solidFill>
                  <a:schemeClr val="tx1"/>
                </a:solidFill>
              </a:rPr>
              <a:t>. У </a:t>
            </a:r>
            <a:r>
              <a:rPr lang="ru-RU" sz="1800" i="1" dirty="0" err="1" smtClean="0">
                <a:solidFill>
                  <a:schemeClr val="tx1"/>
                </a:solidFill>
              </a:rPr>
              <a:t>цьому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випадку</a:t>
            </a:r>
            <a:r>
              <a:rPr lang="ru-RU" sz="1800" i="1" dirty="0" smtClean="0">
                <a:solidFill>
                  <a:schemeClr val="tx1"/>
                </a:solidFill>
              </a:rPr>
              <a:t> на людей </a:t>
            </a:r>
            <a:r>
              <a:rPr lang="ru-RU" sz="1800" i="1" dirty="0" err="1" smtClean="0">
                <a:solidFill>
                  <a:schemeClr val="tx1"/>
                </a:solidFill>
              </a:rPr>
              <a:t>падає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новий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різновид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вірусу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, до </a:t>
            </a:r>
            <a:r>
              <a:rPr lang="ru-RU" sz="1800" i="1" dirty="0" err="1" smtClean="0">
                <a:solidFill>
                  <a:schemeClr val="tx1"/>
                </a:solidFill>
              </a:rPr>
              <a:t>якого</a:t>
            </a:r>
            <a:r>
              <a:rPr lang="ru-RU" sz="1800" i="1" dirty="0" smtClean="0">
                <a:solidFill>
                  <a:schemeClr val="tx1"/>
                </a:solidFill>
              </a:rPr>
              <a:t> вони не </a:t>
            </a:r>
            <a:r>
              <a:rPr lang="ru-RU" sz="1800" i="1" dirty="0" err="1" smtClean="0">
                <a:solidFill>
                  <a:schemeClr val="tx1"/>
                </a:solidFill>
              </a:rPr>
              <a:t>мають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імунітету</a:t>
            </a:r>
            <a:r>
              <a:rPr lang="ru-RU" sz="1800" i="1" dirty="0" smtClean="0">
                <a:solidFill>
                  <a:schemeClr val="tx1"/>
                </a:solidFill>
              </a:rPr>
              <a:t>. В </a:t>
            </a:r>
            <a:r>
              <a:rPr lang="ru-RU" sz="1800" i="1" dirty="0" err="1" smtClean="0">
                <a:solidFill>
                  <a:schemeClr val="tx1"/>
                </a:solidFill>
              </a:rPr>
              <a:t>результаті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інфекція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може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майже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одночасно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вразити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величезні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території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іноді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навіть</a:t>
            </a:r>
            <a:r>
              <a:rPr lang="ru-RU" sz="1800" i="1" dirty="0" smtClean="0">
                <a:solidFill>
                  <a:schemeClr val="tx1"/>
                </a:solidFill>
              </a:rPr>
              <a:t> в </a:t>
            </a:r>
            <a:r>
              <a:rPr lang="ru-RU" sz="1800" i="1" dirty="0" err="1" smtClean="0">
                <a:solidFill>
                  <a:schemeClr val="tx1"/>
                </a:solidFill>
              </a:rPr>
              <a:t>різних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частинах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світу</a:t>
            </a:r>
            <a:r>
              <a:rPr lang="ru-RU" sz="1800" i="1" dirty="0" smtClean="0">
                <a:solidFill>
                  <a:schemeClr val="tx1"/>
                </a:solidFill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</a:rPr>
              <a:t>Таке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поширення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називають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пандемією</a:t>
            </a:r>
            <a:r>
              <a:rPr lang="ru-RU" sz="18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i="1" dirty="0" err="1" smtClean="0">
                <a:solidFill>
                  <a:schemeClr val="tx1"/>
                </a:solidFill>
              </a:rPr>
              <a:t>Загальну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профілактику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 треба </a:t>
            </a:r>
            <a:r>
              <a:rPr lang="ru-RU" sz="1800" i="1" dirty="0" err="1" smtClean="0">
                <a:solidFill>
                  <a:schemeClr val="tx1"/>
                </a:solidFill>
              </a:rPr>
              <a:t>починати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задовго</a:t>
            </a:r>
            <a:r>
              <a:rPr lang="ru-RU" sz="1800" i="1" dirty="0" smtClean="0">
                <a:solidFill>
                  <a:schemeClr val="tx1"/>
                </a:solidFill>
              </a:rPr>
              <a:t> до </a:t>
            </a:r>
            <a:r>
              <a:rPr lang="ru-RU" sz="1800" i="1" dirty="0" err="1" smtClean="0">
                <a:solidFill>
                  <a:schemeClr val="tx1"/>
                </a:solidFill>
              </a:rPr>
              <a:t>холодної</a:t>
            </a:r>
            <a:r>
              <a:rPr lang="ru-RU" sz="1800" i="1" dirty="0" smtClean="0">
                <a:solidFill>
                  <a:schemeClr val="tx1"/>
                </a:solidFill>
              </a:rPr>
              <a:t> пори року. Вона </a:t>
            </a:r>
            <a:r>
              <a:rPr lang="ru-RU" sz="1800" i="1" dirty="0" err="1" smtClean="0">
                <a:solidFill>
                  <a:schemeClr val="tx1"/>
                </a:solidFill>
              </a:rPr>
              <a:t>заключається</a:t>
            </a:r>
            <a:r>
              <a:rPr lang="ru-RU" sz="1800" i="1" dirty="0" smtClean="0">
                <a:solidFill>
                  <a:schemeClr val="tx1"/>
                </a:solidFill>
              </a:rPr>
              <a:t> в </a:t>
            </a:r>
            <a:r>
              <a:rPr lang="ru-RU" sz="1800" i="1" dirty="0" err="1" smtClean="0">
                <a:solidFill>
                  <a:schemeClr val="tx1"/>
                </a:solidFill>
              </a:rPr>
              <a:t>загартовуванні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організму</a:t>
            </a:r>
            <a:r>
              <a:rPr lang="ru-RU" sz="1800" i="1" dirty="0" smtClean="0">
                <a:solidFill>
                  <a:schemeClr val="tx1"/>
                </a:solidFill>
              </a:rPr>
              <a:t> і </a:t>
            </a:r>
            <a:r>
              <a:rPr lang="ru-RU" sz="1800" i="1" dirty="0" err="1" smtClean="0">
                <a:solidFill>
                  <a:schemeClr val="tx1"/>
                </a:solidFill>
              </a:rPr>
              <a:t>підвищенні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імунітету</a:t>
            </a:r>
            <a:r>
              <a:rPr lang="ru-RU" sz="1800" i="1" dirty="0" smtClean="0">
                <a:solidFill>
                  <a:schemeClr val="tx1"/>
                </a:solidFill>
              </a:rPr>
              <a:t> з </a:t>
            </a:r>
            <a:r>
              <a:rPr lang="ru-RU" sz="1800" i="1" dirty="0" err="1" smtClean="0">
                <a:solidFill>
                  <a:schemeClr val="tx1"/>
                </a:solidFill>
              </a:rPr>
              <a:t>допомогою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вітамінів</a:t>
            </a:r>
            <a:r>
              <a:rPr lang="ru-RU" sz="1800" i="1" dirty="0" smtClean="0">
                <a:solidFill>
                  <a:schemeClr val="tx1"/>
                </a:solidFill>
              </a:rPr>
              <a:t> та </a:t>
            </a:r>
            <a:r>
              <a:rPr lang="ru-RU" sz="1800" i="1" dirty="0" err="1" smtClean="0">
                <a:solidFill>
                  <a:schemeClr val="tx1"/>
                </a:solidFill>
              </a:rPr>
              <a:t>імуностимулюючих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препаратів</a:t>
            </a:r>
            <a:r>
              <a:rPr lang="ru-RU" sz="1800" i="1" dirty="0" smtClean="0">
                <a:solidFill>
                  <a:schemeClr val="tx1"/>
                </a:solidFill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</a:rPr>
              <a:t>Сьогодні</a:t>
            </a:r>
            <a:r>
              <a:rPr lang="ru-RU" sz="1800" i="1" dirty="0" smtClean="0">
                <a:solidFill>
                  <a:schemeClr val="tx1"/>
                </a:solidFill>
              </a:rPr>
              <a:t> все </a:t>
            </a:r>
            <a:r>
              <a:rPr lang="ru-RU" sz="1800" i="1" dirty="0" err="1" smtClean="0">
                <a:solidFill>
                  <a:schemeClr val="tx1"/>
                </a:solidFill>
              </a:rPr>
              <a:t>більше</a:t>
            </a:r>
            <a:r>
              <a:rPr lang="ru-RU" sz="1800" i="1" dirty="0" smtClean="0">
                <a:solidFill>
                  <a:schemeClr val="tx1"/>
                </a:solidFill>
              </a:rPr>
              <a:t> людей </a:t>
            </a:r>
            <a:r>
              <a:rPr lang="ru-RU" sz="1800" i="1" dirty="0" err="1" smtClean="0">
                <a:solidFill>
                  <a:schemeClr val="tx1"/>
                </a:solidFill>
              </a:rPr>
              <a:t>думають</a:t>
            </a:r>
            <a:r>
              <a:rPr lang="ru-RU" sz="1800" i="1" dirty="0" smtClean="0">
                <a:solidFill>
                  <a:schemeClr val="tx1"/>
                </a:solidFill>
              </a:rPr>
              <a:t> про </a:t>
            </a:r>
            <a:r>
              <a:rPr lang="ru-RU" sz="1800" i="1" dirty="0" err="1" smtClean="0">
                <a:solidFill>
                  <a:schemeClr val="tx1"/>
                </a:solidFill>
              </a:rPr>
              <a:t>вакцинацію</a:t>
            </a:r>
            <a:r>
              <a:rPr lang="ru-RU" sz="1800" i="1" dirty="0" smtClean="0">
                <a:solidFill>
                  <a:schemeClr val="tx1"/>
                </a:solidFill>
              </a:rPr>
              <a:t>. Та й </a:t>
            </a:r>
            <a:r>
              <a:rPr lang="ru-RU" sz="1800" i="1" dirty="0" err="1" smtClean="0">
                <a:solidFill>
                  <a:schemeClr val="tx1"/>
                </a:solidFill>
              </a:rPr>
              <a:t>противників</a:t>
            </a:r>
            <a:r>
              <a:rPr lang="ru-RU" sz="1800" i="1" dirty="0" smtClean="0">
                <a:solidFill>
                  <a:schemeClr val="tx1"/>
                </a:solidFill>
              </a:rPr>
              <a:t> у </a:t>
            </a:r>
            <a:r>
              <a:rPr lang="ru-RU" sz="1800" i="1" dirty="0" err="1" smtClean="0">
                <a:solidFill>
                  <a:schemeClr val="tx1"/>
                </a:solidFill>
              </a:rPr>
              <a:t>цієї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процедури</a:t>
            </a:r>
            <a:r>
              <a:rPr lang="ru-RU" sz="1800" i="1" dirty="0" smtClean="0">
                <a:solidFill>
                  <a:schemeClr val="tx1"/>
                </a:solidFill>
              </a:rPr>
              <a:t> немало.</a:t>
            </a:r>
          </a:p>
          <a:p>
            <a:r>
              <a:rPr lang="ru-RU" sz="1800" i="1" dirty="0" err="1" smtClean="0">
                <a:solidFill>
                  <a:schemeClr val="tx1"/>
                </a:solidFill>
              </a:rPr>
              <a:t>Основна</a:t>
            </a:r>
            <a:r>
              <a:rPr lang="ru-RU" sz="1800" i="1" dirty="0" smtClean="0">
                <a:solidFill>
                  <a:schemeClr val="tx1"/>
                </a:solidFill>
              </a:rPr>
              <a:t> причина </a:t>
            </a:r>
            <a:r>
              <a:rPr lang="ru-RU" sz="1800" i="1" dirty="0" err="1" smtClean="0">
                <a:solidFill>
                  <a:schemeClr val="tx1"/>
                </a:solidFill>
              </a:rPr>
              <a:t>недостатньої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ефективності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протигрипозних</a:t>
            </a:r>
            <a:r>
              <a:rPr lang="ru-RU" sz="1800" i="1" dirty="0" smtClean="0">
                <a:solidFill>
                  <a:schemeClr val="tx1"/>
                </a:solidFill>
              </a:rPr>
              <a:t> вакцин - </a:t>
            </a:r>
            <a:r>
              <a:rPr lang="ru-RU" sz="1800" i="1" dirty="0" err="1" smtClean="0">
                <a:solidFill>
                  <a:schemeClr val="tx1"/>
                </a:solidFill>
              </a:rPr>
              <a:t>висока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змінність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вірусу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</a:rPr>
              <a:t>Вгадати</a:t>
            </a:r>
            <a:r>
              <a:rPr lang="ru-RU" sz="1800" i="1" dirty="0" smtClean="0">
                <a:solidFill>
                  <a:schemeClr val="tx1"/>
                </a:solidFill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</a:rPr>
              <a:t>який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штам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 буде </a:t>
            </a:r>
            <a:r>
              <a:rPr lang="ru-RU" sz="1800" i="1" dirty="0" err="1" smtClean="0">
                <a:solidFill>
                  <a:schemeClr val="tx1"/>
                </a:solidFill>
              </a:rPr>
              <a:t>цього</a:t>
            </a:r>
            <a:r>
              <a:rPr lang="ru-RU" sz="1800" i="1" dirty="0" smtClean="0">
                <a:solidFill>
                  <a:schemeClr val="tx1"/>
                </a:solidFill>
              </a:rPr>
              <a:t> року </a:t>
            </a:r>
            <a:r>
              <a:rPr lang="ru-RU" sz="1800" i="1" dirty="0" err="1" smtClean="0">
                <a:solidFill>
                  <a:schemeClr val="tx1"/>
                </a:solidFill>
              </a:rPr>
              <a:t>заздалегідь</a:t>
            </a:r>
            <a:r>
              <a:rPr lang="ru-RU" sz="1800" i="1" dirty="0" smtClean="0">
                <a:solidFill>
                  <a:schemeClr val="tx1"/>
                </a:solidFill>
              </a:rPr>
              <a:t> - </a:t>
            </a:r>
            <a:r>
              <a:rPr lang="ru-RU" sz="1800" i="1" dirty="0" err="1" smtClean="0">
                <a:solidFill>
                  <a:schemeClr val="tx1"/>
                </a:solidFill>
              </a:rPr>
              <a:t>неможливо</a:t>
            </a:r>
            <a:r>
              <a:rPr lang="ru-RU" sz="1800" i="1" dirty="0" smtClean="0">
                <a:solidFill>
                  <a:schemeClr val="tx1"/>
                </a:solidFill>
              </a:rPr>
              <a:t>, а </a:t>
            </a:r>
            <a:r>
              <a:rPr lang="ru-RU" sz="1800" i="1" dirty="0" err="1" smtClean="0">
                <a:solidFill>
                  <a:schemeClr val="tx1"/>
                </a:solidFill>
              </a:rPr>
              <a:t>робити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щеплення</a:t>
            </a:r>
            <a:r>
              <a:rPr lang="ru-RU" sz="1800" i="1" dirty="0" smtClean="0">
                <a:solidFill>
                  <a:schemeClr val="tx1"/>
                </a:solidFill>
              </a:rPr>
              <a:t> в момент початку </a:t>
            </a:r>
            <a:r>
              <a:rPr lang="ru-RU" sz="1800" i="1" dirty="0" err="1" smtClean="0">
                <a:solidFill>
                  <a:schemeClr val="tx1"/>
                </a:solidFill>
              </a:rPr>
              <a:t>епідемії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грипу</a:t>
            </a:r>
            <a:r>
              <a:rPr lang="ru-RU" sz="1800" i="1" dirty="0" smtClean="0">
                <a:solidFill>
                  <a:schemeClr val="tx1"/>
                </a:solidFill>
              </a:rPr>
              <a:t> не </a:t>
            </a:r>
            <a:r>
              <a:rPr lang="ru-RU" sz="1800" i="1" dirty="0" err="1" smtClean="0">
                <a:solidFill>
                  <a:schemeClr val="tx1"/>
                </a:solidFill>
              </a:rPr>
              <a:t>можна</a:t>
            </a:r>
            <a:r>
              <a:rPr lang="ru-RU" sz="1800" i="1" dirty="0" smtClean="0">
                <a:solidFill>
                  <a:schemeClr val="tx1"/>
                </a:solidFill>
              </a:rPr>
              <a:t>, в </a:t>
            </a:r>
            <a:r>
              <a:rPr lang="ru-RU" sz="1800" i="1" dirty="0" err="1" smtClean="0">
                <a:solidFill>
                  <a:schemeClr val="tx1"/>
                </a:solidFill>
              </a:rPr>
              <a:t>цьому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випадку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щеплення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тільки</a:t>
            </a:r>
            <a:r>
              <a:rPr lang="ru-RU" sz="1800" i="1" dirty="0" smtClean="0">
                <a:solidFill>
                  <a:schemeClr val="tx1"/>
                </a:solidFill>
              </a:rPr>
              <a:t> стане стимулом </a:t>
            </a:r>
            <a:r>
              <a:rPr lang="ru-RU" sz="1800" i="1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sz="1800" i="1" dirty="0" smtClean="0">
                <a:solidFill>
                  <a:schemeClr val="tx1"/>
                </a:solidFill>
              </a:rPr>
              <a:t>.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Микола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Пипилів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67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6048672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Микола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Пипилів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4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802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Vlad</cp:lastModifiedBy>
  <cp:revision>5</cp:revision>
  <dcterms:created xsi:type="dcterms:W3CDTF">2015-11-11T20:59:34Z</dcterms:created>
  <dcterms:modified xsi:type="dcterms:W3CDTF">2015-11-11T21:58:02Z</dcterms:modified>
</cp:coreProperties>
</file>