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9" r:id="rId11"/>
    <p:sldId id="270" r:id="rId12"/>
    <p:sldId id="271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umilka" initials="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443B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667" autoAdjust="0"/>
    <p:restoredTop sz="94681" autoAdjust="0"/>
  </p:normalViewPr>
  <p:slideViewPr>
    <p:cSldViewPr>
      <p:cViewPr>
        <p:scale>
          <a:sx n="75" d="100"/>
          <a:sy n="75" d="100"/>
        </p:scale>
        <p:origin x="-115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comb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Таня\Desktop\avatar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428868"/>
            <a:ext cx="4929222" cy="44291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357166"/>
            <a:ext cx="6286544" cy="2071702"/>
          </a:xfrm>
        </p:spPr>
        <p:txBody>
          <a:bodyPr>
            <a:noAutofit/>
          </a:bodyPr>
          <a:lstStyle/>
          <a:p>
            <a:r>
              <a:rPr lang="uk-UA" sz="6600" dirty="0" smtClean="0"/>
              <a:t>Подібність</a:t>
            </a:r>
            <a:br>
              <a:rPr lang="uk-UA" sz="6600" dirty="0" smtClean="0"/>
            </a:br>
            <a:r>
              <a:rPr lang="uk-UA" sz="6600" dirty="0" smtClean="0"/>
              <a:t>трикутників 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43636" y="3000372"/>
            <a:ext cx="4143388" cy="1785950"/>
          </a:xfrm>
        </p:spPr>
        <p:txBody>
          <a:bodyPr>
            <a:normAutofit/>
          </a:bodyPr>
          <a:lstStyle/>
          <a:p>
            <a:r>
              <a:rPr lang="uk-UA" dirty="0" smtClean="0"/>
              <a:t>Виконала </a:t>
            </a:r>
          </a:p>
          <a:p>
            <a:r>
              <a:rPr lang="uk-UA" dirty="0" smtClean="0"/>
              <a:t>Учениця 8-Б класу </a:t>
            </a:r>
          </a:p>
          <a:p>
            <a:r>
              <a:rPr lang="uk-UA" dirty="0" smtClean="0"/>
              <a:t>СЗШ № 37 </a:t>
            </a:r>
          </a:p>
          <a:p>
            <a:r>
              <a:rPr lang="uk-UA" dirty="0" smtClean="0"/>
              <a:t>м. Дніпропетровська</a:t>
            </a:r>
          </a:p>
          <a:p>
            <a:r>
              <a:rPr lang="uk-UA" dirty="0" smtClean="0"/>
              <a:t>Шуміліна Олександра</a:t>
            </a:r>
            <a:endParaRPr lang="ru-RU" dirty="0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572560" cy="857232"/>
          </a:xfrm>
        </p:spPr>
        <p:txBody>
          <a:bodyPr>
            <a:normAutofit/>
          </a:bodyPr>
          <a:lstStyle/>
          <a:p>
            <a:r>
              <a:rPr lang="uk-UA" sz="2400" b="1" i="1" u="sng" dirty="0" smtClean="0"/>
              <a:t>Синус гострого кута прямокутного трикутника.</a:t>
            </a:r>
            <a:br>
              <a:rPr lang="uk-UA" sz="2400" b="1" i="1" u="sng" dirty="0" smtClean="0"/>
            </a:br>
            <a:endParaRPr lang="ru-RU" sz="24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714356"/>
            <a:ext cx="7858180" cy="1285884"/>
          </a:xfrm>
          <a:ln>
            <a:solidFill>
              <a:schemeClr val="accent1">
                <a:lumMod val="75000"/>
              </a:schemeClr>
            </a:solidFill>
          </a:ln>
        </p:spPr>
        <p:txBody>
          <a:bodyPr vert="horz">
            <a:normAutofit/>
          </a:bodyPr>
          <a:lstStyle/>
          <a:p>
            <a:pPr indent="0">
              <a:buNone/>
            </a:pPr>
            <a:r>
              <a:rPr lang="uk-UA" dirty="0" smtClean="0"/>
              <a:t>Синусом гострого кута прямокутного трикутника називають відношення протилежного катета до гіпотенузи.</a:t>
            </a:r>
            <a:endParaRPr lang="ru-RU" dirty="0"/>
          </a:p>
        </p:txBody>
      </p:sp>
      <p:pic>
        <p:nvPicPr>
          <p:cNvPr id="1026" name="Picture 2" descr="C:\Users\Таня\Desktop\Сашино\Безымянный(8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571744"/>
            <a:ext cx="2419350" cy="390525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2643182"/>
            <a:ext cx="1337949" cy="92869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572560" cy="857232"/>
          </a:xfrm>
        </p:spPr>
        <p:txBody>
          <a:bodyPr>
            <a:normAutofit/>
          </a:bodyPr>
          <a:lstStyle/>
          <a:p>
            <a:r>
              <a:rPr lang="uk-UA" sz="2400" b="1" i="1" u="sng" dirty="0" smtClean="0"/>
              <a:t>Косинус гострого кута прямокутного трикутника.</a:t>
            </a:r>
            <a:br>
              <a:rPr lang="uk-UA" sz="2400" b="1" i="1" u="sng" dirty="0" smtClean="0"/>
            </a:br>
            <a:endParaRPr lang="ru-RU" sz="24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714356"/>
            <a:ext cx="7858180" cy="1285884"/>
          </a:xfrm>
          <a:ln>
            <a:solidFill>
              <a:schemeClr val="accent1">
                <a:lumMod val="75000"/>
              </a:schemeClr>
            </a:solidFill>
          </a:ln>
        </p:spPr>
        <p:txBody>
          <a:bodyPr vert="horz">
            <a:normAutofit/>
          </a:bodyPr>
          <a:lstStyle/>
          <a:p>
            <a:pPr indent="0">
              <a:buNone/>
            </a:pPr>
            <a:r>
              <a:rPr lang="uk-UA" dirty="0" smtClean="0"/>
              <a:t>Косинусом гострого кута прямокутного трикутника називають відношення прилеглого катета до гіпотенузи.</a:t>
            </a:r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714744" y="2928934"/>
            <a:ext cx="4429156" cy="17145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ru-RU" sz="2400" dirty="0" smtClean="0"/>
              <a:t> </a:t>
            </a:r>
          </a:p>
        </p:txBody>
      </p:sp>
      <p:pic>
        <p:nvPicPr>
          <p:cNvPr id="1026" name="Picture 2" descr="C:\Users\Таня\Desktop\Сашино\Безымянный(8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571744"/>
            <a:ext cx="2419350" cy="390525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2786057"/>
            <a:ext cx="1500198" cy="75892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572560" cy="857232"/>
          </a:xfrm>
        </p:spPr>
        <p:txBody>
          <a:bodyPr>
            <a:normAutofit/>
          </a:bodyPr>
          <a:lstStyle/>
          <a:p>
            <a:r>
              <a:rPr lang="uk-UA" sz="2400" b="1" i="1" u="sng" dirty="0" smtClean="0"/>
              <a:t>Тангенс гострого кута прямокутного трикутника.</a:t>
            </a:r>
            <a:br>
              <a:rPr lang="uk-UA" sz="2400" b="1" i="1" u="sng" dirty="0" smtClean="0"/>
            </a:br>
            <a:endParaRPr lang="ru-RU" sz="24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714356"/>
            <a:ext cx="7858180" cy="1285884"/>
          </a:xfrm>
          <a:ln>
            <a:solidFill>
              <a:schemeClr val="accent1">
                <a:lumMod val="75000"/>
              </a:schemeClr>
            </a:solidFill>
          </a:ln>
        </p:spPr>
        <p:txBody>
          <a:bodyPr vert="horz">
            <a:normAutofit/>
          </a:bodyPr>
          <a:lstStyle/>
          <a:p>
            <a:pPr indent="0">
              <a:buNone/>
            </a:pPr>
            <a:r>
              <a:rPr lang="uk-UA" dirty="0" smtClean="0"/>
              <a:t>Тангенсом гострого кута прямокутного трикутника називають відношення протилежного катета до прилеглого.</a:t>
            </a:r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714744" y="2928934"/>
            <a:ext cx="4429156" cy="17145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ru-RU" sz="2400" dirty="0" smtClean="0"/>
              <a:t> </a:t>
            </a:r>
          </a:p>
        </p:txBody>
      </p:sp>
      <p:pic>
        <p:nvPicPr>
          <p:cNvPr id="1026" name="Picture 2" descr="C:\Users\Таня\Desktop\Сашино\Безымянный(8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571744"/>
            <a:ext cx="2419350" cy="390525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2786058"/>
            <a:ext cx="1214446" cy="9553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429684" cy="1000108"/>
          </a:xfrm>
        </p:spPr>
        <p:txBody>
          <a:bodyPr>
            <a:normAutofit/>
          </a:bodyPr>
          <a:lstStyle/>
          <a:p>
            <a:r>
              <a:rPr lang="uk-UA" sz="2400" b="1" i="1" u="sng" dirty="0" smtClean="0"/>
              <a:t>Трикутна цікавинка.</a:t>
            </a:r>
            <a:br>
              <a:rPr lang="uk-UA" sz="2400" b="1" i="1" u="sng" dirty="0" smtClean="0"/>
            </a:br>
            <a:endParaRPr lang="ru-RU" sz="24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642918"/>
            <a:ext cx="8215338" cy="6215082"/>
          </a:xfrm>
          <a:ln>
            <a:noFill/>
          </a:ln>
        </p:spPr>
        <p:txBody>
          <a:bodyPr vert="horz">
            <a:normAutofit lnSpcReduction="10000"/>
          </a:bodyPr>
          <a:lstStyle/>
          <a:p>
            <a:pPr indent="0">
              <a:buNone/>
            </a:pPr>
            <a:r>
              <a:rPr lang="uk-UA" dirty="0" smtClean="0"/>
              <a:t>Зазвичай трикутники вважаються сприятливими знаками і часто попадаються на руках.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Хто має такий трикутник завжди буде мати добробут, навіть якщо він разориться, то                                                                 в</a:t>
            </a:r>
            <a:r>
              <a:rPr lang="en-US" dirty="0" err="1" smtClean="0"/>
              <a:t>i</a:t>
            </a:r>
            <a:r>
              <a:rPr lang="ru-RU" dirty="0" err="1" smtClean="0"/>
              <a:t>н</a:t>
            </a:r>
            <a:r>
              <a:rPr lang="ru-RU" dirty="0" smtClean="0"/>
              <a:t> все одно накопичиться                                                               знову. Якщо ж на руках немає                                                                 такого трикутника, то така                                                           людина розтратить будь-які                                                       статки. Ці якості, як і будь-які                                                       інші якості, треба                                                            напрацьовувати, зрозуміло вони                                                                                          самі по собі не беруться і не                                                     даруються.</a:t>
            </a:r>
            <a:br>
              <a:rPr lang="ru-RU" dirty="0" smtClean="0"/>
            </a:br>
            <a:r>
              <a:rPr lang="ru-RU" dirty="0" smtClean="0"/>
              <a:t>Добробут – в нормальному сенсі                                                                цього слова –  не обов'язково                                                                        гроші.</a:t>
            </a:r>
            <a:br>
              <a:rPr lang="ru-RU" dirty="0" smtClean="0"/>
            </a:br>
            <a:endParaRPr lang="ru-RU" dirty="0" smtClean="0"/>
          </a:p>
          <a:p>
            <a:pPr indent="0">
              <a:buNone/>
            </a:pPr>
            <a:endParaRPr lang="ru-RU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7" name="Picture 3" descr="C:\Users\Таня\Desktop\Сашино\1291829152_680d6e5614b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285992"/>
            <a:ext cx="3188992" cy="4429156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bg1"/>
          </a:solidFill>
          <a:ln w="88900" cap="sq">
            <a:solidFill>
              <a:schemeClr val="accent1">
                <a:lumMod val="60000"/>
                <a:lumOff val="40000"/>
              </a:schemeClr>
            </a:solidFill>
            <a:miter lim="800000"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14290"/>
            <a:ext cx="6670416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Дякую за увагу!</a:t>
            </a:r>
            <a:endParaRPr lang="ru-RU" sz="96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j-lt"/>
            </a:endParaRPr>
          </a:p>
        </p:txBody>
      </p:sp>
      <p:pic>
        <p:nvPicPr>
          <p:cNvPr id="5" name="Picture 4" descr="C:\Users\Алла\Desktop\61a233278183cc32fda8492fff767e2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387642"/>
            <a:ext cx="3429024" cy="3068074"/>
          </a:xfrm>
          <a:prstGeom prst="rect">
            <a:avLst/>
          </a:prstGeom>
          <a:noFill/>
          <a:effectLst>
            <a:outerShdw blurRad="76200" dir="17100000" sx="113000" sy="11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dirty="0" smtClean="0"/>
              <a:t>Зміст: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500174"/>
            <a:ext cx="8358246" cy="521497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Коли трикутники називають подібними?</a:t>
            </a:r>
          </a:p>
          <a:p>
            <a:pPr marL="457200" indent="-457200">
              <a:buAutoNum type="arabicPeriod"/>
            </a:pPr>
            <a:r>
              <a:rPr lang="uk-UA" dirty="0" smtClean="0"/>
              <a:t>Лема про подібні трикутники.</a:t>
            </a:r>
          </a:p>
          <a:p>
            <a:pPr marL="457200" indent="-457200">
              <a:buAutoNum type="arabicPeriod"/>
            </a:pPr>
            <a:r>
              <a:rPr lang="uk-UA" dirty="0" smtClean="0"/>
              <a:t>Перша ознака подібності трикутників.</a:t>
            </a:r>
          </a:p>
          <a:p>
            <a:pPr marL="457200" indent="-457200">
              <a:buAutoNum type="arabicPeriod"/>
            </a:pPr>
            <a:r>
              <a:rPr lang="uk-UA" dirty="0" smtClean="0"/>
              <a:t>Друга ознака подібності трикутників.</a:t>
            </a:r>
          </a:p>
          <a:p>
            <a:pPr marL="457200" indent="-457200">
              <a:buAutoNum type="arabicPeriod"/>
            </a:pPr>
            <a:r>
              <a:rPr lang="uk-UA" dirty="0" smtClean="0"/>
              <a:t>Третя ознака подібності трикутників.</a:t>
            </a:r>
          </a:p>
          <a:p>
            <a:pPr marL="457200" indent="-457200">
              <a:buFont typeface="Wingdings"/>
              <a:buAutoNum type="arabicPeriod"/>
            </a:pPr>
            <a:r>
              <a:rPr lang="uk-UA" dirty="0" smtClean="0"/>
              <a:t>Метричні співвідношення у прямокутному трикутнику.</a:t>
            </a:r>
          </a:p>
          <a:p>
            <a:pPr marL="457200" indent="-457200">
              <a:buAutoNum type="arabicPeriod"/>
            </a:pPr>
            <a:r>
              <a:rPr lang="uk-UA" dirty="0" smtClean="0"/>
              <a:t>Теорема Піфагора.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ru-RU" dirty="0" smtClean="0"/>
              <a:t>Синус гострого кута прямокутного трикутника.</a:t>
            </a:r>
          </a:p>
          <a:p>
            <a:pPr marL="457200" indent="-457200">
              <a:buFont typeface="Wingdings"/>
              <a:buAutoNum type="arabicPeriod"/>
            </a:pPr>
            <a:r>
              <a:rPr lang="ru-RU" dirty="0" smtClean="0"/>
              <a:t>Косинус гострого кута прямокутного трикутника.</a:t>
            </a:r>
          </a:p>
          <a:p>
            <a:pPr marL="457200" indent="-457200">
              <a:buFont typeface="Wingdings"/>
              <a:buAutoNum type="arabicPeriod"/>
            </a:pPr>
            <a:r>
              <a:rPr lang="ru-RU" dirty="0" smtClean="0"/>
              <a:t>Тангенс гострого кута прямокутного трикутника.</a:t>
            </a:r>
            <a:r>
              <a:rPr lang="uk-UA" dirty="0" smtClean="0"/>
              <a:t>  </a:t>
            </a:r>
          </a:p>
          <a:p>
            <a:pPr marL="457200" indent="-457200">
              <a:buFont typeface="Wingdings"/>
              <a:buAutoNum type="arabicPeriod"/>
            </a:pPr>
            <a:r>
              <a:rPr lang="uk-UA" dirty="0" smtClean="0"/>
              <a:t>Трикутна цікавинка.</a:t>
            </a: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429684" cy="928670"/>
          </a:xfrm>
        </p:spPr>
        <p:txBody>
          <a:bodyPr>
            <a:normAutofit/>
          </a:bodyPr>
          <a:lstStyle/>
          <a:p>
            <a:r>
              <a:rPr lang="uk-UA" sz="2400" b="1" i="1" u="sng" dirty="0" smtClean="0"/>
              <a:t>Коли трикутники називають подібними?</a:t>
            </a:r>
            <a:br>
              <a:rPr lang="uk-UA" sz="2400" b="1" i="1" u="sng" dirty="0" smtClean="0"/>
            </a:br>
            <a:endParaRPr lang="ru-RU" sz="24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857232"/>
            <a:ext cx="7786742" cy="928694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indent="0">
              <a:buNone/>
            </a:pPr>
            <a:r>
              <a:rPr lang="uk-UA" dirty="0" smtClean="0"/>
              <a:t>Два трикутника називають </a:t>
            </a:r>
            <a:r>
              <a:rPr lang="uk-UA" b="1" dirty="0" smtClean="0"/>
              <a:t>подібними</a:t>
            </a:r>
            <a:r>
              <a:rPr lang="uk-UA" dirty="0" smtClean="0"/>
              <a:t>, якщо у них рівні кути і відповідні сторони пропорційні.</a:t>
            </a:r>
          </a:p>
          <a:p>
            <a:pPr indent="0">
              <a:buNone/>
            </a:pP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643306" y="1714488"/>
            <a:ext cx="4929222" cy="47863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786182" y="2285968"/>
            <a:ext cx="5357818" cy="45720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ru-RU" sz="2400" dirty="0" smtClean="0"/>
              <a:t>∆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АВС </a:t>
            </a:r>
            <a:r>
              <a:rPr lang="ru-RU" sz="2400" dirty="0" smtClean="0"/>
              <a:t>~ ∆А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В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С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 отже:</a:t>
            </a:r>
          </a:p>
          <a:p>
            <a:r>
              <a:rPr lang="ru-RU" sz="1400" dirty="0" smtClean="0"/>
              <a:t>⎳</a:t>
            </a:r>
            <a:r>
              <a:rPr lang="ru-RU" sz="2400" dirty="0" smtClean="0"/>
              <a:t>А = </a:t>
            </a:r>
            <a:r>
              <a:rPr lang="ru-RU" sz="1400" dirty="0" smtClean="0"/>
              <a:t>⎳</a:t>
            </a:r>
            <a:r>
              <a:rPr lang="ru-RU" sz="2400" dirty="0" smtClean="0"/>
              <a:t>А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, </a:t>
            </a:r>
            <a:r>
              <a:rPr lang="ru-RU" sz="1400" dirty="0" smtClean="0"/>
              <a:t>⎳</a:t>
            </a:r>
            <a:r>
              <a:rPr lang="ru-RU" sz="2400" dirty="0" smtClean="0"/>
              <a:t>В = </a:t>
            </a:r>
            <a:r>
              <a:rPr lang="ru-RU" sz="1400" dirty="0" smtClean="0"/>
              <a:t>⎳</a:t>
            </a:r>
            <a:r>
              <a:rPr lang="ru-RU" sz="2400" dirty="0" smtClean="0"/>
              <a:t>В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, </a:t>
            </a:r>
            <a:r>
              <a:rPr lang="ru-RU" sz="1400" dirty="0" smtClean="0"/>
              <a:t>⎳</a:t>
            </a:r>
            <a:r>
              <a:rPr lang="ru-RU" sz="2400" dirty="0" smtClean="0"/>
              <a:t>С =</a:t>
            </a:r>
            <a:r>
              <a:rPr lang="ru-RU" sz="1400" dirty="0" smtClean="0"/>
              <a:t>⎳</a:t>
            </a:r>
            <a:r>
              <a:rPr lang="ru-RU" sz="2400" dirty="0" smtClean="0"/>
              <a:t>С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.</a:t>
            </a:r>
            <a:r>
              <a:rPr lang="ru-RU" sz="2400" baseline="-25000" dirty="0" smtClean="0"/>
              <a:t>   </a:t>
            </a:r>
            <a:r>
              <a:rPr lang="ru-RU" sz="2400" dirty="0" smtClean="0"/>
              <a:t> </a:t>
            </a:r>
          </a:p>
          <a:p>
            <a:endParaRPr lang="ru-RU" sz="2400" dirty="0" smtClean="0"/>
          </a:p>
          <a:p>
            <a:r>
              <a:rPr lang="ru-RU" sz="2400" dirty="0" smtClean="0"/>
              <a:t> 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643042" y="1714488"/>
            <a:ext cx="4572032" cy="45720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endParaRPr lang="ru-RU" sz="2400" dirty="0"/>
          </a:p>
        </p:txBody>
      </p:sp>
      <p:pic>
        <p:nvPicPr>
          <p:cNvPr id="1028" name="Picture 4" descr="C:\Users\Таня\Desktop\Безымянный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714620"/>
            <a:ext cx="3078162" cy="2706688"/>
          </a:xfrm>
          <a:prstGeom prst="rect">
            <a:avLst/>
          </a:prstGeom>
          <a:noFill/>
        </p:spPr>
      </p:pic>
      <p:pic>
        <p:nvPicPr>
          <p:cNvPr id="1029" name="Picture 5" descr="C:\Users\Таня\Desktop\Безымянный(2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3143249"/>
            <a:ext cx="3005820" cy="85725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429684" cy="928670"/>
          </a:xfrm>
        </p:spPr>
        <p:txBody>
          <a:bodyPr>
            <a:normAutofit/>
          </a:bodyPr>
          <a:lstStyle/>
          <a:p>
            <a:r>
              <a:rPr lang="ru-RU" sz="2400" b="1" i="1" u="sng" dirty="0" smtClean="0"/>
              <a:t> </a:t>
            </a:r>
            <a:r>
              <a:rPr lang="uk-UA" sz="2400" b="1" i="1" u="sng" dirty="0" smtClean="0"/>
              <a:t>Лема про подібні трикутники.</a:t>
            </a:r>
            <a:br>
              <a:rPr lang="uk-UA" sz="2400" b="1" i="1" u="sng" dirty="0" smtClean="0"/>
            </a:br>
            <a:endParaRPr lang="ru-RU" sz="24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857232"/>
            <a:ext cx="7500990" cy="1285884"/>
          </a:xfrm>
          <a:ln>
            <a:solidFill>
              <a:schemeClr val="accent1">
                <a:lumMod val="75000"/>
              </a:schemeClr>
            </a:solidFill>
          </a:ln>
        </p:spPr>
        <p:txBody>
          <a:bodyPr vert="horz">
            <a:normAutofit/>
          </a:bodyPr>
          <a:lstStyle/>
          <a:p>
            <a:pPr indent="0">
              <a:buNone/>
            </a:pPr>
            <a:r>
              <a:rPr lang="uk-UA" dirty="0" smtClean="0"/>
              <a:t>Пряма, яка паралельна стороні трикутника і перетинає дві інших його сторони, відтинає від даного трикутника йому подібний. </a:t>
            </a:r>
          </a:p>
          <a:p>
            <a:pPr indent="0">
              <a:buNone/>
            </a:pP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643306" y="1714488"/>
            <a:ext cx="4929222" cy="47863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357686" y="2571744"/>
            <a:ext cx="2571768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ru-RU" sz="2400" dirty="0" smtClean="0"/>
              <a:t>∆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АВС </a:t>
            </a:r>
            <a:r>
              <a:rPr lang="ru-RU" sz="2400" dirty="0" smtClean="0"/>
              <a:t>~ ∆А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ВС</a:t>
            </a:r>
            <a:r>
              <a:rPr lang="ru-RU" sz="2400" baseline="-25000" dirty="0" smtClean="0"/>
              <a:t>1</a:t>
            </a:r>
            <a:endParaRPr lang="ru-RU" sz="2400" dirty="0" smtClean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71472" y="6000768"/>
            <a:ext cx="7358114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uk-UA" b="1" dirty="0" smtClean="0"/>
              <a:t>Лемою</a:t>
            </a:r>
            <a:r>
              <a:rPr lang="uk-UA" dirty="0" smtClean="0"/>
              <a:t> називають допоміжну теорему, яку використовують для доведення цілого ряду теорем.</a:t>
            </a:r>
            <a:endParaRPr lang="ru-RU" dirty="0"/>
          </a:p>
        </p:txBody>
      </p:sp>
      <p:pic>
        <p:nvPicPr>
          <p:cNvPr id="5121" name="Picture 1" descr="C:\Users\Таня\Desktop\Сашино\Безымянный(3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714620"/>
            <a:ext cx="4189623" cy="264320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429684" cy="928670"/>
          </a:xfrm>
        </p:spPr>
        <p:txBody>
          <a:bodyPr>
            <a:normAutofit/>
          </a:bodyPr>
          <a:lstStyle/>
          <a:p>
            <a:r>
              <a:rPr lang="uk-UA" sz="2400" b="1" i="1" u="sng" dirty="0" smtClean="0"/>
              <a:t>Перша ознака подібності трикутників.</a:t>
            </a:r>
            <a:br>
              <a:rPr lang="uk-UA" sz="2400" b="1" i="1" u="sng" dirty="0" smtClean="0"/>
            </a:br>
            <a:endParaRPr lang="ru-RU" sz="24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857232"/>
            <a:ext cx="7858180" cy="1285884"/>
          </a:xfrm>
          <a:ln>
            <a:solidFill>
              <a:schemeClr val="accent1">
                <a:lumMod val="75000"/>
              </a:schemeClr>
            </a:solidFill>
          </a:ln>
        </p:spPr>
        <p:txBody>
          <a:bodyPr vert="horz">
            <a:normAutofit/>
          </a:bodyPr>
          <a:lstStyle/>
          <a:p>
            <a:pPr indent="0">
              <a:buNone/>
            </a:pPr>
            <a:r>
              <a:rPr lang="uk-UA" dirty="0" smtClean="0"/>
              <a:t>Якщо два кути одного трикутника дорівнюють двом кутам другого трикутника, то такі трикутники подібні.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643306" y="1714488"/>
            <a:ext cx="4929222" cy="47863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000496" y="2928934"/>
            <a:ext cx="4429156" cy="17145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ru-RU" sz="1400" dirty="0" smtClean="0"/>
              <a:t>⎳</a:t>
            </a:r>
            <a:r>
              <a:rPr lang="ru-RU" sz="2400" dirty="0" smtClean="0"/>
              <a:t>А = </a:t>
            </a:r>
            <a:r>
              <a:rPr lang="ru-RU" sz="1400" dirty="0" smtClean="0"/>
              <a:t>⎳</a:t>
            </a:r>
            <a:r>
              <a:rPr lang="ru-RU" sz="2400" dirty="0" smtClean="0"/>
              <a:t>А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, </a:t>
            </a:r>
            <a:r>
              <a:rPr lang="ru-RU" sz="1400" dirty="0" smtClean="0"/>
              <a:t>⎳</a:t>
            </a:r>
            <a:r>
              <a:rPr lang="ru-RU" sz="2400" dirty="0" smtClean="0"/>
              <a:t>В = </a:t>
            </a:r>
            <a:r>
              <a:rPr lang="ru-RU" sz="1400" dirty="0" smtClean="0"/>
              <a:t>⎳</a:t>
            </a:r>
            <a:r>
              <a:rPr lang="ru-RU" sz="2400" dirty="0" smtClean="0"/>
              <a:t>В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Отже ∆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АВС </a:t>
            </a:r>
            <a:r>
              <a:rPr lang="ru-RU" sz="2400" dirty="0" smtClean="0"/>
              <a:t>~ ∆ А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В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С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smtClean="0"/>
              <a:t> 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643042" y="1714488"/>
            <a:ext cx="4572032" cy="45720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endParaRPr lang="ru-RU" sz="2400" dirty="0"/>
          </a:p>
        </p:txBody>
      </p:sp>
      <p:pic>
        <p:nvPicPr>
          <p:cNvPr id="3075" name="Picture 3" descr="C:\Users\Таня\Desktop\Безымянный(4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714620"/>
            <a:ext cx="3755598" cy="32861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429684" cy="928670"/>
          </a:xfrm>
        </p:spPr>
        <p:txBody>
          <a:bodyPr>
            <a:normAutofit/>
          </a:bodyPr>
          <a:lstStyle/>
          <a:p>
            <a:r>
              <a:rPr lang="uk-UA" sz="2400" b="1" i="1" u="sng" dirty="0" smtClean="0"/>
              <a:t>Друга ознака подібності трикутників.</a:t>
            </a:r>
            <a:br>
              <a:rPr lang="uk-UA" sz="2400" b="1" i="1" u="sng" dirty="0" smtClean="0"/>
            </a:br>
            <a:endParaRPr lang="ru-RU" sz="24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857232"/>
            <a:ext cx="7858180" cy="1571636"/>
          </a:xfrm>
          <a:ln>
            <a:solidFill>
              <a:schemeClr val="accent1">
                <a:lumMod val="75000"/>
              </a:schemeClr>
            </a:solidFill>
          </a:ln>
        </p:spPr>
        <p:txBody>
          <a:bodyPr vert="horz">
            <a:normAutofit/>
          </a:bodyPr>
          <a:lstStyle/>
          <a:p>
            <a:pPr indent="0">
              <a:buNone/>
            </a:pPr>
            <a:r>
              <a:rPr lang="uk-UA" dirty="0" smtClean="0"/>
              <a:t>Якщо дві сторони одного трикутника пропорційні двом сторонам другого трикутника і кути, утворені цими сторонами, рівні, то такі трикутники </a:t>
            </a:r>
            <a:r>
              <a:rPr lang="uk-UA" dirty="0" smtClean="0"/>
              <a:t>подібні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643306" y="1714488"/>
            <a:ext cx="4929222" cy="47863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000496" y="2928934"/>
            <a:ext cx="4429156" cy="264320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ru-RU" sz="1400" dirty="0" smtClean="0"/>
              <a:t>⎳</a:t>
            </a:r>
            <a:r>
              <a:rPr lang="ru-RU" sz="2400" dirty="0" smtClean="0"/>
              <a:t>А = </a:t>
            </a:r>
            <a:r>
              <a:rPr lang="ru-RU" sz="1400" dirty="0" smtClean="0"/>
              <a:t>⎳</a:t>
            </a:r>
            <a:r>
              <a:rPr lang="ru-RU" sz="2400" dirty="0" smtClean="0"/>
              <a:t>А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                    ,</a:t>
            </a:r>
          </a:p>
          <a:p>
            <a:endParaRPr lang="ru-RU" sz="2400" dirty="0" smtClean="0"/>
          </a:p>
          <a:p>
            <a:r>
              <a:rPr lang="ru-RU" sz="2400" dirty="0" smtClean="0"/>
              <a:t>Отже ∆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АВС </a:t>
            </a:r>
            <a:r>
              <a:rPr lang="ru-RU" sz="2400" dirty="0" smtClean="0"/>
              <a:t>~ ∆ А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В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С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smtClean="0"/>
              <a:t> </a:t>
            </a:r>
          </a:p>
        </p:txBody>
      </p:sp>
      <p:pic>
        <p:nvPicPr>
          <p:cNvPr id="1026" name="Picture 2" descr="C:\Users\Таня\Desktop\Сашино\Безымянный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643182"/>
            <a:ext cx="2504342" cy="3678253"/>
          </a:xfrm>
          <a:prstGeom prst="rect">
            <a:avLst/>
          </a:prstGeom>
          <a:noFill/>
        </p:spPr>
      </p:pic>
      <p:pic>
        <p:nvPicPr>
          <p:cNvPr id="4" name="Picture 3" descr="C:\Users\Таня\Desktop\Сашино\Безымянный(2) - копия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3429000"/>
            <a:ext cx="1685925" cy="7239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429684" cy="928670"/>
          </a:xfrm>
        </p:spPr>
        <p:txBody>
          <a:bodyPr>
            <a:normAutofit/>
          </a:bodyPr>
          <a:lstStyle/>
          <a:p>
            <a:r>
              <a:rPr lang="uk-UA" sz="2400" b="1" i="1" u="sng" dirty="0" smtClean="0"/>
              <a:t>Третя ознака подібності трикутників.</a:t>
            </a:r>
            <a:br>
              <a:rPr lang="uk-UA" sz="2400" b="1" i="1" u="sng" dirty="0" smtClean="0"/>
            </a:br>
            <a:endParaRPr lang="ru-RU" sz="24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857232"/>
            <a:ext cx="7858180" cy="1214446"/>
          </a:xfrm>
          <a:ln>
            <a:solidFill>
              <a:schemeClr val="accent1">
                <a:lumMod val="75000"/>
              </a:schemeClr>
            </a:solidFill>
          </a:ln>
        </p:spPr>
        <p:txBody>
          <a:bodyPr vert="horz">
            <a:normAutofit/>
          </a:bodyPr>
          <a:lstStyle/>
          <a:p>
            <a:pPr indent="0">
              <a:buNone/>
            </a:pPr>
            <a:r>
              <a:rPr lang="uk-UA" dirty="0" smtClean="0"/>
              <a:t>Якщо три сторони одного трикутника пропорційні трьом сторонам другого трикутника, то такі </a:t>
            </a:r>
            <a:r>
              <a:rPr lang="uk-UA" dirty="0" smtClean="0"/>
              <a:t>трикутники</a:t>
            </a:r>
            <a:r>
              <a:rPr lang="uk-UA" dirty="0" smtClean="0"/>
              <a:t> </a:t>
            </a:r>
            <a:r>
              <a:rPr lang="uk-UA" dirty="0" smtClean="0"/>
              <a:t>подібні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000496" y="2928934"/>
            <a:ext cx="4429156" cy="264320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endParaRPr lang="ru-RU" sz="1400" dirty="0" smtClean="0"/>
          </a:p>
          <a:p>
            <a:r>
              <a:rPr lang="ru-RU" sz="1400" dirty="0" smtClean="0"/>
              <a:t>                                                     </a:t>
            </a:r>
            <a:r>
              <a:rPr lang="ru-RU" sz="2400" dirty="0" smtClean="0"/>
              <a:t> .</a:t>
            </a:r>
          </a:p>
          <a:p>
            <a:endParaRPr lang="ru-RU" sz="2400" dirty="0" smtClean="0"/>
          </a:p>
          <a:p>
            <a:r>
              <a:rPr lang="ru-RU" sz="2400" dirty="0" smtClean="0"/>
              <a:t>Отже ∆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АВС </a:t>
            </a:r>
            <a:r>
              <a:rPr lang="ru-RU" sz="2400" dirty="0" smtClean="0"/>
              <a:t>~ ∆ А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В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С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smtClean="0"/>
              <a:t> </a:t>
            </a:r>
          </a:p>
        </p:txBody>
      </p:sp>
      <p:pic>
        <p:nvPicPr>
          <p:cNvPr id="2051" name="Picture 3" descr="C:\Users\Таня\Desktop\Сашино\Безымянный(2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143248"/>
            <a:ext cx="2638425" cy="752475"/>
          </a:xfrm>
          <a:prstGeom prst="rect">
            <a:avLst/>
          </a:prstGeom>
          <a:noFill/>
        </p:spPr>
      </p:pic>
      <p:pic>
        <p:nvPicPr>
          <p:cNvPr id="2052" name="Picture 4" descr="C:\Users\Таня\Desktop\Сашино\Безымянный(5) - копия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928934"/>
            <a:ext cx="3525426" cy="322899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429684" cy="1214422"/>
          </a:xfrm>
        </p:spPr>
        <p:txBody>
          <a:bodyPr>
            <a:normAutofit/>
          </a:bodyPr>
          <a:lstStyle/>
          <a:p>
            <a:r>
              <a:rPr lang="uk-UA" sz="2400" b="1" i="1" u="sng" dirty="0" smtClean="0"/>
              <a:t>Метричні співвідношення у прямокутному трикутнику.</a:t>
            </a:r>
            <a:br>
              <a:rPr lang="uk-UA" sz="2400" b="1" i="1" u="sng" dirty="0" smtClean="0"/>
            </a:br>
            <a:endParaRPr lang="ru-RU" sz="24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142984"/>
            <a:ext cx="8501122" cy="1643074"/>
          </a:xfrm>
          <a:ln>
            <a:solidFill>
              <a:schemeClr val="accent1">
                <a:lumMod val="75000"/>
              </a:schemeClr>
            </a:solidFill>
          </a:ln>
        </p:spPr>
        <p:txBody>
          <a:bodyPr vert="horz">
            <a:normAutofit/>
          </a:bodyPr>
          <a:lstStyle/>
          <a:p>
            <a:pPr indent="0">
              <a:buNone/>
            </a:pPr>
            <a:r>
              <a:rPr lang="uk-UA" dirty="0" smtClean="0"/>
              <a:t>Квадрат висоти прямокутного трикутника, проведеної до гіпотенузи, дорівнює добутку проекцій катетів на гіпотенузу. Квадрат катета дорівнює добутку гіпотенузи і проекції цього катета на гіпотенузу</a:t>
            </a:r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000496" y="2928934"/>
            <a:ext cx="4429156" cy="264320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 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8" name="Picture 6" descr="C:\Users\Таня\Desktop\Сашино\Безымянный(7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000372"/>
            <a:ext cx="2786082" cy="3681093"/>
          </a:xfrm>
          <a:prstGeom prst="rect">
            <a:avLst/>
          </a:prstGeom>
          <a:noFill/>
        </p:spPr>
      </p:pic>
      <p:sp>
        <p:nvSpPr>
          <p:cNvPr id="14" name="Содержимое 2"/>
          <p:cNvSpPr txBox="1">
            <a:spLocks/>
          </p:cNvSpPr>
          <p:nvPr/>
        </p:nvSpPr>
        <p:spPr>
          <a:xfrm>
            <a:off x="3428992" y="3081334"/>
            <a:ext cx="5286412" cy="37766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 </a:t>
            </a:r>
          </a:p>
        </p:txBody>
      </p:sp>
      <p:pic>
        <p:nvPicPr>
          <p:cNvPr id="3079" name="Picture 7" descr="C:\Users\Таня\Desktop\Сашино\Безымянный(7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3214686"/>
            <a:ext cx="2214578" cy="147226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429684" cy="928670"/>
          </a:xfrm>
        </p:spPr>
        <p:txBody>
          <a:bodyPr>
            <a:normAutofit/>
          </a:bodyPr>
          <a:lstStyle/>
          <a:p>
            <a:r>
              <a:rPr lang="uk-UA" sz="2400" b="1" i="1" u="sng" dirty="0" smtClean="0"/>
              <a:t>Теорема Піфагора.</a:t>
            </a:r>
            <a:br>
              <a:rPr lang="uk-UA" sz="2400" b="1" i="1" u="sng" dirty="0" smtClean="0"/>
            </a:br>
            <a:endParaRPr lang="ru-RU" sz="24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8001056" cy="928694"/>
          </a:xfrm>
          <a:ln>
            <a:solidFill>
              <a:schemeClr val="accent1">
                <a:lumMod val="75000"/>
              </a:schemeClr>
            </a:solidFill>
          </a:ln>
        </p:spPr>
        <p:txBody>
          <a:bodyPr vert="horz">
            <a:normAutofit/>
          </a:bodyPr>
          <a:lstStyle/>
          <a:p>
            <a:pPr indent="0">
              <a:buNone/>
            </a:pPr>
            <a:r>
              <a:rPr lang="uk-UA" dirty="0" smtClean="0"/>
              <a:t>У прямокутному трикутнику квадрат гіпотенузи дорівнює сумі квадратів  катетів.</a:t>
            </a:r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000496" y="2928934"/>
            <a:ext cx="4429156" cy="264320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 </a:t>
            </a:r>
          </a:p>
        </p:txBody>
      </p:sp>
      <p:pic>
        <p:nvPicPr>
          <p:cNvPr id="3074" name="Picture 2" descr="C:\Users\Таня\Desktop\Сашино\Безымянный(6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357430"/>
            <a:ext cx="2428892" cy="3957793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2643182"/>
            <a:ext cx="2357454" cy="580106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936</TotalTime>
  <Words>402</Words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Подібність трикутників </vt:lpstr>
      <vt:lpstr>Зміст:</vt:lpstr>
      <vt:lpstr>Коли трикутники називають подібними? </vt:lpstr>
      <vt:lpstr> Лема про подібні трикутники. </vt:lpstr>
      <vt:lpstr>Перша ознака подібності трикутників. </vt:lpstr>
      <vt:lpstr>Друга ознака подібності трикутників. </vt:lpstr>
      <vt:lpstr>Третя ознака подібності трикутників. </vt:lpstr>
      <vt:lpstr>Метричні співвідношення у прямокутному трикутнику. </vt:lpstr>
      <vt:lpstr>Теорема Піфагора. </vt:lpstr>
      <vt:lpstr>Синус гострого кута прямокутного трикутника. </vt:lpstr>
      <vt:lpstr>Косинус гострого кута прямокутного трикутника. </vt:lpstr>
      <vt:lpstr>Тангенс гострого кута прямокутного трикутника. </vt:lpstr>
      <vt:lpstr>Трикутна цікавинка.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Подібність трикутників </dc:title>
  <dc:creator>Татьяна</dc:creator>
  <cp:lastModifiedBy>Shumilka</cp:lastModifiedBy>
  <cp:revision>105</cp:revision>
  <dcterms:created xsi:type="dcterms:W3CDTF">2012-02-18T17:57:31Z</dcterms:created>
  <dcterms:modified xsi:type="dcterms:W3CDTF">2012-04-13T04:43:22Z</dcterms:modified>
</cp:coreProperties>
</file>