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908720"/>
            <a:ext cx="9144000" cy="239823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Історичні </a:t>
            </a:r>
            <a:br>
              <a:rPr lang="uk-UA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пам’ятки </a:t>
            </a:r>
            <a:br>
              <a:rPr lang="uk-UA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України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547809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/>
              <a:t>Підготувала:</a:t>
            </a:r>
          </a:p>
          <a:p>
            <a:pPr algn="ctr"/>
            <a:r>
              <a:rPr lang="uk-UA" sz="2400" i="1" dirty="0"/>
              <a:t>Учениця </a:t>
            </a:r>
            <a:r>
              <a:rPr lang="en-US" sz="2400" i="1" dirty="0"/>
              <a:t>10</a:t>
            </a:r>
            <a:r>
              <a:rPr lang="uk-UA" sz="2400" i="1" dirty="0"/>
              <a:t> класу</a:t>
            </a:r>
          </a:p>
          <a:p>
            <a:pPr algn="ctr"/>
            <a:r>
              <a:rPr lang="uk-UA" sz="2400" i="1" dirty="0"/>
              <a:t>СЗШ № </a:t>
            </a:r>
            <a:r>
              <a:rPr lang="en-US" sz="2400" i="1" dirty="0"/>
              <a:t>37</a:t>
            </a:r>
            <a:endParaRPr lang="uk-UA" sz="2400" i="1" dirty="0"/>
          </a:p>
          <a:p>
            <a:pPr algn="ctr"/>
            <a:r>
              <a:rPr lang="uk-UA" sz="2400" i="1" dirty="0"/>
              <a:t>М. Дніпропетровська</a:t>
            </a:r>
          </a:p>
          <a:p>
            <a:pPr algn="ctr"/>
            <a:r>
              <a:rPr lang="uk-UA" sz="2400" i="1" dirty="0"/>
              <a:t>Шуміліна Олександра</a:t>
            </a:r>
            <a:endParaRPr lang="ru-RU" sz="2400" i="1" dirty="0"/>
          </a:p>
        </p:txBody>
      </p:sp>
      <p:pic>
        <p:nvPicPr>
          <p:cNvPr id="3" name="Dragon Age- Inquisition Soundtrack - Faith Lies In Ash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28" y="0"/>
            <a:ext cx="465584" cy="4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003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848872" cy="928464"/>
          </a:xfrm>
        </p:spPr>
        <p:txBody>
          <a:bodyPr>
            <a:noAutofit/>
          </a:bodyPr>
          <a:lstStyle/>
          <a:p>
            <a:r>
              <a:rPr lang="ru-RU" sz="66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Антонієві</a:t>
            </a:r>
            <a:r>
              <a:rPr lang="ru-RU" sz="66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печери</a:t>
            </a:r>
            <a:endParaRPr lang="ru-RU" sz="6600" b="1" i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3384376" cy="352839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i="1" dirty="0" err="1"/>
              <a:t>Антонієві</a:t>
            </a:r>
            <a:r>
              <a:rPr lang="ru-RU" i="1" dirty="0"/>
              <a:t> </a:t>
            </a:r>
            <a:r>
              <a:rPr lang="ru-RU" i="1" dirty="0" err="1"/>
              <a:t>печери</a:t>
            </a:r>
            <a:r>
              <a:rPr lang="ru-RU" i="1" dirty="0"/>
              <a:t> - </a:t>
            </a:r>
            <a:r>
              <a:rPr lang="ru-RU" i="1" dirty="0" err="1"/>
              <a:t>унікальний</a:t>
            </a:r>
            <a:r>
              <a:rPr lang="ru-RU" i="1" dirty="0"/>
              <a:t> </a:t>
            </a:r>
            <a:r>
              <a:rPr lang="ru-RU" i="1" dirty="0" err="1"/>
              <a:t>підземний</a:t>
            </a:r>
            <a:r>
              <a:rPr lang="ru-RU" i="1" dirty="0"/>
              <a:t> </a:t>
            </a:r>
            <a:r>
              <a:rPr lang="ru-RU" i="1" dirty="0" err="1"/>
              <a:t>архітектурний</a:t>
            </a:r>
            <a:r>
              <a:rPr lang="ru-RU" i="1" dirty="0"/>
              <a:t> комплекс ХІ – ХІХ ст. </a:t>
            </a:r>
            <a:r>
              <a:rPr lang="ru-RU" i="1" dirty="0" err="1"/>
              <a:t>заснований</a:t>
            </a:r>
            <a:r>
              <a:rPr lang="ru-RU" i="1" dirty="0"/>
              <a:t> на початку ХІ ст. </a:t>
            </a:r>
            <a:r>
              <a:rPr lang="ru-RU" i="1" dirty="0" err="1"/>
              <a:t>батьком</a:t>
            </a:r>
            <a:r>
              <a:rPr lang="ru-RU" i="1" dirty="0"/>
              <a:t> </a:t>
            </a:r>
            <a:r>
              <a:rPr lang="ru-RU" i="1" dirty="0" err="1"/>
              <a:t>руського</a:t>
            </a:r>
            <a:r>
              <a:rPr lang="ru-RU" i="1" dirty="0"/>
              <a:t> </a:t>
            </a:r>
            <a:r>
              <a:rPr lang="ru-RU" i="1" dirty="0" err="1"/>
              <a:t>чернецтва</a:t>
            </a:r>
            <a:r>
              <a:rPr lang="ru-RU" i="1" dirty="0"/>
              <a:t> </a:t>
            </a:r>
            <a:r>
              <a:rPr lang="ru-RU" i="1" dirty="0" err="1"/>
              <a:t>Антонієм</a:t>
            </a:r>
            <a:r>
              <a:rPr lang="ru-RU" i="1" dirty="0"/>
              <a:t> </a:t>
            </a:r>
            <a:r>
              <a:rPr lang="ru-RU" i="1" dirty="0" err="1"/>
              <a:t>Печерським</a:t>
            </a:r>
            <a:r>
              <a:rPr lang="ru-RU" i="1" dirty="0"/>
              <a:t> – одним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засновників</a:t>
            </a:r>
            <a:r>
              <a:rPr lang="ru-RU" i="1" dirty="0"/>
              <a:t> </a:t>
            </a:r>
            <a:r>
              <a:rPr lang="ru-RU" i="1" dirty="0" err="1"/>
              <a:t>Києво-Печерського</a:t>
            </a:r>
            <a:r>
              <a:rPr lang="ru-RU" i="1" dirty="0"/>
              <a:t> </a:t>
            </a:r>
            <a:r>
              <a:rPr lang="ru-RU" i="1" dirty="0" err="1"/>
              <a:t>монастиря</a:t>
            </a:r>
            <a:r>
              <a:rPr lang="ru-RU" i="1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987" y="2183534"/>
            <a:ext cx="4248473" cy="3428875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3122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776864" cy="1368152"/>
          </a:xfrm>
        </p:spPr>
        <p:txBody>
          <a:bodyPr>
            <a:noAutofit/>
          </a:bodyPr>
          <a:lstStyle/>
          <a:p>
            <a:r>
              <a:rPr lang="ru-RU" sz="44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Одеський</a:t>
            </a:r>
            <a:r>
              <a:rPr lang="ru-RU" sz="44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державний</a:t>
            </a:r>
            <a:r>
              <a:rPr lang="ru-RU" sz="44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академічний</a:t>
            </a:r>
            <a:r>
              <a:rPr lang="ru-RU" sz="44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театр </a:t>
            </a:r>
            <a:r>
              <a:rPr lang="en-US" sz="4400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400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опери </a:t>
            </a:r>
            <a:r>
              <a:rPr lang="ru-RU" sz="44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 балету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420888"/>
            <a:ext cx="3600400" cy="352839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i="1" dirty="0" err="1"/>
              <a:t>Будинок</a:t>
            </a:r>
            <a:r>
              <a:rPr lang="ru-RU" i="1" dirty="0"/>
              <a:t> </a:t>
            </a:r>
            <a:r>
              <a:rPr lang="ru-RU" i="1" dirty="0" err="1"/>
              <a:t>Одеського</a:t>
            </a:r>
            <a:r>
              <a:rPr lang="ru-RU" i="1" dirty="0"/>
              <a:t> </a:t>
            </a:r>
            <a:r>
              <a:rPr lang="ru-RU" i="1" dirty="0" err="1"/>
              <a:t>академічного</a:t>
            </a:r>
            <a:r>
              <a:rPr lang="ru-RU" i="1" dirty="0"/>
              <a:t> театру опери та балету, </a:t>
            </a:r>
            <a:r>
              <a:rPr lang="ru-RU" i="1" dirty="0" err="1"/>
              <a:t>зведений</a:t>
            </a:r>
            <a:r>
              <a:rPr lang="ru-RU" i="1" dirty="0"/>
              <a:t> за </a:t>
            </a:r>
            <a:r>
              <a:rPr lang="ru-RU" i="1" dirty="0" err="1"/>
              <a:t>ескізним</a:t>
            </a:r>
            <a:r>
              <a:rPr lang="ru-RU" i="1" dirty="0"/>
              <a:t> проектом </a:t>
            </a:r>
            <a:r>
              <a:rPr lang="ru-RU" i="1" dirty="0" err="1"/>
              <a:t>відомих</a:t>
            </a:r>
            <a:r>
              <a:rPr lang="ru-RU" i="1" dirty="0"/>
              <a:t> </a:t>
            </a:r>
            <a:r>
              <a:rPr lang="ru-RU" i="1" dirty="0" err="1"/>
              <a:t>віденських</a:t>
            </a:r>
            <a:r>
              <a:rPr lang="ru-RU" i="1" dirty="0"/>
              <a:t> </a:t>
            </a:r>
            <a:r>
              <a:rPr lang="ru-RU" i="1" dirty="0" err="1"/>
              <a:t>архітекторів</a:t>
            </a:r>
            <a:r>
              <a:rPr lang="ru-RU" i="1" dirty="0"/>
              <a:t> Г</a:t>
            </a:r>
            <a:r>
              <a:rPr lang="ru-RU" i="1" dirty="0" smtClean="0"/>
              <a:t>.</a:t>
            </a:r>
            <a:r>
              <a:rPr lang="en-US" i="1" dirty="0" smtClean="0"/>
              <a:t> </a:t>
            </a:r>
            <a:r>
              <a:rPr lang="ru-RU" i="1" dirty="0" err="1" smtClean="0"/>
              <a:t>Гельмера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i="1" dirty="0" smtClean="0"/>
              <a:t>Ф.</a:t>
            </a:r>
            <a:r>
              <a:rPr lang="en-US" i="1" dirty="0" smtClean="0"/>
              <a:t> </a:t>
            </a:r>
            <a:r>
              <a:rPr lang="ru-RU" i="1" dirty="0" err="1" smtClean="0"/>
              <a:t>Фельнера</a:t>
            </a:r>
            <a:r>
              <a:rPr lang="ru-RU" i="1" dirty="0"/>
              <a:t>, без </a:t>
            </a:r>
            <a:r>
              <a:rPr lang="ru-RU" i="1" dirty="0" err="1"/>
              <a:t>перебільшення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назвати</a:t>
            </a:r>
            <a:r>
              <a:rPr lang="ru-RU" i="1" dirty="0"/>
              <a:t> </a:t>
            </a:r>
            <a:r>
              <a:rPr lang="ru-RU" i="1" dirty="0" err="1"/>
              <a:t>кращим</a:t>
            </a:r>
            <a:r>
              <a:rPr lang="ru-RU" i="1" dirty="0"/>
              <a:t> </a:t>
            </a:r>
            <a:r>
              <a:rPr lang="ru-RU" i="1" dirty="0" err="1"/>
              <a:t>творінням</a:t>
            </a:r>
            <a:r>
              <a:rPr lang="ru-RU" i="1" dirty="0"/>
              <a:t> </a:t>
            </a:r>
            <a:r>
              <a:rPr lang="ru-RU" i="1" dirty="0" err="1"/>
              <a:t>цих</a:t>
            </a:r>
            <a:r>
              <a:rPr lang="ru-RU" i="1" dirty="0"/>
              <a:t> </a:t>
            </a:r>
            <a:r>
              <a:rPr lang="ru-RU" i="1" dirty="0" err="1"/>
              <a:t>майстрів</a:t>
            </a:r>
            <a:r>
              <a:rPr lang="ru-RU" i="1" dirty="0"/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r="6906"/>
          <a:stretch/>
        </p:blipFill>
        <p:spPr bwMode="auto">
          <a:xfrm>
            <a:off x="323528" y="2735839"/>
            <a:ext cx="4210006" cy="3343275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5257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7184"/>
            <a:ext cx="102819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68560" y="2622396"/>
            <a:ext cx="10281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i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Дякую за увагу! </a:t>
            </a:r>
            <a:endParaRPr lang="ru-RU" sz="8800" b="1" i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63686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400800" cy="1368152"/>
          </a:xfrm>
        </p:spPr>
        <p:txBody>
          <a:bodyPr>
            <a:noAutofit/>
          </a:bodyPr>
          <a:lstStyle/>
          <a:p>
            <a: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Києво-Печерська Лавра</a:t>
            </a:r>
          </a:p>
        </p:txBody>
      </p:sp>
      <p:pic>
        <p:nvPicPr>
          <p:cNvPr id="1026" name="Picture 2" descr="C:\Users\Aleksandra\Desktop\file_153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96364" l="4800" r="89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5289485" cy="349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2276871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Києво-Печерська Лавра </a:t>
            </a:r>
            <a:r>
              <a:rPr lang="ru-RU" sz="1600" i="1" dirty="0"/>
              <a:t>– </a:t>
            </a:r>
            <a:r>
              <a:rPr lang="ru-RU" sz="1600" i="1" dirty="0" err="1"/>
              <a:t>православна</a:t>
            </a:r>
            <a:r>
              <a:rPr lang="ru-RU" sz="1600" i="1" dirty="0"/>
              <a:t> </a:t>
            </a:r>
            <a:r>
              <a:rPr lang="ru-RU" sz="1600" i="1" dirty="0" err="1"/>
              <a:t>святиня</a:t>
            </a:r>
            <a:r>
              <a:rPr lang="ru-RU" sz="1600" i="1" dirty="0"/>
              <a:t> </a:t>
            </a:r>
            <a:r>
              <a:rPr lang="ru-RU" sz="1600" i="1" dirty="0" err="1"/>
              <a:t>зведена</a:t>
            </a:r>
            <a:r>
              <a:rPr lang="ru-RU" sz="1600" i="1" dirty="0"/>
              <a:t> за </a:t>
            </a:r>
            <a:r>
              <a:rPr lang="ru-RU" sz="1600" i="1" dirty="0" err="1"/>
              <a:t>часів</a:t>
            </a:r>
            <a:r>
              <a:rPr lang="ru-RU" sz="1600" i="1" dirty="0"/>
              <a:t> князя Ярослава у 1051 </a:t>
            </a:r>
            <a:r>
              <a:rPr lang="ru-RU" sz="1600" i="1" dirty="0" err="1"/>
              <a:t>році</a:t>
            </a:r>
            <a:r>
              <a:rPr lang="ru-RU" sz="1600" i="1" dirty="0"/>
              <a:t> монахами </a:t>
            </a:r>
            <a:r>
              <a:rPr lang="ru-RU" sz="1600" i="1" dirty="0" err="1"/>
              <a:t>Антонієм</a:t>
            </a:r>
            <a:r>
              <a:rPr lang="ru-RU" sz="1600" i="1" dirty="0"/>
              <a:t> і </a:t>
            </a:r>
            <a:r>
              <a:rPr lang="ru-RU" sz="1600" i="1" dirty="0" err="1"/>
              <a:t>Феодосієм</a:t>
            </a:r>
            <a:r>
              <a:rPr lang="ru-RU" sz="1600" i="1" dirty="0"/>
              <a:t> у </a:t>
            </a:r>
            <a:r>
              <a:rPr lang="ru-RU" sz="1600" i="1" dirty="0" err="1"/>
              <a:t>печерах</a:t>
            </a:r>
            <a:r>
              <a:rPr lang="ru-RU" sz="1600" i="1" dirty="0"/>
              <a:t>. В ХІ ст. Лавра стала </a:t>
            </a:r>
            <a:r>
              <a:rPr lang="ru-RU" sz="1600" i="1" dirty="0" err="1"/>
              <a:t>фактично</a:t>
            </a:r>
            <a:r>
              <a:rPr lang="ru-RU" sz="1600" i="1" dirty="0"/>
              <a:t> центром </a:t>
            </a:r>
            <a:r>
              <a:rPr lang="ru-RU" sz="1600" i="1" dirty="0" err="1"/>
              <a:t>розповсюдження</a:t>
            </a:r>
            <a:r>
              <a:rPr lang="ru-RU" sz="1600" i="1" dirty="0"/>
              <a:t> і </a:t>
            </a:r>
            <a:r>
              <a:rPr lang="ru-RU" sz="1600" i="1" dirty="0" err="1"/>
              <a:t>затвердження</a:t>
            </a:r>
            <a:r>
              <a:rPr lang="ru-RU" sz="1600" i="1" dirty="0"/>
              <a:t> </a:t>
            </a:r>
            <a:r>
              <a:rPr lang="ru-RU" sz="1600" i="1" dirty="0" err="1"/>
              <a:t>християнства</a:t>
            </a:r>
            <a:r>
              <a:rPr lang="ru-RU" sz="1600" i="1" dirty="0"/>
              <a:t> у </a:t>
            </a:r>
            <a:r>
              <a:rPr lang="ru-RU" sz="1600" i="1" dirty="0" err="1"/>
              <a:t>Київській</a:t>
            </a:r>
            <a:r>
              <a:rPr lang="ru-RU" sz="1600" i="1" dirty="0"/>
              <a:t> </a:t>
            </a:r>
            <a:r>
              <a:rPr lang="ru-RU" sz="1600" i="1" dirty="0" err="1"/>
              <a:t>Русі</a:t>
            </a:r>
            <a:r>
              <a:rPr lang="ru-RU" sz="1600" i="1" dirty="0"/>
              <a:t>. Пережила </a:t>
            </a:r>
            <a:r>
              <a:rPr lang="ru-RU" sz="1600" i="1" dirty="0" err="1"/>
              <a:t>дві</a:t>
            </a:r>
            <a:r>
              <a:rPr lang="ru-RU" sz="1600" i="1" dirty="0"/>
              <a:t> </a:t>
            </a:r>
            <a:r>
              <a:rPr lang="ru-RU" sz="1600" i="1" dirty="0" err="1"/>
              <a:t>світові</a:t>
            </a:r>
            <a:r>
              <a:rPr lang="ru-RU" sz="1600" i="1" dirty="0"/>
              <a:t> </a:t>
            </a:r>
            <a:r>
              <a:rPr lang="ru-RU" sz="1600" i="1" dirty="0" err="1"/>
              <a:t>війни</a:t>
            </a:r>
            <a:r>
              <a:rPr lang="ru-RU" sz="1600" i="1" dirty="0"/>
              <a:t>, </a:t>
            </a:r>
            <a:r>
              <a:rPr lang="ru-RU" sz="1600" i="1" dirty="0" err="1"/>
              <a:t>радянське</a:t>
            </a:r>
            <a:r>
              <a:rPr lang="ru-RU" sz="1600" i="1" dirty="0"/>
              <a:t> </a:t>
            </a:r>
            <a:r>
              <a:rPr lang="ru-RU" sz="1600" i="1" dirty="0" err="1"/>
              <a:t>винищення</a:t>
            </a:r>
            <a:r>
              <a:rPr lang="ru-RU" sz="1600" i="1" dirty="0"/>
              <a:t>. У 1990 р. лавру внесено до списку </a:t>
            </a:r>
            <a:r>
              <a:rPr lang="ru-RU" sz="1600" i="1" dirty="0" err="1"/>
              <a:t>Всесвітньої</a:t>
            </a:r>
            <a:r>
              <a:rPr lang="ru-RU" sz="1600" i="1" dirty="0"/>
              <a:t> </a:t>
            </a:r>
            <a:r>
              <a:rPr lang="ru-RU" sz="1600" i="1" dirty="0" err="1"/>
              <a:t>спадщини</a:t>
            </a:r>
            <a:r>
              <a:rPr lang="ru-RU" sz="1600" i="1" dirty="0"/>
              <a:t> ЮНЕСКО.</a:t>
            </a:r>
          </a:p>
        </p:txBody>
      </p:sp>
    </p:spTree>
    <p:extLst>
      <p:ext uri="{BB962C8B-B14F-4D97-AF65-F5344CB8AC3E}">
        <p14:creationId xmlns:p14="http://schemas.microsoft.com/office/powerpoint/2010/main" val="233831816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14401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Національний</a:t>
            </a:r>
            <a:r>
              <a:rPr lang="ru-RU" sz="4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заповідник-острів</a:t>
            </a:r>
            <a:r>
              <a:rPr lang="ru-RU" sz="4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44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Хортиця</a:t>
            </a:r>
            <a:r>
              <a:rPr lang="ru-RU" sz="4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7"/>
            <a:ext cx="7632848" cy="1440159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ru-RU" sz="1700" b="1" i="1" dirty="0" err="1"/>
              <a:t>Острів</a:t>
            </a:r>
            <a:r>
              <a:rPr lang="ru-RU" sz="1700" b="1" i="1" dirty="0"/>
              <a:t> «</a:t>
            </a:r>
            <a:r>
              <a:rPr lang="ru-RU" sz="1700" b="1" i="1" dirty="0" err="1"/>
              <a:t>Хортиця</a:t>
            </a:r>
            <a:r>
              <a:rPr lang="ru-RU" sz="1700" b="1" i="1" dirty="0"/>
              <a:t>»</a:t>
            </a:r>
            <a:r>
              <a:rPr lang="ru-RU" sz="1700" i="1" dirty="0"/>
              <a:t> є </a:t>
            </a:r>
            <a:r>
              <a:rPr lang="ru-RU" sz="1700" i="1" dirty="0" err="1"/>
              <a:t>найбільшим</a:t>
            </a:r>
            <a:r>
              <a:rPr lang="ru-RU" sz="1700" i="1" dirty="0"/>
              <a:t> островом на </a:t>
            </a:r>
            <a:r>
              <a:rPr lang="ru-RU" sz="1700" i="1" dirty="0" err="1"/>
              <a:t>Дніпрі</a:t>
            </a:r>
            <a:r>
              <a:rPr lang="ru-RU" sz="1700" i="1" dirty="0"/>
              <a:t>, </a:t>
            </a:r>
            <a:r>
              <a:rPr lang="ru-RU" sz="1700" i="1" dirty="0" err="1"/>
              <a:t>унікальність</a:t>
            </a:r>
            <a:r>
              <a:rPr lang="ru-RU" sz="1700" i="1" dirty="0"/>
              <a:t> </a:t>
            </a:r>
            <a:r>
              <a:rPr lang="ru-RU" sz="1700" i="1" dirty="0" err="1"/>
              <a:t>якого</a:t>
            </a:r>
            <a:r>
              <a:rPr lang="ru-RU" sz="1700" i="1" dirty="0"/>
              <a:t> в </a:t>
            </a:r>
            <a:r>
              <a:rPr lang="ru-RU" sz="1700" i="1" dirty="0" err="1"/>
              <a:t>рідкісному</a:t>
            </a:r>
            <a:r>
              <a:rPr lang="ru-RU" sz="1700" i="1" dirty="0"/>
              <a:t> </a:t>
            </a:r>
            <a:r>
              <a:rPr lang="ru-RU" sz="1700" i="1" dirty="0" err="1"/>
              <a:t>поєднанні</a:t>
            </a:r>
            <a:r>
              <a:rPr lang="ru-RU" sz="1700" i="1" dirty="0"/>
              <a:t> на </a:t>
            </a:r>
            <a:r>
              <a:rPr lang="ru-RU" sz="1700" i="1" dirty="0" err="1"/>
              <a:t>одній</a:t>
            </a:r>
            <a:r>
              <a:rPr lang="ru-RU" sz="1700" i="1" dirty="0"/>
              <a:t> </a:t>
            </a:r>
            <a:r>
              <a:rPr lang="ru-RU" sz="1700" i="1" dirty="0" err="1"/>
              <a:t>території</a:t>
            </a:r>
            <a:r>
              <a:rPr lang="ru-RU" sz="1700" i="1" dirty="0"/>
              <a:t> </a:t>
            </a:r>
            <a:r>
              <a:rPr lang="ru-RU" sz="1700" i="1" dirty="0" err="1"/>
              <a:t>різноманітних</a:t>
            </a:r>
            <a:r>
              <a:rPr lang="ru-RU" sz="1700" i="1" dirty="0"/>
              <a:t> </a:t>
            </a:r>
            <a:r>
              <a:rPr lang="ru-RU" sz="1700" i="1" dirty="0" err="1"/>
              <a:t>природних</a:t>
            </a:r>
            <a:r>
              <a:rPr lang="ru-RU" sz="1700" i="1" dirty="0"/>
              <a:t> </a:t>
            </a:r>
            <a:r>
              <a:rPr lang="ru-RU" sz="1700" i="1" dirty="0" err="1"/>
              <a:t>комплексів</a:t>
            </a:r>
            <a:r>
              <a:rPr lang="ru-RU" sz="1700" i="1" dirty="0"/>
              <a:t> – </a:t>
            </a:r>
            <a:r>
              <a:rPr lang="ru-RU" sz="1700" i="1" dirty="0" err="1"/>
              <a:t>цілинних</a:t>
            </a:r>
            <a:r>
              <a:rPr lang="ru-RU" sz="1700" i="1" dirty="0"/>
              <a:t> </a:t>
            </a:r>
            <a:r>
              <a:rPr lang="ru-RU" sz="1700" i="1" dirty="0" err="1"/>
              <a:t>степів</a:t>
            </a:r>
            <a:r>
              <a:rPr lang="ru-RU" sz="1700" i="1" dirty="0"/>
              <a:t>, </a:t>
            </a:r>
            <a:r>
              <a:rPr lang="ru-RU" sz="1700" i="1" dirty="0" err="1"/>
              <a:t>байрачних</a:t>
            </a:r>
            <a:r>
              <a:rPr lang="ru-RU" sz="1700" i="1" dirty="0"/>
              <a:t> та </a:t>
            </a:r>
            <a:r>
              <a:rPr lang="ru-RU" sz="1700" i="1" dirty="0" err="1"/>
              <a:t>плавневих</a:t>
            </a:r>
            <a:r>
              <a:rPr lang="ru-RU" sz="1700" i="1" dirty="0"/>
              <a:t> </a:t>
            </a:r>
            <a:r>
              <a:rPr lang="ru-RU" sz="1700" i="1" dirty="0" err="1"/>
              <a:t>лісів</a:t>
            </a:r>
            <a:r>
              <a:rPr lang="ru-RU" sz="1700" i="1" dirty="0"/>
              <a:t>, </a:t>
            </a:r>
            <a:r>
              <a:rPr lang="ru-RU" sz="1700" i="1" dirty="0" err="1"/>
              <a:t>наскальної</a:t>
            </a:r>
            <a:r>
              <a:rPr lang="ru-RU" sz="1700" i="1" dirty="0"/>
              <a:t> </a:t>
            </a:r>
            <a:r>
              <a:rPr lang="ru-RU" sz="1700" i="1" dirty="0" err="1"/>
              <a:t>рослинності</a:t>
            </a:r>
            <a:r>
              <a:rPr lang="ru-RU" sz="1700" i="1" dirty="0"/>
              <a:t>, </a:t>
            </a:r>
            <a:r>
              <a:rPr lang="ru-RU" sz="1700" i="1" dirty="0" err="1"/>
              <a:t>рідкісних</a:t>
            </a:r>
            <a:r>
              <a:rPr lang="ru-RU" sz="1700" i="1" dirty="0"/>
              <a:t> та </a:t>
            </a:r>
            <a:r>
              <a:rPr lang="ru-RU" sz="1700" i="1" dirty="0" err="1"/>
              <a:t>зникаючих</a:t>
            </a:r>
            <a:r>
              <a:rPr lang="ru-RU" sz="1700" i="1" dirty="0"/>
              <a:t> </a:t>
            </a:r>
            <a:r>
              <a:rPr lang="ru-RU" sz="1700" i="1" dirty="0" err="1"/>
              <a:t>видів</a:t>
            </a:r>
            <a:r>
              <a:rPr lang="ru-RU" sz="1700" i="1" dirty="0"/>
              <a:t> </a:t>
            </a:r>
            <a:r>
              <a:rPr lang="ru-RU" sz="1700" i="1" dirty="0" err="1"/>
              <a:t>рослин</a:t>
            </a:r>
            <a:r>
              <a:rPr lang="ru-RU" sz="1700" i="1" dirty="0"/>
              <a:t>, </a:t>
            </a:r>
            <a:r>
              <a:rPr lang="ru-RU" sz="1700" i="1" dirty="0" err="1"/>
              <a:t>пам’яток</a:t>
            </a:r>
            <a:r>
              <a:rPr lang="ru-RU" sz="1700" i="1" dirty="0"/>
              <a:t> </a:t>
            </a:r>
            <a:r>
              <a:rPr lang="ru-RU" sz="1700" i="1" dirty="0" err="1"/>
              <a:t>геології</a:t>
            </a:r>
            <a:r>
              <a:rPr lang="ru-RU" sz="1700" i="1" dirty="0"/>
              <a:t>.</a:t>
            </a:r>
          </a:p>
        </p:txBody>
      </p:sp>
      <p:pic>
        <p:nvPicPr>
          <p:cNvPr id="2050" name="Picture 2" descr="C:\Users\Aleksandra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5715000" cy="2628900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5529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12768" cy="1216496"/>
          </a:xfrm>
        </p:spPr>
        <p:txBody>
          <a:bodyPr>
            <a:noAutofit/>
          </a:bodyPr>
          <a:lstStyle/>
          <a:p>
            <a:r>
              <a:rPr lang="ru-RU" sz="66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Софія</a:t>
            </a:r>
            <a:r>
              <a:rPr lang="ru-RU" sz="66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Київська</a:t>
            </a:r>
            <a:endParaRPr lang="ru-RU" sz="6600" b="1" i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93921"/>
            <a:ext cx="3240360" cy="3209529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600" b="1" i="1" dirty="0" err="1" smtClean="0"/>
              <a:t>Софійський</a:t>
            </a:r>
            <a:r>
              <a:rPr lang="ru-RU" sz="1600" b="1" i="1" dirty="0" smtClean="0"/>
              <a:t> </a:t>
            </a:r>
            <a:r>
              <a:rPr lang="ru-RU" sz="1600" b="1" i="1" dirty="0"/>
              <a:t>собор </a:t>
            </a:r>
            <a:r>
              <a:rPr lang="ru-RU" sz="1600" i="1" dirty="0" err="1"/>
              <a:t>був</a:t>
            </a:r>
            <a:r>
              <a:rPr lang="ru-RU" sz="1600" i="1" dirty="0"/>
              <a:t> </a:t>
            </a:r>
            <a:r>
              <a:rPr lang="ru-RU" sz="1600" i="1" dirty="0" err="1"/>
              <a:t>зведений</a:t>
            </a:r>
            <a:r>
              <a:rPr lang="ru-RU" sz="1600" i="1" dirty="0"/>
              <a:t> 1037 року. </a:t>
            </a:r>
            <a:r>
              <a:rPr lang="ru-RU" sz="1600" i="1" dirty="0" err="1"/>
              <a:t>Софія</a:t>
            </a:r>
            <a:r>
              <a:rPr lang="ru-RU" sz="1600" i="1" dirty="0"/>
              <a:t> разом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Києвом</a:t>
            </a:r>
            <a:r>
              <a:rPr lang="ru-RU" sz="1600" i="1" dirty="0"/>
              <a:t> пережила </a:t>
            </a:r>
            <a:r>
              <a:rPr lang="ru-RU" sz="1600" i="1" dirty="0" err="1"/>
              <a:t>багато</a:t>
            </a:r>
            <a:r>
              <a:rPr lang="ru-RU" sz="1600" i="1" dirty="0"/>
              <a:t> </a:t>
            </a:r>
            <a:r>
              <a:rPr lang="ru-RU" sz="1600" i="1" dirty="0" err="1"/>
              <a:t>історичних</a:t>
            </a:r>
            <a:r>
              <a:rPr lang="ru-RU" sz="1600" i="1" dirty="0"/>
              <a:t> </a:t>
            </a:r>
            <a:r>
              <a:rPr lang="ru-RU" sz="1600" i="1" dirty="0" err="1"/>
              <a:t>подій</a:t>
            </a:r>
            <a:r>
              <a:rPr lang="ru-RU" sz="1600" i="1" dirty="0"/>
              <a:t>, </a:t>
            </a:r>
            <a:r>
              <a:rPr lang="ru-RU" sz="1600" i="1" dirty="0" err="1"/>
              <a:t>святиня</a:t>
            </a:r>
            <a:r>
              <a:rPr lang="ru-RU" sz="1600" i="1" dirty="0"/>
              <a:t> </a:t>
            </a:r>
            <a:r>
              <a:rPr lang="ru-RU" sz="1600" i="1" dirty="0" err="1"/>
              <a:t>встояла</a:t>
            </a:r>
            <a:r>
              <a:rPr lang="ru-RU" sz="1600" i="1" dirty="0"/>
              <a:t> перед лихами </a:t>
            </a:r>
            <a:r>
              <a:rPr lang="ru-RU" sz="1600" i="1" dirty="0" err="1"/>
              <a:t>різних</a:t>
            </a:r>
            <a:r>
              <a:rPr lang="ru-RU" sz="1600" i="1" dirty="0"/>
              <a:t> </a:t>
            </a:r>
            <a:r>
              <a:rPr lang="ru-RU" sz="1600" i="1" dirty="0" err="1"/>
              <a:t>епох</a:t>
            </a:r>
            <a:r>
              <a:rPr lang="ru-RU" sz="1600" i="1" dirty="0"/>
              <a:t>. А 1990 року – ансамбль </a:t>
            </a:r>
            <a:r>
              <a:rPr lang="ru-RU" sz="1600" i="1" dirty="0" err="1"/>
              <a:t>Софійського</a:t>
            </a:r>
            <a:r>
              <a:rPr lang="ru-RU" sz="1600" i="1" dirty="0"/>
              <a:t> </a:t>
            </a:r>
            <a:r>
              <a:rPr lang="ru-RU" sz="1600" i="1" dirty="0" err="1"/>
              <a:t>монастиря</a:t>
            </a:r>
            <a:r>
              <a:rPr lang="ru-RU" sz="1600" i="1" dirty="0"/>
              <a:t> </a:t>
            </a:r>
            <a:r>
              <a:rPr lang="ru-RU" sz="1600" i="1" dirty="0" err="1"/>
              <a:t>було</a:t>
            </a:r>
            <a:r>
              <a:rPr lang="ru-RU" sz="1600" i="1" dirty="0"/>
              <a:t> занесено до </a:t>
            </a:r>
            <a:r>
              <a:rPr lang="ru-RU" sz="1600" i="1" dirty="0" err="1"/>
              <a:t>Реєстру</a:t>
            </a:r>
            <a:r>
              <a:rPr lang="ru-RU" sz="1600" i="1" dirty="0"/>
              <a:t> </a:t>
            </a:r>
            <a:r>
              <a:rPr lang="ru-RU" sz="1600" i="1" dirty="0" err="1"/>
              <a:t>всесвітньої</a:t>
            </a:r>
            <a:r>
              <a:rPr lang="ru-RU" sz="1600" i="1" dirty="0"/>
              <a:t> </a:t>
            </a:r>
            <a:r>
              <a:rPr lang="ru-RU" sz="1600" i="1" dirty="0" err="1"/>
              <a:t>спадщини</a:t>
            </a:r>
            <a:r>
              <a:rPr lang="ru-RU" sz="1600" i="1" dirty="0"/>
              <a:t> ЮНЕСКО. </a:t>
            </a:r>
          </a:p>
        </p:txBody>
      </p:sp>
      <p:pic>
        <p:nvPicPr>
          <p:cNvPr id="3074" name="Picture 2" descr="C:\Users\Aleksandra\Desktop\144d0144bcd-5 saint-sophia-cathedral-in-kiev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29" b="99378" l="4429" r="90143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31" y="2132856"/>
            <a:ext cx="5419424" cy="37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8217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98" y="548680"/>
            <a:ext cx="8208912" cy="1432520"/>
          </a:xfrm>
        </p:spPr>
        <p:txBody>
          <a:bodyPr>
            <a:noAutofit/>
          </a:bodyPr>
          <a:lstStyle/>
          <a:p>
            <a:r>
              <a:rPr lang="ru-RU" sz="54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Херсонес </a:t>
            </a:r>
            <a:r>
              <a:rPr lang="ru-RU" sz="54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Таврійський</a:t>
            </a:r>
            <a:endParaRPr lang="ru-RU" sz="5400" b="1" i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502" y="2132856"/>
            <a:ext cx="8136904" cy="3048001"/>
          </a:xfrm>
        </p:spPr>
        <p:txBody>
          <a:bodyPr/>
          <a:lstStyle/>
          <a:p>
            <a:pPr indent="0" algn="ctr">
              <a:buNone/>
            </a:pPr>
            <a:r>
              <a:rPr lang="ru-RU" sz="1600" b="1" i="1" dirty="0"/>
              <a:t>Херсонес </a:t>
            </a:r>
            <a:r>
              <a:rPr lang="ru-RU" sz="1600" b="1" i="1" dirty="0" err="1"/>
              <a:t>Таврійський</a:t>
            </a:r>
            <a:r>
              <a:rPr lang="ru-RU" sz="1600" i="1" dirty="0"/>
              <a:t> – </a:t>
            </a:r>
            <a:r>
              <a:rPr lang="ru-RU" sz="1600" i="1" dirty="0" err="1"/>
              <a:t>стародавнє</a:t>
            </a:r>
            <a:r>
              <a:rPr lang="ru-RU" sz="1600" i="1" dirty="0"/>
              <a:t> </a:t>
            </a:r>
            <a:r>
              <a:rPr lang="ru-RU" sz="1600" i="1" dirty="0" err="1"/>
              <a:t>грецьке</a:t>
            </a:r>
            <a:r>
              <a:rPr lang="ru-RU" sz="1600" i="1" dirty="0"/>
              <a:t> </a:t>
            </a:r>
            <a:r>
              <a:rPr lang="ru-RU" sz="1600" i="1" dirty="0" err="1"/>
              <a:t>місто</a:t>
            </a:r>
            <a:r>
              <a:rPr lang="ru-RU" sz="1600" i="1" dirty="0"/>
              <a:t>-держава на </a:t>
            </a:r>
            <a:r>
              <a:rPr lang="ru-RU" sz="1600" i="1" dirty="0" err="1"/>
              <a:t>території</a:t>
            </a:r>
            <a:r>
              <a:rPr lang="ru-RU" sz="1600" i="1" dirty="0"/>
              <a:t> </a:t>
            </a:r>
            <a:r>
              <a:rPr lang="ru-RU" sz="1600" i="1" dirty="0" err="1"/>
              <a:t>сучасного</a:t>
            </a:r>
            <a:r>
              <a:rPr lang="ru-RU" sz="1600" i="1" dirty="0"/>
              <a:t> Севастополя. Херсонесу </a:t>
            </a:r>
            <a:r>
              <a:rPr lang="ru-RU" sz="1600" i="1" dirty="0" err="1"/>
              <a:t>вже</a:t>
            </a:r>
            <a:r>
              <a:rPr lang="ru-RU" sz="1600" i="1" dirty="0"/>
              <a:t> </a:t>
            </a:r>
            <a:r>
              <a:rPr lang="ru-RU" sz="1600" i="1" dirty="0" err="1"/>
              <a:t>понад</a:t>
            </a:r>
            <a:r>
              <a:rPr lang="ru-RU" sz="1600" i="1" dirty="0"/>
              <a:t> 2500 </a:t>
            </a:r>
            <a:r>
              <a:rPr lang="ru-RU" sz="1600" i="1" dirty="0" err="1"/>
              <a:t>років</a:t>
            </a:r>
            <a:r>
              <a:rPr lang="ru-RU" sz="1600" i="1" dirty="0"/>
              <a:t>. </a:t>
            </a:r>
            <a:r>
              <a:rPr lang="ru-RU" sz="1600" i="1" dirty="0" err="1"/>
              <a:t>Руїни</a:t>
            </a:r>
            <a:r>
              <a:rPr lang="ru-RU" sz="1600" i="1" dirty="0"/>
              <a:t> Херсонеса одна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найвизначніших</a:t>
            </a:r>
            <a:r>
              <a:rPr lang="ru-RU" sz="1600" i="1" dirty="0"/>
              <a:t> памяток Севастополя.  У 2013 </a:t>
            </a:r>
            <a:r>
              <a:rPr lang="ru-RU" sz="1600" i="1" dirty="0" err="1"/>
              <a:t>році</a:t>
            </a:r>
            <a:r>
              <a:rPr lang="ru-RU" sz="1600" i="1" dirty="0"/>
              <a:t> Херсонес </a:t>
            </a:r>
            <a:r>
              <a:rPr lang="ru-RU" sz="1600" i="1" dirty="0" err="1"/>
              <a:t>Таврійський</a:t>
            </a:r>
            <a:r>
              <a:rPr lang="ru-RU" sz="1600" i="1" dirty="0"/>
              <a:t> </a:t>
            </a:r>
            <a:r>
              <a:rPr lang="ru-RU" sz="1600" i="1" dirty="0" err="1"/>
              <a:t>був</a:t>
            </a:r>
            <a:r>
              <a:rPr lang="ru-RU" sz="1600" i="1" dirty="0"/>
              <a:t> включений до списку </a:t>
            </a:r>
            <a:r>
              <a:rPr lang="ru-RU" sz="1600" i="1" dirty="0" err="1"/>
              <a:t>світової</a:t>
            </a:r>
            <a:r>
              <a:rPr lang="ru-RU" sz="1600" i="1" dirty="0"/>
              <a:t> </a:t>
            </a:r>
            <a:r>
              <a:rPr lang="ru-RU" sz="1600" i="1" dirty="0" err="1"/>
              <a:t>спадщини</a:t>
            </a:r>
            <a:r>
              <a:rPr lang="ru-RU" sz="1600" i="1" dirty="0"/>
              <a:t> ЮНЕСКО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Aleksandra\Desktop\144d01521fe-6 Херсонес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2" b="25106"/>
          <a:stretch/>
        </p:blipFill>
        <p:spPr bwMode="auto">
          <a:xfrm>
            <a:off x="1199574" y="3861048"/>
            <a:ext cx="6840760" cy="2800482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151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88832" cy="1512168"/>
          </a:xfrm>
        </p:spPr>
        <p:txBody>
          <a:bodyPr>
            <a:noAutofit/>
          </a:bodyPr>
          <a:lstStyle/>
          <a:p>
            <a:r>
              <a:rPr lang="ru-RU" sz="48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Заповідник</a:t>
            </a:r>
            <a: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r>
              <a:rPr lang="ru-RU" sz="48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Хотинська</a:t>
            </a:r>
            <a: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фортеця</a:t>
            </a:r>
            <a: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5"/>
            <a:ext cx="7704856" cy="1584175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1600" b="1" i="1" dirty="0"/>
              <a:t>Хотин</a:t>
            </a:r>
            <a:r>
              <a:rPr lang="ru-RU" sz="1600" i="1" dirty="0"/>
              <a:t> </a:t>
            </a:r>
            <a:r>
              <a:rPr lang="ru-RU" sz="1600" i="1" dirty="0" err="1"/>
              <a:t>одне</a:t>
            </a:r>
            <a:r>
              <a:rPr lang="ru-RU" sz="1600" i="1" dirty="0"/>
              <a:t>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найдавніших</a:t>
            </a:r>
            <a:r>
              <a:rPr lang="ru-RU" sz="1600" i="1" dirty="0"/>
              <a:t> </a:t>
            </a:r>
            <a:r>
              <a:rPr lang="ru-RU" sz="1600" i="1" dirty="0" err="1"/>
              <a:t>міст</a:t>
            </a:r>
            <a:r>
              <a:rPr lang="ru-RU" sz="1600" i="1" dirty="0"/>
              <a:t> в </a:t>
            </a:r>
            <a:r>
              <a:rPr lang="ru-RU" sz="1600" i="1" dirty="0" err="1"/>
              <a:t>Україні</a:t>
            </a:r>
            <a:r>
              <a:rPr lang="ru-RU" sz="1600" i="1" dirty="0"/>
              <a:t>. </a:t>
            </a:r>
            <a:r>
              <a:rPr lang="ru-RU" sz="1600" i="1" dirty="0" err="1"/>
              <a:t>Зведено</a:t>
            </a:r>
            <a:r>
              <a:rPr lang="ru-RU" sz="1600" i="1" dirty="0"/>
              <a:t> </a:t>
            </a:r>
            <a:r>
              <a:rPr lang="ru-RU" sz="1600" i="1" dirty="0" err="1"/>
              <a:t>місто</a:t>
            </a:r>
            <a:r>
              <a:rPr lang="ru-RU" sz="1600" i="1" dirty="0"/>
              <a:t> </a:t>
            </a:r>
            <a:r>
              <a:rPr lang="ru-RU" sz="1600" i="1" dirty="0" err="1"/>
              <a:t>було</a:t>
            </a:r>
            <a:r>
              <a:rPr lang="ru-RU" sz="1600" i="1" dirty="0"/>
              <a:t> у Х ст. великим князем </a:t>
            </a:r>
            <a:r>
              <a:rPr lang="ru-RU" sz="1600" i="1" dirty="0" err="1"/>
              <a:t>Володимиром</a:t>
            </a:r>
            <a:r>
              <a:rPr lang="ru-RU" sz="1600" i="1" dirty="0"/>
              <a:t>. Хотин </a:t>
            </a:r>
            <a:r>
              <a:rPr lang="ru-RU" sz="1600" i="1" dirty="0" err="1"/>
              <a:t>був</a:t>
            </a:r>
            <a:r>
              <a:rPr lang="ru-RU" sz="1600" i="1" dirty="0"/>
              <a:t> одним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форпостів</a:t>
            </a:r>
            <a:r>
              <a:rPr lang="ru-RU" sz="1600" i="1" dirty="0"/>
              <a:t> </a:t>
            </a:r>
            <a:r>
              <a:rPr lang="ru-RU" sz="1600" i="1" dirty="0" err="1"/>
              <a:t>Галицько-Волинського</a:t>
            </a:r>
            <a:r>
              <a:rPr lang="ru-RU" sz="1600" i="1" dirty="0"/>
              <a:t> </a:t>
            </a:r>
            <a:r>
              <a:rPr lang="ru-RU" sz="1600" i="1" dirty="0" err="1"/>
              <a:t>князівства</a:t>
            </a:r>
            <a:r>
              <a:rPr lang="ru-RU" sz="1600" i="1" dirty="0"/>
              <a:t>. </a:t>
            </a:r>
            <a:r>
              <a:rPr lang="ru-RU" sz="1600" i="1" dirty="0" smtClean="0"/>
              <a:t>На </a:t>
            </a:r>
            <a:r>
              <a:rPr lang="ru-RU" sz="1600" i="1" dirty="0" err="1"/>
              <a:t>сьогодні</a:t>
            </a:r>
            <a:r>
              <a:rPr lang="ru-RU" sz="1600" i="1" dirty="0"/>
              <a:t> Хотин є одним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найбільших</a:t>
            </a:r>
            <a:r>
              <a:rPr lang="ru-RU" sz="1600" i="1" dirty="0"/>
              <a:t> </a:t>
            </a:r>
            <a:r>
              <a:rPr lang="ru-RU" sz="1600" i="1" dirty="0" err="1"/>
              <a:t>міст</a:t>
            </a:r>
            <a:r>
              <a:rPr lang="ru-RU" sz="1600" i="1" dirty="0"/>
              <a:t> </a:t>
            </a:r>
            <a:r>
              <a:rPr lang="ru-RU" sz="1600" i="1" dirty="0" err="1"/>
              <a:t>Чернівецької</a:t>
            </a:r>
            <a:r>
              <a:rPr lang="ru-RU" sz="1600" i="1" dirty="0"/>
              <a:t> </a:t>
            </a:r>
            <a:r>
              <a:rPr lang="ru-RU" sz="1600" i="1" dirty="0" err="1"/>
              <a:t>області</a:t>
            </a:r>
            <a:r>
              <a:rPr lang="ru-RU" sz="1600" i="1" dirty="0"/>
              <a:t>. У </a:t>
            </a:r>
            <a:r>
              <a:rPr lang="ru-RU" sz="1600" i="1" dirty="0" err="1"/>
              <a:t>Хотинській</a:t>
            </a:r>
            <a:r>
              <a:rPr lang="ru-RU" sz="1600" i="1" dirty="0"/>
              <a:t> </a:t>
            </a:r>
            <a:r>
              <a:rPr lang="ru-RU" sz="1600" i="1" dirty="0" err="1"/>
              <a:t>фортеці</a:t>
            </a:r>
            <a:r>
              <a:rPr lang="ru-RU" sz="1600" i="1" dirty="0"/>
              <a:t> </a:t>
            </a:r>
            <a:r>
              <a:rPr lang="ru-RU" sz="1600" i="1" dirty="0" err="1"/>
              <a:t>було</a:t>
            </a:r>
            <a:r>
              <a:rPr lang="ru-RU" sz="1600" i="1" dirty="0"/>
              <a:t> </a:t>
            </a:r>
            <a:r>
              <a:rPr lang="ru-RU" sz="1600" i="1" dirty="0" err="1"/>
              <a:t>відзнято</a:t>
            </a:r>
            <a:r>
              <a:rPr lang="ru-RU" sz="1600" i="1" dirty="0"/>
              <a:t> </a:t>
            </a:r>
            <a:r>
              <a:rPr lang="ru-RU" sz="1600" i="1" dirty="0" err="1"/>
              <a:t>багато</a:t>
            </a:r>
            <a:r>
              <a:rPr lang="ru-RU" sz="1600" i="1" dirty="0"/>
              <a:t> </a:t>
            </a:r>
            <a:r>
              <a:rPr lang="ru-RU" sz="1600" i="1" dirty="0" err="1"/>
              <a:t>стрічок</a:t>
            </a:r>
            <a:r>
              <a:rPr lang="ru-RU" sz="1600" i="1" dirty="0"/>
              <a:t> .</a:t>
            </a:r>
          </a:p>
        </p:txBody>
      </p:sp>
      <p:pic>
        <p:nvPicPr>
          <p:cNvPr id="5122" name="Picture 2" descr="C:\Users\Aleksandra\Desktop\144d01254ad-3.1 Хотинська фортец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" t="26105" r="565" b="1689"/>
          <a:stretch/>
        </p:blipFill>
        <p:spPr bwMode="auto">
          <a:xfrm>
            <a:off x="1835695" y="3933056"/>
            <a:ext cx="5694387" cy="2678495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0994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6864" cy="1944216"/>
          </a:xfrm>
        </p:spPr>
        <p:txBody>
          <a:bodyPr>
            <a:noAutofit/>
          </a:bodyPr>
          <a:lstStyle/>
          <a:p>
            <a:r>
              <a:rPr lang="ru-RU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Національний</a:t>
            </a:r>
            <a:r>
              <a:rPr lang="ru-RU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cap="none" spc="50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історико-архітектурний</a:t>
            </a:r>
            <a:r>
              <a:rPr lang="ru-RU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заповідник</a:t>
            </a:r>
            <a:r>
              <a:rPr lang="ru-RU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"</a:t>
            </a:r>
            <a:r>
              <a:rPr lang="ru-RU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Кам’янець</a:t>
            </a:r>
            <a:r>
              <a:rPr lang="ru-RU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963940"/>
            <a:ext cx="7920880" cy="93610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600" i="1" dirty="0" err="1"/>
              <a:t>Площа</a:t>
            </a:r>
            <a:r>
              <a:rPr lang="ru-RU" sz="1600" i="1" dirty="0"/>
              <a:t> </a:t>
            </a:r>
            <a:r>
              <a:rPr lang="ru-RU" sz="1600" i="1" dirty="0" err="1"/>
              <a:t>заповідника</a:t>
            </a:r>
            <a:r>
              <a:rPr lang="ru-RU" sz="1600" i="1" dirty="0"/>
              <a:t> становить 121 га</a:t>
            </a:r>
            <a:r>
              <a:rPr lang="en-US" sz="1600" i="1" dirty="0"/>
              <a:t>. </a:t>
            </a:r>
            <a:r>
              <a:rPr lang="ru-RU" sz="1600" i="1" dirty="0" err="1"/>
              <a:t>Фортеця</a:t>
            </a:r>
            <a:r>
              <a:rPr lang="ru-RU" sz="1600" i="1" dirty="0"/>
              <a:t> </a:t>
            </a:r>
            <a:r>
              <a:rPr lang="ru-RU" sz="1600" i="1" dirty="0" err="1"/>
              <a:t>складається</a:t>
            </a:r>
            <a:r>
              <a:rPr lang="ru-RU" sz="1600" i="1" dirty="0"/>
              <a:t> </a:t>
            </a:r>
            <a:r>
              <a:rPr lang="ru-RU" sz="1600" i="1" dirty="0" err="1"/>
              <a:t>із</a:t>
            </a:r>
            <a:r>
              <a:rPr lang="ru-RU" sz="1600" i="1" dirty="0"/>
              <a:t> 11 </a:t>
            </a:r>
            <a:r>
              <a:rPr lang="ru-RU" sz="1600" i="1" dirty="0" err="1"/>
              <a:t>башт</a:t>
            </a:r>
            <a:r>
              <a:rPr lang="ru-RU" sz="1600" i="1" dirty="0"/>
              <a:t>, </a:t>
            </a:r>
            <a:r>
              <a:rPr lang="ru-RU" sz="1600" i="1" dirty="0" err="1"/>
              <a:t>кожна</a:t>
            </a:r>
            <a:r>
              <a:rPr lang="ru-RU" sz="1600" i="1" dirty="0"/>
              <a:t> з </a:t>
            </a:r>
            <a:r>
              <a:rPr lang="ru-RU" sz="1600" i="1" dirty="0" err="1"/>
              <a:t>яких</a:t>
            </a:r>
            <a:r>
              <a:rPr lang="ru-RU" sz="1600" i="1" dirty="0"/>
              <a:t> </a:t>
            </a:r>
            <a:r>
              <a:rPr lang="ru-RU" sz="1600" i="1" dirty="0" err="1"/>
              <a:t>має</a:t>
            </a:r>
            <a:r>
              <a:rPr lang="ru-RU" sz="1600" i="1" dirty="0"/>
              <a:t> свою </a:t>
            </a:r>
            <a:r>
              <a:rPr lang="ru-RU" sz="1600" i="1" dirty="0" err="1"/>
              <a:t>назву</a:t>
            </a:r>
            <a:r>
              <a:rPr lang="ru-RU" sz="1600" i="1" dirty="0"/>
              <a:t> та </a:t>
            </a:r>
            <a:r>
              <a:rPr lang="ru-RU" sz="1600" i="1" dirty="0" err="1"/>
              <a:t>історію</a:t>
            </a:r>
            <a:r>
              <a:rPr lang="ru-RU" sz="1600" i="1" dirty="0"/>
              <a:t>. </a:t>
            </a:r>
          </a:p>
        </p:txBody>
      </p:sp>
      <p:pic>
        <p:nvPicPr>
          <p:cNvPr id="6146" name="Picture 2" descr="C:\Users\Aleksandra\Desktop\144d00fc5cb-1.1 Кам’янець-Подільська фортец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" r="4401" b="11140"/>
          <a:stretch/>
        </p:blipFill>
        <p:spPr bwMode="auto">
          <a:xfrm>
            <a:off x="1475656" y="2420887"/>
            <a:ext cx="5976664" cy="2538087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989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560840" cy="1216496"/>
          </a:xfrm>
        </p:spPr>
        <p:txBody>
          <a:bodyPr>
            <a:noAutofit/>
          </a:bodyPr>
          <a:lstStyle/>
          <a:p>
            <a:r>
              <a:rPr lang="ru-RU" sz="4800" b="1" dirty="0"/>
              <a:t> </a:t>
            </a:r>
            <a:r>
              <a:rPr lang="ru-RU" sz="66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Парк "</a:t>
            </a:r>
            <a:r>
              <a:rPr lang="ru-RU" sz="66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Софіївка</a:t>
            </a:r>
            <a:r>
              <a:rPr lang="ru-RU" sz="66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endParaRPr lang="ru-RU" sz="4800" b="1" i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4176464" cy="352839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i="1" dirty="0" err="1"/>
              <a:t>Площа</a:t>
            </a:r>
            <a:r>
              <a:rPr lang="ru-RU" i="1" dirty="0"/>
              <a:t> парку становить 154,7 га на </a:t>
            </a:r>
            <a:r>
              <a:rPr lang="ru-RU" i="1" dirty="0" err="1"/>
              <a:t>узбіччі</a:t>
            </a:r>
            <a:r>
              <a:rPr lang="ru-RU" i="1" dirty="0"/>
              <a:t> </a:t>
            </a:r>
            <a:r>
              <a:rPr lang="ru-RU" i="1" dirty="0" err="1"/>
              <a:t>старовинного</a:t>
            </a:r>
            <a:r>
              <a:rPr lang="ru-RU" i="1" dirty="0"/>
              <a:t> </a:t>
            </a:r>
            <a:r>
              <a:rPr lang="ru-RU" i="1" dirty="0" err="1"/>
              <a:t>міста</a:t>
            </a:r>
            <a:r>
              <a:rPr lang="ru-RU" i="1" dirty="0"/>
              <a:t> Умань</a:t>
            </a:r>
            <a:r>
              <a:rPr lang="en-US" i="1" dirty="0"/>
              <a:t> </a:t>
            </a:r>
            <a:r>
              <a:rPr lang="ru-RU" i="1" dirty="0" err="1"/>
              <a:t>Черкаської</a:t>
            </a:r>
            <a:r>
              <a:rPr lang="ru-RU" i="1" dirty="0"/>
              <a:t> </a:t>
            </a:r>
            <a:r>
              <a:rPr lang="ru-RU" i="1" dirty="0" err="1"/>
              <a:t>області</a:t>
            </a:r>
            <a:r>
              <a:rPr lang="ru-RU" i="1" dirty="0"/>
              <a:t>. </a:t>
            </a:r>
            <a:r>
              <a:rPr lang="ru-RU" i="1" dirty="0" err="1"/>
              <a:t>Заснований</a:t>
            </a:r>
            <a:r>
              <a:rPr lang="ru-RU" i="1" dirty="0"/>
              <a:t> парк </a:t>
            </a:r>
            <a:r>
              <a:rPr lang="ru-RU" i="1" dirty="0" err="1"/>
              <a:t>був</a:t>
            </a:r>
            <a:r>
              <a:rPr lang="ru-RU" i="1" dirty="0"/>
              <a:t> у 1796 </a:t>
            </a:r>
            <a:r>
              <a:rPr lang="ru-RU" i="1" dirty="0" err="1"/>
              <a:t>році</a:t>
            </a:r>
            <a:r>
              <a:rPr lang="ru-RU" i="1" dirty="0"/>
              <a:t> </a:t>
            </a:r>
            <a:r>
              <a:rPr lang="ru-RU" i="1" dirty="0" err="1"/>
              <a:t>заможним</a:t>
            </a:r>
            <a:r>
              <a:rPr lang="ru-RU" i="1" dirty="0"/>
              <a:t> </a:t>
            </a:r>
            <a:r>
              <a:rPr lang="ru-RU" i="1" dirty="0" err="1"/>
              <a:t>польським</a:t>
            </a:r>
            <a:r>
              <a:rPr lang="ru-RU" i="1" dirty="0"/>
              <a:t> магнатом </a:t>
            </a:r>
            <a:r>
              <a:rPr lang="ru-RU" i="1" dirty="0" err="1"/>
              <a:t>Станіславом</a:t>
            </a:r>
            <a:r>
              <a:rPr lang="ru-RU" i="1" dirty="0"/>
              <a:t> </a:t>
            </a:r>
            <a:r>
              <a:rPr lang="ru-RU" i="1" dirty="0" err="1"/>
              <a:t>Потоцьким</a:t>
            </a:r>
            <a:r>
              <a:rPr lang="ru-RU" i="1" dirty="0"/>
              <a:t> на честь </a:t>
            </a:r>
            <a:r>
              <a:rPr lang="ru-RU" i="1" dirty="0" err="1"/>
              <a:t>своєї</a:t>
            </a:r>
            <a:r>
              <a:rPr lang="ru-RU" i="1" dirty="0"/>
              <a:t> </a:t>
            </a:r>
            <a:r>
              <a:rPr lang="ru-RU" i="1" dirty="0" err="1"/>
              <a:t>дружини</a:t>
            </a:r>
            <a:r>
              <a:rPr lang="ru-RU" i="1" dirty="0"/>
              <a:t> </a:t>
            </a:r>
            <a:r>
              <a:rPr lang="ru-RU" i="1" dirty="0" err="1"/>
              <a:t>красуні</a:t>
            </a:r>
            <a:r>
              <a:rPr lang="ru-RU" i="1" dirty="0"/>
              <a:t>-гречанки </a:t>
            </a:r>
            <a:r>
              <a:rPr lang="ru-RU" i="1" dirty="0" err="1"/>
              <a:t>Софії</a:t>
            </a:r>
            <a:r>
              <a:rPr lang="ru-RU" i="1" dirty="0"/>
              <a:t>, і </a:t>
            </a:r>
            <a:r>
              <a:rPr lang="ru-RU" i="1" dirty="0" err="1"/>
              <a:t>був</a:t>
            </a:r>
            <a:r>
              <a:rPr lang="ru-RU" i="1" dirty="0"/>
              <a:t> </a:t>
            </a:r>
            <a:r>
              <a:rPr lang="ru-RU" i="1" dirty="0" err="1"/>
              <a:t>подарований</a:t>
            </a:r>
            <a:r>
              <a:rPr lang="ru-RU" i="1" dirty="0"/>
              <a:t> </a:t>
            </a:r>
            <a:r>
              <a:rPr lang="ru-RU" i="1" dirty="0" err="1"/>
              <a:t>їй</a:t>
            </a:r>
            <a:r>
              <a:rPr lang="ru-RU" i="1" dirty="0"/>
              <a:t> на день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янгола</a:t>
            </a:r>
            <a:r>
              <a:rPr lang="ru-RU" i="1" dirty="0"/>
              <a:t> у </a:t>
            </a:r>
            <a:r>
              <a:rPr lang="ru-RU" i="1" dirty="0" err="1"/>
              <a:t>травні</a:t>
            </a:r>
            <a:r>
              <a:rPr lang="ru-RU" i="1" dirty="0"/>
              <a:t> 1802 року.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r="19479"/>
          <a:stretch/>
        </p:blipFill>
        <p:spPr bwMode="auto">
          <a:xfrm>
            <a:off x="4977002" y="2204864"/>
            <a:ext cx="3507474" cy="3551079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5390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6864" cy="928464"/>
          </a:xfrm>
        </p:spPr>
        <p:txBody>
          <a:bodyPr>
            <a:noAutofit/>
          </a:bodyPr>
          <a:lstStyle/>
          <a:p>
            <a:r>
              <a:rPr lang="ru-RU" sz="66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 “Писанка”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492896"/>
            <a:ext cx="3096344" cy="313752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i="1" dirty="0"/>
              <a:t>Музей </a:t>
            </a:r>
            <a:r>
              <a:rPr lang="ru-RU" i="1" dirty="0" err="1"/>
              <a:t>збудовано</a:t>
            </a:r>
            <a:r>
              <a:rPr lang="ru-RU" i="1" dirty="0"/>
              <a:t> в 2000 </a:t>
            </a:r>
            <a:r>
              <a:rPr lang="ru-RU" i="1" dirty="0" err="1"/>
              <a:t>році</a:t>
            </a:r>
            <a:r>
              <a:rPr lang="ru-RU" i="1" dirty="0"/>
              <a:t> в </a:t>
            </a:r>
            <a:r>
              <a:rPr lang="ru-RU" i="1" dirty="0" err="1"/>
              <a:t>м.Коломия</a:t>
            </a:r>
            <a:r>
              <a:rPr lang="ru-RU" i="1" dirty="0"/>
              <a:t>. Центральна </a:t>
            </a:r>
            <a:r>
              <a:rPr lang="ru-RU" i="1" dirty="0" err="1"/>
              <a:t>частина</a:t>
            </a:r>
            <a:r>
              <a:rPr lang="ru-RU" i="1" dirty="0"/>
              <a:t> музею </a:t>
            </a:r>
            <a:r>
              <a:rPr lang="ru-RU" i="1" dirty="0" err="1"/>
              <a:t>має</a:t>
            </a:r>
            <a:r>
              <a:rPr lang="ru-RU" i="1" dirty="0"/>
              <a:t> форму </a:t>
            </a:r>
            <a:r>
              <a:rPr lang="ru-RU" i="1" dirty="0" err="1"/>
              <a:t>писанки</a:t>
            </a:r>
            <a:r>
              <a:rPr lang="ru-RU" i="1" dirty="0"/>
              <a:t> </a:t>
            </a:r>
            <a:r>
              <a:rPr lang="ru-RU" i="1" dirty="0" err="1"/>
              <a:t>висотою</a:t>
            </a:r>
            <a:r>
              <a:rPr lang="ru-RU" i="1" dirty="0"/>
              <a:t> 14 </a:t>
            </a:r>
            <a:r>
              <a:rPr lang="ru-RU" i="1" dirty="0" err="1"/>
              <a:t>метрів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єдиний</a:t>
            </a:r>
            <a:r>
              <a:rPr lang="ru-RU" i="1" dirty="0"/>
              <a:t> у </a:t>
            </a:r>
            <a:r>
              <a:rPr lang="ru-RU" i="1" dirty="0" err="1"/>
              <a:t>світі</a:t>
            </a:r>
            <a:r>
              <a:rPr lang="ru-RU" i="1" dirty="0"/>
              <a:t> музей </a:t>
            </a:r>
            <a:r>
              <a:rPr lang="ru-RU" i="1" dirty="0" err="1"/>
              <a:t>писанкового</a:t>
            </a:r>
            <a:r>
              <a:rPr lang="ru-RU" i="1" dirty="0"/>
              <a:t> </a:t>
            </a:r>
            <a:r>
              <a:rPr lang="ru-RU" i="1" dirty="0" err="1"/>
              <a:t>розпису</a:t>
            </a:r>
            <a:r>
              <a:rPr lang="ru-RU" i="1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724400" cy="3143250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9772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нопка">
      <a:dk1>
        <a:sysClr val="windowText" lastClr="000000"/>
      </a:dk1>
      <a:lt1>
        <a:sysClr val="window" lastClr="F7F7F7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149</TotalTime>
  <Words>231</Words>
  <Application>Microsoft Office PowerPoint</Application>
  <PresentationFormat>Экран (4:3)</PresentationFormat>
  <Paragraphs>27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Історичні  пам’ятки  України</vt:lpstr>
      <vt:lpstr>Києво-Печерська Лавра</vt:lpstr>
      <vt:lpstr>Національний заповідник-острів «Хортиця»</vt:lpstr>
      <vt:lpstr>Софія Київська</vt:lpstr>
      <vt:lpstr>Херсонес Таврійський</vt:lpstr>
      <vt:lpstr>Заповідник  "Хотинська фортеця"</vt:lpstr>
      <vt:lpstr>Національний  історико-архітектурний заповідник "Кам’янець"</vt:lpstr>
      <vt:lpstr> Парк "Софіївка"</vt:lpstr>
      <vt:lpstr>Музей “Писанка”</vt:lpstr>
      <vt:lpstr>Антонієві печери</vt:lpstr>
      <vt:lpstr>Одеський державний академічний театр  опери та балету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Історичні пам’ятки України</dc:title>
  <dc:creator>Aleksandra</dc:creator>
  <cp:lastModifiedBy>Aleksandra</cp:lastModifiedBy>
  <cp:revision>16</cp:revision>
  <dcterms:created xsi:type="dcterms:W3CDTF">2014-05-10T09:42:17Z</dcterms:created>
  <dcterms:modified xsi:type="dcterms:W3CDTF">2015-04-20T20:11:17Z</dcterms:modified>
</cp:coreProperties>
</file>