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59" r:id="rId6"/>
    <p:sldId id="267" r:id="rId7"/>
    <p:sldId id="268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1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1AE26-9C6C-470A-BD29-E0DBD49A2231}" type="doc">
      <dgm:prSet loTypeId="urn:microsoft.com/office/officeart/2005/8/layout/matrix1" loCatId="matrix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E70CED1-2CB0-4317-9243-BCDFC9A36893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uk-UA" b="1" noProof="0" dirty="0" smtClean="0">
              <a:solidFill>
                <a:srgbClr val="DD5119"/>
              </a:solidFill>
            </a:rPr>
            <a:t>Види відносин, які регулюються нормами адміністративного права</a:t>
          </a:r>
          <a:endParaRPr lang="uk-UA" b="1" noProof="0" dirty="0">
            <a:solidFill>
              <a:srgbClr val="DD5119"/>
            </a:solidFill>
          </a:endParaRPr>
        </a:p>
      </dgm:t>
    </dgm:pt>
    <dgm:pt modelId="{EC6FEF02-3C55-4C6D-95EE-3495057A8A31}" type="parTrans" cxnId="{64564CCC-3408-4436-BFCF-6A1523D3A302}">
      <dgm:prSet/>
      <dgm:spPr/>
      <dgm:t>
        <a:bodyPr/>
        <a:lstStyle/>
        <a:p>
          <a:endParaRPr lang="ru-RU"/>
        </a:p>
      </dgm:t>
    </dgm:pt>
    <dgm:pt modelId="{33060D14-36EA-4A31-B138-997BC6C64709}" type="sibTrans" cxnId="{64564CCC-3408-4436-BFCF-6A1523D3A302}">
      <dgm:prSet/>
      <dgm:spPr/>
      <dgm:t>
        <a:bodyPr/>
        <a:lstStyle/>
        <a:p>
          <a:endParaRPr lang="ru-RU"/>
        </a:p>
      </dgm:t>
    </dgm:pt>
    <dgm:pt modelId="{A45300D3-5628-4281-962E-4FF91A85FF40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400" b="1" noProof="0" dirty="0" smtClean="0">
              <a:solidFill>
                <a:srgbClr val="002060"/>
              </a:solidFill>
            </a:rPr>
            <a:t>1. Відносини між державними органами, що підпорядковані один одному</a:t>
          </a:r>
          <a:endParaRPr lang="uk-UA" sz="2400" b="1" noProof="0" dirty="0">
            <a:solidFill>
              <a:srgbClr val="002060"/>
            </a:solidFill>
          </a:endParaRPr>
        </a:p>
      </dgm:t>
    </dgm:pt>
    <dgm:pt modelId="{AF70B555-5440-4C50-9DE1-B95F4F93616B}" type="parTrans" cxnId="{FB873086-828B-4B6E-AAC1-3485E94E83F5}">
      <dgm:prSet/>
      <dgm:spPr/>
      <dgm:t>
        <a:bodyPr/>
        <a:lstStyle/>
        <a:p>
          <a:endParaRPr lang="ru-RU"/>
        </a:p>
      </dgm:t>
    </dgm:pt>
    <dgm:pt modelId="{610F3B99-9DB4-4F6F-8162-3BF44A5CDB49}" type="sibTrans" cxnId="{FB873086-828B-4B6E-AAC1-3485E94E83F5}">
      <dgm:prSet/>
      <dgm:spPr/>
      <dgm:t>
        <a:bodyPr/>
        <a:lstStyle/>
        <a:p>
          <a:endParaRPr lang="ru-RU"/>
        </a:p>
      </dgm:t>
    </dgm:pt>
    <dgm:pt modelId="{5D82BBC5-6301-438A-A8FE-1069990AFF6E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400" b="1" noProof="0" dirty="0" smtClean="0">
              <a:solidFill>
                <a:srgbClr val="002060"/>
              </a:solidFill>
            </a:rPr>
            <a:t>2. Відносини між державними органами, які не мають безпосереднього підпорядкування один одному</a:t>
          </a:r>
          <a:endParaRPr lang="uk-UA" sz="2400" b="1" noProof="0" dirty="0">
            <a:solidFill>
              <a:srgbClr val="002060"/>
            </a:solidFill>
          </a:endParaRPr>
        </a:p>
      </dgm:t>
    </dgm:pt>
    <dgm:pt modelId="{71140C49-D1AE-4BCB-9F78-61E002DED577}" type="parTrans" cxnId="{3F1AFDE8-C0AC-4E6A-B9C4-F86D0BD31CEE}">
      <dgm:prSet/>
      <dgm:spPr/>
      <dgm:t>
        <a:bodyPr/>
        <a:lstStyle/>
        <a:p>
          <a:endParaRPr lang="ru-RU"/>
        </a:p>
      </dgm:t>
    </dgm:pt>
    <dgm:pt modelId="{AE1C5E45-7B0D-4FC1-9D7A-C92372ADCCFC}" type="sibTrans" cxnId="{3F1AFDE8-C0AC-4E6A-B9C4-F86D0BD31CEE}">
      <dgm:prSet/>
      <dgm:spPr/>
      <dgm:t>
        <a:bodyPr/>
        <a:lstStyle/>
        <a:p>
          <a:endParaRPr lang="ru-RU"/>
        </a:p>
      </dgm:t>
    </dgm:pt>
    <dgm:pt modelId="{1F87293F-4599-40B6-88BC-41F5ADC6C428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3</a:t>
          </a:r>
          <a:r>
            <a:rPr lang="uk-UA" sz="2400" b="1" noProof="0" dirty="0" smtClean="0">
              <a:solidFill>
                <a:srgbClr val="002060"/>
              </a:solidFill>
            </a:rPr>
            <a:t>. Відносини між державними органами та установами, організаціями, які їм підпорядковані.</a:t>
          </a:r>
          <a:endParaRPr lang="uk-UA" sz="2400" b="1" noProof="0" dirty="0">
            <a:solidFill>
              <a:srgbClr val="002060"/>
            </a:solidFill>
          </a:endParaRPr>
        </a:p>
      </dgm:t>
    </dgm:pt>
    <dgm:pt modelId="{2C983E4B-0173-4AA0-B957-35E08940ECFA}" type="parTrans" cxnId="{E774689D-F13F-42B5-8D07-1836E6625C39}">
      <dgm:prSet/>
      <dgm:spPr/>
      <dgm:t>
        <a:bodyPr/>
        <a:lstStyle/>
        <a:p>
          <a:endParaRPr lang="ru-RU"/>
        </a:p>
      </dgm:t>
    </dgm:pt>
    <dgm:pt modelId="{2B68BE53-EE45-4559-BE8D-548191B6233B}" type="sibTrans" cxnId="{E774689D-F13F-42B5-8D07-1836E6625C39}">
      <dgm:prSet/>
      <dgm:spPr/>
      <dgm:t>
        <a:bodyPr/>
        <a:lstStyle/>
        <a:p>
          <a:endParaRPr lang="ru-RU"/>
        </a:p>
      </dgm:t>
    </dgm:pt>
    <dgm:pt modelId="{CAD20119-E624-4E7B-BCDE-6DC2D5B1F233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400" b="1" noProof="0" dirty="0" smtClean="0">
              <a:solidFill>
                <a:srgbClr val="002060"/>
              </a:solidFill>
            </a:rPr>
            <a:t>4. Відносини між державними органами та іншими установами, підприємствами, громадськими організаціями, громадянами</a:t>
          </a:r>
          <a:r>
            <a:rPr lang="ru-RU" sz="2400" b="1" dirty="0" smtClean="0">
              <a:solidFill>
                <a:srgbClr val="002060"/>
              </a:solidFill>
            </a:rPr>
            <a:t>.</a:t>
          </a:r>
          <a:endParaRPr lang="ru-RU" sz="2400" b="1" dirty="0">
            <a:solidFill>
              <a:srgbClr val="002060"/>
            </a:solidFill>
          </a:endParaRPr>
        </a:p>
      </dgm:t>
    </dgm:pt>
    <dgm:pt modelId="{EF5BC983-0A40-4AFD-B82A-2A0495499367}" type="parTrans" cxnId="{A3015B63-E2EB-462D-9F64-D03BFF8477D4}">
      <dgm:prSet/>
      <dgm:spPr/>
      <dgm:t>
        <a:bodyPr/>
        <a:lstStyle/>
        <a:p>
          <a:endParaRPr lang="ru-RU"/>
        </a:p>
      </dgm:t>
    </dgm:pt>
    <dgm:pt modelId="{BE0BBFF2-D38E-45B0-AB56-2289D0A89A1F}" type="sibTrans" cxnId="{A3015B63-E2EB-462D-9F64-D03BFF8477D4}">
      <dgm:prSet/>
      <dgm:spPr/>
      <dgm:t>
        <a:bodyPr/>
        <a:lstStyle/>
        <a:p>
          <a:endParaRPr lang="ru-RU"/>
        </a:p>
      </dgm:t>
    </dgm:pt>
    <dgm:pt modelId="{F2F3A3CB-73CF-43A5-A9C8-35796D2B433A}" type="pres">
      <dgm:prSet presAssocID="{1FD1AE26-9C6C-470A-BD29-E0DBD49A223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3B0DB2-75E8-439E-A07D-7C9E9324EBB3}" type="pres">
      <dgm:prSet presAssocID="{1FD1AE26-9C6C-470A-BD29-E0DBD49A2231}" presName="matrix" presStyleCnt="0"/>
      <dgm:spPr/>
    </dgm:pt>
    <dgm:pt modelId="{262891A3-422E-4E37-B397-972E746A79B2}" type="pres">
      <dgm:prSet presAssocID="{1FD1AE26-9C6C-470A-BD29-E0DBD49A2231}" presName="tile1" presStyleLbl="node1" presStyleIdx="0" presStyleCnt="4"/>
      <dgm:spPr/>
      <dgm:t>
        <a:bodyPr/>
        <a:lstStyle/>
        <a:p>
          <a:endParaRPr lang="ru-RU"/>
        </a:p>
      </dgm:t>
    </dgm:pt>
    <dgm:pt modelId="{E84DD974-4A16-4446-8223-7382BFBF05E4}" type="pres">
      <dgm:prSet presAssocID="{1FD1AE26-9C6C-470A-BD29-E0DBD49A223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49000-90D4-40EB-B781-CAC381BA864E}" type="pres">
      <dgm:prSet presAssocID="{1FD1AE26-9C6C-470A-BD29-E0DBD49A2231}" presName="tile2" presStyleLbl="node1" presStyleIdx="1" presStyleCnt="4"/>
      <dgm:spPr/>
      <dgm:t>
        <a:bodyPr/>
        <a:lstStyle/>
        <a:p>
          <a:endParaRPr lang="ru-RU"/>
        </a:p>
      </dgm:t>
    </dgm:pt>
    <dgm:pt modelId="{39265F2D-64E4-49F2-9E0F-234CF92EF161}" type="pres">
      <dgm:prSet presAssocID="{1FD1AE26-9C6C-470A-BD29-E0DBD49A223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604F4-76A0-4BFF-892D-F127459025C6}" type="pres">
      <dgm:prSet presAssocID="{1FD1AE26-9C6C-470A-BD29-E0DBD49A2231}" presName="tile3" presStyleLbl="node1" presStyleIdx="2" presStyleCnt="4"/>
      <dgm:spPr/>
      <dgm:t>
        <a:bodyPr/>
        <a:lstStyle/>
        <a:p>
          <a:endParaRPr lang="ru-RU"/>
        </a:p>
      </dgm:t>
    </dgm:pt>
    <dgm:pt modelId="{44C96BB6-272E-40D2-9602-515D84D2EE67}" type="pres">
      <dgm:prSet presAssocID="{1FD1AE26-9C6C-470A-BD29-E0DBD49A223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195EB-2EA6-4B08-8574-209CC3C4F130}" type="pres">
      <dgm:prSet presAssocID="{1FD1AE26-9C6C-470A-BD29-E0DBD49A2231}" presName="tile4" presStyleLbl="node1" presStyleIdx="3" presStyleCnt="4"/>
      <dgm:spPr/>
      <dgm:t>
        <a:bodyPr/>
        <a:lstStyle/>
        <a:p>
          <a:endParaRPr lang="ru-RU"/>
        </a:p>
      </dgm:t>
    </dgm:pt>
    <dgm:pt modelId="{E7C1B2D4-5FF3-4FDE-A8FF-1120AFD7F85E}" type="pres">
      <dgm:prSet presAssocID="{1FD1AE26-9C6C-470A-BD29-E0DBD49A223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9CB51-3CB2-4506-9FA2-41DA18AA6BC6}" type="pres">
      <dgm:prSet presAssocID="{1FD1AE26-9C6C-470A-BD29-E0DBD49A2231}" presName="centerTile" presStyleLbl="fgShp" presStyleIdx="0" presStyleCnt="1" custScaleX="26553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2164638-B1E9-47C5-A285-287D8E1266D4}" type="presOf" srcId="{BE70CED1-2CB0-4317-9243-BCDFC9A36893}" destId="{C8F9CB51-3CB2-4506-9FA2-41DA18AA6BC6}" srcOrd="0" destOrd="0" presId="urn:microsoft.com/office/officeart/2005/8/layout/matrix1"/>
    <dgm:cxn modelId="{1696F18D-908A-4BA1-81FB-911C4052006C}" type="presOf" srcId="{A45300D3-5628-4281-962E-4FF91A85FF40}" destId="{262891A3-422E-4E37-B397-972E746A79B2}" srcOrd="0" destOrd="0" presId="urn:microsoft.com/office/officeart/2005/8/layout/matrix1"/>
    <dgm:cxn modelId="{E7674B87-25E0-4C82-B6B4-93B4DE4FAB8F}" type="presOf" srcId="{5D82BBC5-6301-438A-A8FE-1069990AFF6E}" destId="{39265F2D-64E4-49F2-9E0F-234CF92EF161}" srcOrd="1" destOrd="0" presId="urn:microsoft.com/office/officeart/2005/8/layout/matrix1"/>
    <dgm:cxn modelId="{3F1AFDE8-C0AC-4E6A-B9C4-F86D0BD31CEE}" srcId="{BE70CED1-2CB0-4317-9243-BCDFC9A36893}" destId="{5D82BBC5-6301-438A-A8FE-1069990AFF6E}" srcOrd="1" destOrd="0" parTransId="{71140C49-D1AE-4BCB-9F78-61E002DED577}" sibTransId="{AE1C5E45-7B0D-4FC1-9D7A-C92372ADCCFC}"/>
    <dgm:cxn modelId="{A4B806D0-9F2F-4420-B51B-58ECCC4695F8}" type="presOf" srcId="{1F87293F-4599-40B6-88BC-41F5ADC6C428}" destId="{168604F4-76A0-4BFF-892D-F127459025C6}" srcOrd="0" destOrd="0" presId="urn:microsoft.com/office/officeart/2005/8/layout/matrix1"/>
    <dgm:cxn modelId="{C675C78F-6F55-4F60-A7B5-5917FFEFE702}" type="presOf" srcId="{5D82BBC5-6301-438A-A8FE-1069990AFF6E}" destId="{D2849000-90D4-40EB-B781-CAC381BA864E}" srcOrd="0" destOrd="0" presId="urn:microsoft.com/office/officeart/2005/8/layout/matrix1"/>
    <dgm:cxn modelId="{2A9C355F-D7B2-4212-AB8A-785FE761F8F4}" type="presOf" srcId="{CAD20119-E624-4E7B-BCDE-6DC2D5B1F233}" destId="{519195EB-2EA6-4B08-8574-209CC3C4F130}" srcOrd="0" destOrd="0" presId="urn:microsoft.com/office/officeart/2005/8/layout/matrix1"/>
    <dgm:cxn modelId="{62B5D3D1-D9E4-4948-9843-FB2DB2C66B66}" type="presOf" srcId="{1F87293F-4599-40B6-88BC-41F5ADC6C428}" destId="{44C96BB6-272E-40D2-9602-515D84D2EE67}" srcOrd="1" destOrd="0" presId="urn:microsoft.com/office/officeart/2005/8/layout/matrix1"/>
    <dgm:cxn modelId="{0CD06797-3DBC-4CAF-8679-5DA1CEA14889}" type="presOf" srcId="{A45300D3-5628-4281-962E-4FF91A85FF40}" destId="{E84DD974-4A16-4446-8223-7382BFBF05E4}" srcOrd="1" destOrd="0" presId="urn:microsoft.com/office/officeart/2005/8/layout/matrix1"/>
    <dgm:cxn modelId="{FB873086-828B-4B6E-AAC1-3485E94E83F5}" srcId="{BE70CED1-2CB0-4317-9243-BCDFC9A36893}" destId="{A45300D3-5628-4281-962E-4FF91A85FF40}" srcOrd="0" destOrd="0" parTransId="{AF70B555-5440-4C50-9DE1-B95F4F93616B}" sibTransId="{610F3B99-9DB4-4F6F-8162-3BF44A5CDB49}"/>
    <dgm:cxn modelId="{4A28752A-702C-41E3-A9F0-94E1ECAC1C97}" type="presOf" srcId="{1FD1AE26-9C6C-470A-BD29-E0DBD49A2231}" destId="{F2F3A3CB-73CF-43A5-A9C8-35796D2B433A}" srcOrd="0" destOrd="0" presId="urn:microsoft.com/office/officeart/2005/8/layout/matrix1"/>
    <dgm:cxn modelId="{B9DC6001-1136-4143-BA19-94368A073A5E}" type="presOf" srcId="{CAD20119-E624-4E7B-BCDE-6DC2D5B1F233}" destId="{E7C1B2D4-5FF3-4FDE-A8FF-1120AFD7F85E}" srcOrd="1" destOrd="0" presId="urn:microsoft.com/office/officeart/2005/8/layout/matrix1"/>
    <dgm:cxn modelId="{64564CCC-3408-4436-BFCF-6A1523D3A302}" srcId="{1FD1AE26-9C6C-470A-BD29-E0DBD49A2231}" destId="{BE70CED1-2CB0-4317-9243-BCDFC9A36893}" srcOrd="0" destOrd="0" parTransId="{EC6FEF02-3C55-4C6D-95EE-3495057A8A31}" sibTransId="{33060D14-36EA-4A31-B138-997BC6C64709}"/>
    <dgm:cxn modelId="{A3015B63-E2EB-462D-9F64-D03BFF8477D4}" srcId="{BE70CED1-2CB0-4317-9243-BCDFC9A36893}" destId="{CAD20119-E624-4E7B-BCDE-6DC2D5B1F233}" srcOrd="3" destOrd="0" parTransId="{EF5BC983-0A40-4AFD-B82A-2A0495499367}" sibTransId="{BE0BBFF2-D38E-45B0-AB56-2289D0A89A1F}"/>
    <dgm:cxn modelId="{E774689D-F13F-42B5-8D07-1836E6625C39}" srcId="{BE70CED1-2CB0-4317-9243-BCDFC9A36893}" destId="{1F87293F-4599-40B6-88BC-41F5ADC6C428}" srcOrd="2" destOrd="0" parTransId="{2C983E4B-0173-4AA0-B957-35E08940ECFA}" sibTransId="{2B68BE53-EE45-4559-BE8D-548191B6233B}"/>
    <dgm:cxn modelId="{FC20B7DD-1C0C-439B-B224-467AB3D3C0DB}" type="presParOf" srcId="{F2F3A3CB-73CF-43A5-A9C8-35796D2B433A}" destId="{AA3B0DB2-75E8-439E-A07D-7C9E9324EBB3}" srcOrd="0" destOrd="0" presId="urn:microsoft.com/office/officeart/2005/8/layout/matrix1"/>
    <dgm:cxn modelId="{DDF572AF-5D4B-43F3-89C0-BB5701323F17}" type="presParOf" srcId="{AA3B0DB2-75E8-439E-A07D-7C9E9324EBB3}" destId="{262891A3-422E-4E37-B397-972E746A79B2}" srcOrd="0" destOrd="0" presId="urn:microsoft.com/office/officeart/2005/8/layout/matrix1"/>
    <dgm:cxn modelId="{9A99798B-E51E-4A29-B796-4FA8B2B213B8}" type="presParOf" srcId="{AA3B0DB2-75E8-439E-A07D-7C9E9324EBB3}" destId="{E84DD974-4A16-4446-8223-7382BFBF05E4}" srcOrd="1" destOrd="0" presId="urn:microsoft.com/office/officeart/2005/8/layout/matrix1"/>
    <dgm:cxn modelId="{182FB92F-95D4-42CB-91F7-EA2F6D9C7007}" type="presParOf" srcId="{AA3B0DB2-75E8-439E-A07D-7C9E9324EBB3}" destId="{D2849000-90D4-40EB-B781-CAC381BA864E}" srcOrd="2" destOrd="0" presId="urn:microsoft.com/office/officeart/2005/8/layout/matrix1"/>
    <dgm:cxn modelId="{C805679A-4E3B-4E65-B87B-1DEB3696BB34}" type="presParOf" srcId="{AA3B0DB2-75E8-439E-A07D-7C9E9324EBB3}" destId="{39265F2D-64E4-49F2-9E0F-234CF92EF161}" srcOrd="3" destOrd="0" presId="urn:microsoft.com/office/officeart/2005/8/layout/matrix1"/>
    <dgm:cxn modelId="{27FFC3DB-F79A-4F6F-853D-B0797A8AF4EC}" type="presParOf" srcId="{AA3B0DB2-75E8-439E-A07D-7C9E9324EBB3}" destId="{168604F4-76A0-4BFF-892D-F127459025C6}" srcOrd="4" destOrd="0" presId="urn:microsoft.com/office/officeart/2005/8/layout/matrix1"/>
    <dgm:cxn modelId="{3DD99A59-7D5D-41E1-AB36-E9DC123A2D7B}" type="presParOf" srcId="{AA3B0DB2-75E8-439E-A07D-7C9E9324EBB3}" destId="{44C96BB6-272E-40D2-9602-515D84D2EE67}" srcOrd="5" destOrd="0" presId="urn:microsoft.com/office/officeart/2005/8/layout/matrix1"/>
    <dgm:cxn modelId="{A5E782AE-3339-4612-9E8D-0B8128D7163F}" type="presParOf" srcId="{AA3B0DB2-75E8-439E-A07D-7C9E9324EBB3}" destId="{519195EB-2EA6-4B08-8574-209CC3C4F130}" srcOrd="6" destOrd="0" presId="urn:microsoft.com/office/officeart/2005/8/layout/matrix1"/>
    <dgm:cxn modelId="{741D5525-41C1-48DD-9193-65B814E8C6A1}" type="presParOf" srcId="{AA3B0DB2-75E8-439E-A07D-7C9E9324EBB3}" destId="{E7C1B2D4-5FF3-4FDE-A8FF-1120AFD7F85E}" srcOrd="7" destOrd="0" presId="urn:microsoft.com/office/officeart/2005/8/layout/matrix1"/>
    <dgm:cxn modelId="{4B29F458-D629-4667-913D-632B92901953}" type="presParOf" srcId="{F2F3A3CB-73CF-43A5-A9C8-35796D2B433A}" destId="{C8F9CB51-3CB2-4506-9FA2-41DA18AA6BC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B02E4-E1C7-48B1-9487-83A865292EB8}" type="doc">
      <dgm:prSet loTypeId="urn:microsoft.com/office/officeart/2005/8/layout/hierarchy5" loCatId="hierarchy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845191E-F1D7-455A-BD92-4C85EA35A4B9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noProof="0" dirty="0" smtClean="0"/>
            <a:t>Особливості адміністративних відносин</a:t>
          </a:r>
          <a:endParaRPr lang="uk-UA" noProof="0" dirty="0"/>
        </a:p>
      </dgm:t>
    </dgm:pt>
    <dgm:pt modelId="{7745362C-2951-458D-AB93-876B8F3141F2}" type="parTrans" cxnId="{CB14FCDA-8973-4B20-B7E4-9C472DCDFC80}">
      <dgm:prSet/>
      <dgm:spPr/>
      <dgm:t>
        <a:bodyPr/>
        <a:lstStyle/>
        <a:p>
          <a:endParaRPr lang="ru-RU"/>
        </a:p>
      </dgm:t>
    </dgm:pt>
    <dgm:pt modelId="{A45DF455-D125-46F7-A372-B13485E7B050}" type="sibTrans" cxnId="{CB14FCDA-8973-4B20-B7E4-9C472DCDFC80}">
      <dgm:prSet/>
      <dgm:spPr/>
      <dgm:t>
        <a:bodyPr/>
        <a:lstStyle/>
        <a:p>
          <a:endParaRPr lang="ru-RU"/>
        </a:p>
      </dgm:t>
    </dgm:pt>
    <dgm:pt modelId="{9F6D5D73-FDBE-4138-9293-89929E27FEC9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noProof="0" dirty="0" smtClean="0"/>
            <a:t>можливість застосування примусу</a:t>
          </a:r>
          <a:endParaRPr lang="uk-UA" noProof="0" dirty="0"/>
        </a:p>
      </dgm:t>
    </dgm:pt>
    <dgm:pt modelId="{15EB1123-2DAD-4990-9428-FD4F51378887}" type="parTrans" cxnId="{F2D9F40B-C0C1-4C46-BAB4-549BCFBDDCC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1306F44-BC23-41F6-AD1A-BA14018C9C11}" type="sibTrans" cxnId="{F2D9F40B-C0C1-4C46-BAB4-549BCFBDDCCE}">
      <dgm:prSet/>
      <dgm:spPr/>
      <dgm:t>
        <a:bodyPr/>
        <a:lstStyle/>
        <a:p>
          <a:endParaRPr lang="ru-RU"/>
        </a:p>
      </dgm:t>
    </dgm:pt>
    <dgm:pt modelId="{FD4E31E1-A38D-4F8D-95BC-82FE764CE75F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noProof="0" dirty="0" smtClean="0"/>
            <a:t>в окремих випадках — нерівність сторін</a:t>
          </a:r>
          <a:endParaRPr lang="uk-UA" noProof="0" dirty="0"/>
        </a:p>
      </dgm:t>
    </dgm:pt>
    <dgm:pt modelId="{A394D175-1DDB-4489-900C-89EE24467E0D}" type="parTrans" cxnId="{D1BF8EF9-A8E5-4E31-ABF7-A95E0F899534}">
      <dgm:prSet/>
      <dgm:spPr/>
      <dgm:t>
        <a:bodyPr/>
        <a:lstStyle/>
        <a:p>
          <a:endParaRPr lang="ru-RU"/>
        </a:p>
      </dgm:t>
    </dgm:pt>
    <dgm:pt modelId="{E720C137-84DB-4FDF-AADB-E19F64127141}" type="sibTrans" cxnId="{D1BF8EF9-A8E5-4E31-ABF7-A95E0F899534}">
      <dgm:prSet/>
      <dgm:spPr/>
      <dgm:t>
        <a:bodyPr/>
        <a:lstStyle/>
        <a:p>
          <a:endParaRPr lang="ru-RU"/>
        </a:p>
      </dgm:t>
    </dgm:pt>
    <dgm:pt modelId="{E7717F4B-6D6C-4A07-8BD4-3AA19637CE16}" type="pres">
      <dgm:prSet presAssocID="{391B02E4-E1C7-48B1-9487-83A865292EB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5305BA-1B67-4DDA-ACE3-AA99EA9A753D}" type="pres">
      <dgm:prSet presAssocID="{391B02E4-E1C7-48B1-9487-83A865292EB8}" presName="hierFlow" presStyleCnt="0"/>
      <dgm:spPr/>
    </dgm:pt>
    <dgm:pt modelId="{30C6B47F-E698-445A-A798-83DCD64748B1}" type="pres">
      <dgm:prSet presAssocID="{391B02E4-E1C7-48B1-9487-83A865292EB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D7B3FA7-6EB7-4D9B-BABE-8D7E02063662}" type="pres">
      <dgm:prSet presAssocID="{3845191E-F1D7-455A-BD92-4C85EA35A4B9}" presName="Name17" presStyleCnt="0"/>
      <dgm:spPr/>
    </dgm:pt>
    <dgm:pt modelId="{26B208CE-662D-4A1F-A6D5-54DF18C2FF7A}" type="pres">
      <dgm:prSet presAssocID="{3845191E-F1D7-455A-BD92-4C85EA35A4B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A5AC64-9C32-4143-B9F6-889E1F558DFE}" type="pres">
      <dgm:prSet presAssocID="{3845191E-F1D7-455A-BD92-4C85EA35A4B9}" presName="hierChild2" presStyleCnt="0"/>
      <dgm:spPr/>
    </dgm:pt>
    <dgm:pt modelId="{10F3FD4E-321A-49AF-BA81-78D113EFBECF}" type="pres">
      <dgm:prSet presAssocID="{15EB1123-2DAD-4990-9428-FD4F51378887}" presName="Name25" presStyleLbl="parChTrans1D2" presStyleIdx="0" presStyleCnt="2"/>
      <dgm:spPr/>
      <dgm:t>
        <a:bodyPr/>
        <a:lstStyle/>
        <a:p>
          <a:endParaRPr lang="ru-RU"/>
        </a:p>
      </dgm:t>
    </dgm:pt>
    <dgm:pt modelId="{6C1D2032-1D05-448C-9F81-F1619E3B257F}" type="pres">
      <dgm:prSet presAssocID="{15EB1123-2DAD-4990-9428-FD4F5137888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D41364F-B90D-4082-BD04-28C6D4C243EC}" type="pres">
      <dgm:prSet presAssocID="{9F6D5D73-FDBE-4138-9293-89929E27FEC9}" presName="Name30" presStyleCnt="0"/>
      <dgm:spPr/>
    </dgm:pt>
    <dgm:pt modelId="{9E7A9EAC-DB46-49E5-B932-40B47DF64645}" type="pres">
      <dgm:prSet presAssocID="{9F6D5D73-FDBE-4138-9293-89929E27FEC9}" presName="level2Shape" presStyleLbl="node2" presStyleIdx="0" presStyleCnt="2"/>
      <dgm:spPr/>
      <dgm:t>
        <a:bodyPr/>
        <a:lstStyle/>
        <a:p>
          <a:endParaRPr lang="ru-RU"/>
        </a:p>
      </dgm:t>
    </dgm:pt>
    <dgm:pt modelId="{6746790F-02F6-4905-9FCA-595107C69CC9}" type="pres">
      <dgm:prSet presAssocID="{9F6D5D73-FDBE-4138-9293-89929E27FEC9}" presName="hierChild3" presStyleCnt="0"/>
      <dgm:spPr/>
    </dgm:pt>
    <dgm:pt modelId="{96FDD033-6296-46A2-8467-DD38A1969E02}" type="pres">
      <dgm:prSet presAssocID="{A394D175-1DDB-4489-900C-89EE24467E0D}" presName="Name25" presStyleLbl="parChTrans1D2" presStyleIdx="1" presStyleCnt="2"/>
      <dgm:spPr/>
      <dgm:t>
        <a:bodyPr/>
        <a:lstStyle/>
        <a:p>
          <a:endParaRPr lang="ru-RU"/>
        </a:p>
      </dgm:t>
    </dgm:pt>
    <dgm:pt modelId="{536E381A-0451-40B6-B6B5-F2F4101079BE}" type="pres">
      <dgm:prSet presAssocID="{A394D175-1DDB-4489-900C-89EE24467E0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A55A93DB-592E-400B-BC7B-5608EDBFFD11}" type="pres">
      <dgm:prSet presAssocID="{FD4E31E1-A38D-4F8D-95BC-82FE764CE75F}" presName="Name30" presStyleCnt="0"/>
      <dgm:spPr/>
    </dgm:pt>
    <dgm:pt modelId="{B35F8E67-8C7B-4EC5-B0C3-F26B0C29A6A8}" type="pres">
      <dgm:prSet presAssocID="{FD4E31E1-A38D-4F8D-95BC-82FE764CE75F}" presName="level2Shape" presStyleLbl="node2" presStyleIdx="1" presStyleCnt="2"/>
      <dgm:spPr/>
      <dgm:t>
        <a:bodyPr/>
        <a:lstStyle/>
        <a:p>
          <a:endParaRPr lang="ru-RU"/>
        </a:p>
      </dgm:t>
    </dgm:pt>
    <dgm:pt modelId="{01F50667-C394-44BC-B7A7-1253BFF540AF}" type="pres">
      <dgm:prSet presAssocID="{FD4E31E1-A38D-4F8D-95BC-82FE764CE75F}" presName="hierChild3" presStyleCnt="0"/>
      <dgm:spPr/>
    </dgm:pt>
    <dgm:pt modelId="{3E509A35-E765-4372-9FD7-426BDFE52865}" type="pres">
      <dgm:prSet presAssocID="{391B02E4-E1C7-48B1-9487-83A865292EB8}" presName="bgShapesFlow" presStyleCnt="0"/>
      <dgm:spPr/>
    </dgm:pt>
  </dgm:ptLst>
  <dgm:cxnLst>
    <dgm:cxn modelId="{D3359EC8-F3F3-4FC1-8D8E-C89BBB483FCE}" type="presOf" srcId="{15EB1123-2DAD-4990-9428-FD4F51378887}" destId="{6C1D2032-1D05-448C-9F81-F1619E3B257F}" srcOrd="1" destOrd="0" presId="urn:microsoft.com/office/officeart/2005/8/layout/hierarchy5"/>
    <dgm:cxn modelId="{DF9A6B0D-E935-4D2C-9E0E-2A8E6F1FC6CE}" type="presOf" srcId="{15EB1123-2DAD-4990-9428-FD4F51378887}" destId="{10F3FD4E-321A-49AF-BA81-78D113EFBECF}" srcOrd="0" destOrd="0" presId="urn:microsoft.com/office/officeart/2005/8/layout/hierarchy5"/>
    <dgm:cxn modelId="{54CC7C15-E7B4-4F62-B130-745387AF29D8}" type="presOf" srcId="{A394D175-1DDB-4489-900C-89EE24467E0D}" destId="{96FDD033-6296-46A2-8467-DD38A1969E02}" srcOrd="0" destOrd="0" presId="urn:microsoft.com/office/officeart/2005/8/layout/hierarchy5"/>
    <dgm:cxn modelId="{D1BF8EF9-A8E5-4E31-ABF7-A95E0F899534}" srcId="{3845191E-F1D7-455A-BD92-4C85EA35A4B9}" destId="{FD4E31E1-A38D-4F8D-95BC-82FE764CE75F}" srcOrd="1" destOrd="0" parTransId="{A394D175-1DDB-4489-900C-89EE24467E0D}" sibTransId="{E720C137-84DB-4FDF-AADB-E19F64127141}"/>
    <dgm:cxn modelId="{F2D9F40B-C0C1-4C46-BAB4-549BCFBDDCCE}" srcId="{3845191E-F1D7-455A-BD92-4C85EA35A4B9}" destId="{9F6D5D73-FDBE-4138-9293-89929E27FEC9}" srcOrd="0" destOrd="0" parTransId="{15EB1123-2DAD-4990-9428-FD4F51378887}" sibTransId="{31306F44-BC23-41F6-AD1A-BA14018C9C11}"/>
    <dgm:cxn modelId="{86B995EA-BE1E-4022-B8EF-3F8F8E7E1F6D}" type="presOf" srcId="{FD4E31E1-A38D-4F8D-95BC-82FE764CE75F}" destId="{B35F8E67-8C7B-4EC5-B0C3-F26B0C29A6A8}" srcOrd="0" destOrd="0" presId="urn:microsoft.com/office/officeart/2005/8/layout/hierarchy5"/>
    <dgm:cxn modelId="{CB14FCDA-8973-4B20-B7E4-9C472DCDFC80}" srcId="{391B02E4-E1C7-48B1-9487-83A865292EB8}" destId="{3845191E-F1D7-455A-BD92-4C85EA35A4B9}" srcOrd="0" destOrd="0" parTransId="{7745362C-2951-458D-AB93-876B8F3141F2}" sibTransId="{A45DF455-D125-46F7-A372-B13485E7B050}"/>
    <dgm:cxn modelId="{69362CDD-5F73-4194-96DD-E4140EEB48D3}" type="presOf" srcId="{9F6D5D73-FDBE-4138-9293-89929E27FEC9}" destId="{9E7A9EAC-DB46-49E5-B932-40B47DF64645}" srcOrd="0" destOrd="0" presId="urn:microsoft.com/office/officeart/2005/8/layout/hierarchy5"/>
    <dgm:cxn modelId="{4B08A9C7-B972-4393-9C52-2E5412D981EF}" type="presOf" srcId="{A394D175-1DDB-4489-900C-89EE24467E0D}" destId="{536E381A-0451-40B6-B6B5-F2F4101079BE}" srcOrd="1" destOrd="0" presId="urn:microsoft.com/office/officeart/2005/8/layout/hierarchy5"/>
    <dgm:cxn modelId="{AE44C8B2-D994-4138-8AD6-94EEF269A06A}" type="presOf" srcId="{391B02E4-E1C7-48B1-9487-83A865292EB8}" destId="{E7717F4B-6D6C-4A07-8BD4-3AA19637CE16}" srcOrd="0" destOrd="0" presId="urn:microsoft.com/office/officeart/2005/8/layout/hierarchy5"/>
    <dgm:cxn modelId="{6FB2F3AB-0173-4BF9-B614-B19878B7A4C0}" type="presOf" srcId="{3845191E-F1D7-455A-BD92-4C85EA35A4B9}" destId="{26B208CE-662D-4A1F-A6D5-54DF18C2FF7A}" srcOrd="0" destOrd="0" presId="urn:microsoft.com/office/officeart/2005/8/layout/hierarchy5"/>
    <dgm:cxn modelId="{DA95A3F4-436B-48BE-9C88-4469355CE6C9}" type="presParOf" srcId="{E7717F4B-6D6C-4A07-8BD4-3AA19637CE16}" destId="{1A5305BA-1B67-4DDA-ACE3-AA99EA9A753D}" srcOrd="0" destOrd="0" presId="urn:microsoft.com/office/officeart/2005/8/layout/hierarchy5"/>
    <dgm:cxn modelId="{60384ED6-2448-4E3C-B78C-DA424EEF4320}" type="presParOf" srcId="{1A5305BA-1B67-4DDA-ACE3-AA99EA9A753D}" destId="{30C6B47F-E698-445A-A798-83DCD64748B1}" srcOrd="0" destOrd="0" presId="urn:microsoft.com/office/officeart/2005/8/layout/hierarchy5"/>
    <dgm:cxn modelId="{64CE8A17-F1ED-4C76-B9BB-CF5643AD9013}" type="presParOf" srcId="{30C6B47F-E698-445A-A798-83DCD64748B1}" destId="{DD7B3FA7-6EB7-4D9B-BABE-8D7E02063662}" srcOrd="0" destOrd="0" presId="urn:microsoft.com/office/officeart/2005/8/layout/hierarchy5"/>
    <dgm:cxn modelId="{322C9E44-6AE1-4095-9E62-06200196B872}" type="presParOf" srcId="{DD7B3FA7-6EB7-4D9B-BABE-8D7E02063662}" destId="{26B208CE-662D-4A1F-A6D5-54DF18C2FF7A}" srcOrd="0" destOrd="0" presId="urn:microsoft.com/office/officeart/2005/8/layout/hierarchy5"/>
    <dgm:cxn modelId="{45FA90A7-29B2-4FDB-B643-7542B9DDDD04}" type="presParOf" srcId="{DD7B3FA7-6EB7-4D9B-BABE-8D7E02063662}" destId="{B9A5AC64-9C32-4143-B9F6-889E1F558DFE}" srcOrd="1" destOrd="0" presId="urn:microsoft.com/office/officeart/2005/8/layout/hierarchy5"/>
    <dgm:cxn modelId="{0A264E22-6F33-4CF5-9EB9-3C339166065C}" type="presParOf" srcId="{B9A5AC64-9C32-4143-B9F6-889E1F558DFE}" destId="{10F3FD4E-321A-49AF-BA81-78D113EFBECF}" srcOrd="0" destOrd="0" presId="urn:microsoft.com/office/officeart/2005/8/layout/hierarchy5"/>
    <dgm:cxn modelId="{80E0A100-688D-4EA5-B7A2-356A6A28C9DA}" type="presParOf" srcId="{10F3FD4E-321A-49AF-BA81-78D113EFBECF}" destId="{6C1D2032-1D05-448C-9F81-F1619E3B257F}" srcOrd="0" destOrd="0" presId="urn:microsoft.com/office/officeart/2005/8/layout/hierarchy5"/>
    <dgm:cxn modelId="{6DE886A0-BBB4-4782-8D7A-AA154FD76006}" type="presParOf" srcId="{B9A5AC64-9C32-4143-B9F6-889E1F558DFE}" destId="{4D41364F-B90D-4082-BD04-28C6D4C243EC}" srcOrd="1" destOrd="0" presId="urn:microsoft.com/office/officeart/2005/8/layout/hierarchy5"/>
    <dgm:cxn modelId="{672D5D06-844E-44A2-9F57-495015C28995}" type="presParOf" srcId="{4D41364F-B90D-4082-BD04-28C6D4C243EC}" destId="{9E7A9EAC-DB46-49E5-B932-40B47DF64645}" srcOrd="0" destOrd="0" presId="urn:microsoft.com/office/officeart/2005/8/layout/hierarchy5"/>
    <dgm:cxn modelId="{F889A92F-F197-4562-8131-00618166002F}" type="presParOf" srcId="{4D41364F-B90D-4082-BD04-28C6D4C243EC}" destId="{6746790F-02F6-4905-9FCA-595107C69CC9}" srcOrd="1" destOrd="0" presId="urn:microsoft.com/office/officeart/2005/8/layout/hierarchy5"/>
    <dgm:cxn modelId="{7569A707-8BAA-4954-AC76-16F0C171E4D2}" type="presParOf" srcId="{B9A5AC64-9C32-4143-B9F6-889E1F558DFE}" destId="{96FDD033-6296-46A2-8467-DD38A1969E02}" srcOrd="2" destOrd="0" presId="urn:microsoft.com/office/officeart/2005/8/layout/hierarchy5"/>
    <dgm:cxn modelId="{A884A1C5-6AB7-4F3D-9950-C29259383BB7}" type="presParOf" srcId="{96FDD033-6296-46A2-8467-DD38A1969E02}" destId="{536E381A-0451-40B6-B6B5-F2F4101079BE}" srcOrd="0" destOrd="0" presId="urn:microsoft.com/office/officeart/2005/8/layout/hierarchy5"/>
    <dgm:cxn modelId="{563379E1-8AE5-4F3C-B89E-DDCC79CFD902}" type="presParOf" srcId="{B9A5AC64-9C32-4143-B9F6-889E1F558DFE}" destId="{A55A93DB-592E-400B-BC7B-5608EDBFFD11}" srcOrd="3" destOrd="0" presId="urn:microsoft.com/office/officeart/2005/8/layout/hierarchy5"/>
    <dgm:cxn modelId="{5DA77B28-6E4C-4AFE-8D65-13FDCAC3C8FE}" type="presParOf" srcId="{A55A93DB-592E-400B-BC7B-5608EDBFFD11}" destId="{B35F8E67-8C7B-4EC5-B0C3-F26B0C29A6A8}" srcOrd="0" destOrd="0" presId="urn:microsoft.com/office/officeart/2005/8/layout/hierarchy5"/>
    <dgm:cxn modelId="{B4CE48B2-4FB7-4CBF-8D66-DA9D678ABE5A}" type="presParOf" srcId="{A55A93DB-592E-400B-BC7B-5608EDBFFD11}" destId="{01F50667-C394-44BC-B7A7-1253BFF540AF}" srcOrd="1" destOrd="0" presId="urn:microsoft.com/office/officeart/2005/8/layout/hierarchy5"/>
    <dgm:cxn modelId="{633C8826-11C1-4EAC-BD1C-F8226D1C8F1D}" type="presParOf" srcId="{E7717F4B-6D6C-4A07-8BD4-3AA19637CE16}" destId="{3E509A35-E765-4372-9FD7-426BDFE5286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2891A3-422E-4E37-B397-972E746A79B2}">
      <dsp:nvSpPr>
        <dsp:cNvPr id="0" name=""/>
        <dsp:cNvSpPr/>
      </dsp:nvSpPr>
      <dsp:spPr>
        <a:xfrm rot="16200000">
          <a:off x="535785" y="-535785"/>
          <a:ext cx="3143272" cy="4214842"/>
        </a:xfrm>
        <a:prstGeom prst="round1Rect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>
              <a:solidFill>
                <a:srgbClr val="002060"/>
              </a:solidFill>
            </a:rPr>
            <a:t>1. Відносини між державними органами, що підпорядковані один одному</a:t>
          </a:r>
          <a:endParaRPr lang="uk-UA" sz="2400" b="1" kern="1200" noProof="0" dirty="0">
            <a:solidFill>
              <a:srgbClr val="002060"/>
            </a:solidFill>
          </a:endParaRPr>
        </a:p>
      </dsp:txBody>
      <dsp:txXfrm rot="16200000">
        <a:off x="928693" y="-928693"/>
        <a:ext cx="2357454" cy="4214842"/>
      </dsp:txXfrm>
    </dsp:sp>
    <dsp:sp modelId="{D2849000-90D4-40EB-B781-CAC381BA864E}">
      <dsp:nvSpPr>
        <dsp:cNvPr id="0" name=""/>
        <dsp:cNvSpPr/>
      </dsp:nvSpPr>
      <dsp:spPr>
        <a:xfrm>
          <a:off x="4214842" y="0"/>
          <a:ext cx="4214842" cy="3143272"/>
        </a:xfrm>
        <a:prstGeom prst="round1Rect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>
              <a:solidFill>
                <a:srgbClr val="002060"/>
              </a:solidFill>
            </a:rPr>
            <a:t>2. Відносини між державними органами, які не мають безпосереднього підпорядкування один одному</a:t>
          </a:r>
          <a:endParaRPr lang="uk-UA" sz="2400" b="1" kern="1200" noProof="0" dirty="0">
            <a:solidFill>
              <a:srgbClr val="002060"/>
            </a:solidFill>
          </a:endParaRPr>
        </a:p>
      </dsp:txBody>
      <dsp:txXfrm>
        <a:off x="4214842" y="0"/>
        <a:ext cx="4214842" cy="2357454"/>
      </dsp:txXfrm>
    </dsp:sp>
    <dsp:sp modelId="{168604F4-76A0-4BFF-892D-F127459025C6}">
      <dsp:nvSpPr>
        <dsp:cNvPr id="0" name=""/>
        <dsp:cNvSpPr/>
      </dsp:nvSpPr>
      <dsp:spPr>
        <a:xfrm rot="10800000">
          <a:off x="0" y="3143272"/>
          <a:ext cx="4214842" cy="3143272"/>
        </a:xfrm>
        <a:prstGeom prst="round1Rect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3</a:t>
          </a:r>
          <a:r>
            <a:rPr lang="uk-UA" sz="2400" b="1" kern="1200" noProof="0" dirty="0" smtClean="0">
              <a:solidFill>
                <a:srgbClr val="002060"/>
              </a:solidFill>
            </a:rPr>
            <a:t>. Відносини між державними органами та установами, організаціями, які їм підпорядковані.</a:t>
          </a:r>
          <a:endParaRPr lang="uk-UA" sz="2400" b="1" kern="1200" noProof="0" dirty="0">
            <a:solidFill>
              <a:srgbClr val="002060"/>
            </a:solidFill>
          </a:endParaRPr>
        </a:p>
      </dsp:txBody>
      <dsp:txXfrm rot="10800000">
        <a:off x="0" y="3929090"/>
        <a:ext cx="4214842" cy="2357454"/>
      </dsp:txXfrm>
    </dsp:sp>
    <dsp:sp modelId="{519195EB-2EA6-4B08-8574-209CC3C4F130}">
      <dsp:nvSpPr>
        <dsp:cNvPr id="0" name=""/>
        <dsp:cNvSpPr/>
      </dsp:nvSpPr>
      <dsp:spPr>
        <a:xfrm rot="5400000">
          <a:off x="4750627" y="2607487"/>
          <a:ext cx="3143272" cy="4214842"/>
        </a:xfrm>
        <a:prstGeom prst="round1Rect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>
              <a:solidFill>
                <a:srgbClr val="002060"/>
              </a:solidFill>
            </a:rPr>
            <a:t>4. Відносини між державними органами та іншими установами, підприємствами, громадськими організаціями, громадянами</a:t>
          </a:r>
          <a:r>
            <a:rPr lang="ru-RU" sz="2400" b="1" kern="1200" dirty="0" smtClean="0">
              <a:solidFill>
                <a:srgbClr val="002060"/>
              </a:solidFill>
            </a:rPr>
            <a:t>.</a:t>
          </a:r>
          <a:endParaRPr lang="ru-RU" sz="2400" b="1" kern="1200" dirty="0">
            <a:solidFill>
              <a:srgbClr val="002060"/>
            </a:solidFill>
          </a:endParaRPr>
        </a:p>
      </dsp:txBody>
      <dsp:txXfrm rot="5400000">
        <a:off x="5143536" y="3000396"/>
        <a:ext cx="2357454" cy="4214842"/>
      </dsp:txXfrm>
    </dsp:sp>
    <dsp:sp modelId="{C8F9CB51-3CB2-4506-9FA2-41DA18AA6BC6}">
      <dsp:nvSpPr>
        <dsp:cNvPr id="0" name=""/>
        <dsp:cNvSpPr/>
      </dsp:nvSpPr>
      <dsp:spPr>
        <a:xfrm>
          <a:off x="857252" y="2357454"/>
          <a:ext cx="6715179" cy="1571636"/>
        </a:xfrm>
        <a:prstGeom prst="roundRect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noProof="0" dirty="0" smtClean="0">
              <a:solidFill>
                <a:srgbClr val="DD5119"/>
              </a:solidFill>
            </a:rPr>
            <a:t>Види відносин, які регулюються нормами адміністративного права</a:t>
          </a:r>
          <a:endParaRPr lang="uk-UA" sz="3000" b="1" kern="1200" noProof="0" dirty="0">
            <a:solidFill>
              <a:srgbClr val="DD5119"/>
            </a:solidFill>
          </a:endParaRPr>
        </a:p>
      </dsp:txBody>
      <dsp:txXfrm>
        <a:off x="857252" y="2357454"/>
        <a:ext cx="6715179" cy="15716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B208CE-662D-4A1F-A6D5-54DF18C2FF7A}">
      <dsp:nvSpPr>
        <dsp:cNvPr id="0" name=""/>
        <dsp:cNvSpPr/>
      </dsp:nvSpPr>
      <dsp:spPr>
        <a:xfrm>
          <a:off x="3262" y="1586355"/>
          <a:ext cx="3447664" cy="1723832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noProof="0" dirty="0" smtClean="0"/>
            <a:t>Особливості адміністративних відносин</a:t>
          </a:r>
          <a:endParaRPr lang="uk-UA" sz="3200" kern="1200" noProof="0" dirty="0"/>
        </a:p>
      </dsp:txBody>
      <dsp:txXfrm>
        <a:off x="3262" y="1586355"/>
        <a:ext cx="3447664" cy="1723832"/>
      </dsp:txXfrm>
    </dsp:sp>
    <dsp:sp modelId="{10F3FD4E-321A-49AF-BA81-78D113EFBECF}">
      <dsp:nvSpPr>
        <dsp:cNvPr id="0" name=""/>
        <dsp:cNvSpPr/>
      </dsp:nvSpPr>
      <dsp:spPr>
        <a:xfrm rot="19457599">
          <a:off x="3291297" y="1920985"/>
          <a:ext cx="1698324" cy="63369"/>
        </a:xfrm>
        <a:custGeom>
          <a:avLst/>
          <a:gdLst/>
          <a:ahLst/>
          <a:cxnLst/>
          <a:rect l="0" t="0" r="0" b="0"/>
          <a:pathLst>
            <a:path>
              <a:moveTo>
                <a:pt x="0" y="31684"/>
              </a:moveTo>
              <a:lnTo>
                <a:pt x="1698324" y="31684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solidFill>
              <a:schemeClr val="tx1"/>
            </a:solidFill>
          </a:endParaRPr>
        </a:p>
      </dsp:txBody>
      <dsp:txXfrm rot="19457599">
        <a:off x="4098001" y="1910212"/>
        <a:ext cx="84916" cy="84916"/>
      </dsp:txXfrm>
    </dsp:sp>
    <dsp:sp modelId="{9E7A9EAC-DB46-49E5-B932-40B47DF64645}">
      <dsp:nvSpPr>
        <dsp:cNvPr id="0" name=""/>
        <dsp:cNvSpPr/>
      </dsp:nvSpPr>
      <dsp:spPr>
        <a:xfrm>
          <a:off x="4829992" y="595152"/>
          <a:ext cx="3447664" cy="1723832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noProof="0" dirty="0" smtClean="0"/>
            <a:t>можливість застосування примусу</a:t>
          </a:r>
          <a:endParaRPr lang="uk-UA" sz="3200" kern="1200" noProof="0" dirty="0"/>
        </a:p>
      </dsp:txBody>
      <dsp:txXfrm>
        <a:off x="4829992" y="595152"/>
        <a:ext cx="3447664" cy="1723832"/>
      </dsp:txXfrm>
    </dsp:sp>
    <dsp:sp modelId="{96FDD033-6296-46A2-8467-DD38A1969E02}">
      <dsp:nvSpPr>
        <dsp:cNvPr id="0" name=""/>
        <dsp:cNvSpPr/>
      </dsp:nvSpPr>
      <dsp:spPr>
        <a:xfrm rot="2142401">
          <a:off x="3291297" y="2912189"/>
          <a:ext cx="1698324" cy="63369"/>
        </a:xfrm>
        <a:custGeom>
          <a:avLst/>
          <a:gdLst/>
          <a:ahLst/>
          <a:cxnLst/>
          <a:rect l="0" t="0" r="0" b="0"/>
          <a:pathLst>
            <a:path>
              <a:moveTo>
                <a:pt x="0" y="31684"/>
              </a:moveTo>
              <a:lnTo>
                <a:pt x="1698324" y="31684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2142401">
        <a:off x="4098001" y="2901415"/>
        <a:ext cx="84916" cy="84916"/>
      </dsp:txXfrm>
    </dsp:sp>
    <dsp:sp modelId="{B35F8E67-8C7B-4EC5-B0C3-F26B0C29A6A8}">
      <dsp:nvSpPr>
        <dsp:cNvPr id="0" name=""/>
        <dsp:cNvSpPr/>
      </dsp:nvSpPr>
      <dsp:spPr>
        <a:xfrm>
          <a:off x="4829992" y="2577559"/>
          <a:ext cx="3447664" cy="1723832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noProof="0" dirty="0" smtClean="0"/>
            <a:t>в окремих випадках — нерівність сторін</a:t>
          </a:r>
          <a:endParaRPr lang="uk-UA" sz="3200" kern="1200" noProof="0" dirty="0"/>
        </a:p>
      </dsp:txBody>
      <dsp:txXfrm>
        <a:off x="4829992" y="2577559"/>
        <a:ext cx="3447664" cy="1723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BA7DD-FF6C-4AC9-AD62-6227AD6FBB98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10CD5-486F-4940-B16F-9F2A9CEE7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0CD5-486F-4940-B16F-9F2A9CEE7E3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F453C5-A238-4680-A8AC-6B0B4DCF3DA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5A0EA3-F7DB-423A-8ACD-EDDEF6C7B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480048" cy="230124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  <a:ea typeface="Cambria Math" pitchFamily="18" charset="0"/>
              </a:rPr>
              <a:t>Основи адміністративного права </a:t>
            </a:r>
            <a:endParaRPr lang="ru-RU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  <a:ea typeface="Cambria Math" pitchFamily="18" charset="0"/>
            </a:endParaRPr>
          </a:p>
        </p:txBody>
      </p:sp>
      <p:pic>
        <p:nvPicPr>
          <p:cNvPr id="1026" name="Picture 2" descr="C:\Users\Aleksandra\Desktop\design_19.jpg"/>
          <p:cNvPicPr>
            <a:picLocks noChangeAspect="1" noChangeArrowheads="1"/>
          </p:cNvPicPr>
          <p:nvPr/>
        </p:nvPicPr>
        <p:blipFill>
          <a:blip r:embed="rId2" cstate="print"/>
          <a:srcRect l="2439" t="6463" r="3659" b="5211"/>
          <a:stretch>
            <a:fillRect/>
          </a:stretch>
        </p:blipFill>
        <p:spPr bwMode="auto">
          <a:xfrm>
            <a:off x="395536" y="2714531"/>
            <a:ext cx="6480720" cy="345077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81128"/>
            <a:ext cx="6480048" cy="17526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Підготувала:</a:t>
            </a:r>
          </a:p>
          <a:p>
            <a:r>
              <a:rPr lang="uk-UA" dirty="0" smtClean="0"/>
              <a:t>Учениця 10 класу</a:t>
            </a:r>
          </a:p>
          <a:p>
            <a:r>
              <a:rPr lang="uk-UA" dirty="0" smtClean="0"/>
              <a:t>СЗШ №37</a:t>
            </a:r>
          </a:p>
          <a:p>
            <a:r>
              <a:rPr lang="uk-UA" dirty="0" smtClean="0"/>
              <a:t>М. Дніпропетровська</a:t>
            </a:r>
          </a:p>
          <a:p>
            <a:r>
              <a:rPr lang="uk-UA" dirty="0" smtClean="0"/>
              <a:t>Шуміліна Олександра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484784"/>
          </a:xfrm>
        </p:spPr>
        <p:txBody>
          <a:bodyPr>
            <a:noAutofit/>
          </a:bodyPr>
          <a:lstStyle/>
          <a:p>
            <a:pPr algn="ctr"/>
            <a:r>
              <a:rPr lang="uk-UA" sz="4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  <a:ea typeface="Cambria Math" pitchFamily="18" charset="0"/>
              </a:rPr>
              <a:t>Види адміністративних стягнень </a:t>
            </a:r>
            <a:endParaRPr lang="ru-RU" sz="48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Cambria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5688632" cy="4525963"/>
          </a:xfrm>
        </p:spPr>
        <p:txBody>
          <a:bodyPr>
            <a:noAutofit/>
          </a:bodyPr>
          <a:lstStyle/>
          <a:p>
            <a:r>
              <a:rPr lang="uk-UA" sz="2800" b="1" i="1" dirty="0" smtClean="0"/>
              <a:t>Штраф</a:t>
            </a:r>
          </a:p>
          <a:p>
            <a:r>
              <a:rPr lang="uk-UA" sz="2800" b="1" i="1" dirty="0" smtClean="0"/>
              <a:t>Попередження</a:t>
            </a:r>
          </a:p>
          <a:p>
            <a:r>
              <a:rPr lang="uk-UA" sz="2800" b="1" i="1" dirty="0" smtClean="0"/>
              <a:t>Позбавлення </a:t>
            </a:r>
            <a:br>
              <a:rPr lang="uk-UA" sz="2800" b="1" i="1" dirty="0" smtClean="0"/>
            </a:br>
            <a:r>
              <a:rPr lang="uk-UA" sz="2800" b="1" i="1" dirty="0" smtClean="0"/>
              <a:t>спеціального права</a:t>
            </a:r>
          </a:p>
          <a:p>
            <a:r>
              <a:rPr lang="uk-UA" sz="2800" b="1" i="1" dirty="0" smtClean="0"/>
              <a:t>Конфіскація </a:t>
            </a:r>
          </a:p>
          <a:p>
            <a:r>
              <a:rPr lang="uk-UA" sz="2800" b="1" i="1" dirty="0" smtClean="0"/>
              <a:t>Оплатне вилучення</a:t>
            </a:r>
          </a:p>
          <a:p>
            <a:r>
              <a:rPr lang="uk-UA" sz="2800" b="1" i="1" dirty="0" smtClean="0"/>
              <a:t>Виправні роботи</a:t>
            </a:r>
          </a:p>
          <a:p>
            <a:r>
              <a:rPr lang="uk-UA" sz="2800" b="1" i="1" dirty="0" smtClean="0"/>
              <a:t>Адміністративний арешт</a:t>
            </a:r>
            <a:endParaRPr lang="ru-RU" sz="2800" b="1" i="1" dirty="0" smtClean="0"/>
          </a:p>
        </p:txBody>
      </p:sp>
      <p:pic>
        <p:nvPicPr>
          <p:cNvPr id="5122" name="Picture 2" descr="C:\Users\Aleksandra\Desktop\themis3_23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59832" y="1205880"/>
            <a:ext cx="5652120" cy="565212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Autofit/>
          </a:bodyPr>
          <a:lstStyle/>
          <a:p>
            <a:pPr algn="ctr"/>
            <a:r>
              <a:rPr lang="uk-UA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  <a:ea typeface="Cambria Math" pitchFamily="18" charset="0"/>
              </a:rPr>
              <a:t>Особи які мають право накладати адміністративні стягнення</a:t>
            </a:r>
            <a:endParaRPr lang="ru-RU" sz="40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Cambria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9"/>
            <a:ext cx="8784976" cy="4797151"/>
          </a:xfrm>
        </p:spPr>
        <p:txBody>
          <a:bodyPr>
            <a:normAutofit/>
          </a:bodyPr>
          <a:lstStyle/>
          <a:p>
            <a:r>
              <a:rPr lang="uk-UA" sz="2800" b="1" i="1" dirty="0" smtClean="0"/>
              <a:t>Співробітники ДАІ</a:t>
            </a:r>
          </a:p>
          <a:p>
            <a:r>
              <a:rPr lang="uk-UA" sz="2800" b="1" i="1" dirty="0" smtClean="0"/>
              <a:t>Контролери в транспорті</a:t>
            </a:r>
          </a:p>
          <a:p>
            <a:r>
              <a:rPr lang="uk-UA" sz="2800" b="1" i="1" dirty="0" smtClean="0"/>
              <a:t>Суд</a:t>
            </a:r>
          </a:p>
          <a:p>
            <a:r>
              <a:rPr lang="uk-UA" sz="2800" b="1" i="1" dirty="0" smtClean="0"/>
              <a:t>Адміністративні </a:t>
            </a:r>
            <a:br>
              <a:rPr lang="uk-UA" sz="2800" b="1" i="1" dirty="0" smtClean="0"/>
            </a:br>
            <a:r>
              <a:rPr lang="uk-UA" sz="2800" b="1" i="1" dirty="0" smtClean="0"/>
              <a:t>комісії</a:t>
            </a:r>
          </a:p>
          <a:p>
            <a:r>
              <a:rPr lang="uk-UA" sz="2800" b="1" i="1" dirty="0" smtClean="0"/>
              <a:t>Посадові особи </a:t>
            </a:r>
            <a:br>
              <a:rPr lang="uk-UA" sz="2800" b="1" i="1" dirty="0" smtClean="0"/>
            </a:br>
            <a:r>
              <a:rPr lang="uk-UA" sz="2800" b="1" i="1" dirty="0" smtClean="0"/>
              <a:t>різних контролюючих </a:t>
            </a:r>
            <a:br>
              <a:rPr lang="uk-UA" sz="2800" b="1" i="1" dirty="0" smtClean="0"/>
            </a:br>
            <a:r>
              <a:rPr lang="uk-UA" sz="2800" b="1" i="1" dirty="0" smtClean="0"/>
              <a:t>органів</a:t>
            </a:r>
            <a:endParaRPr lang="en-US" sz="2800" b="1" i="1" dirty="0" smtClean="0"/>
          </a:p>
        </p:txBody>
      </p:sp>
      <p:pic>
        <p:nvPicPr>
          <p:cNvPr id="6146" name="Picture 2" descr="C:\Users\Aleksandra\Desktop\miliciyade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554868"/>
            <a:ext cx="4104456" cy="3069999"/>
          </a:xfrm>
          <a:prstGeom prst="roundRect">
            <a:avLst>
              <a:gd name="adj" fmla="val 11111"/>
            </a:avLst>
          </a:prstGeom>
          <a:ln w="190500" cap="rnd">
            <a:solidFill>
              <a:srgbClr val="DD5119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leksandra\Desktop\1392203208_fotolia_buy_vesy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-22907" y="0"/>
            <a:ext cx="9166907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37320"/>
            <a:ext cx="5256584" cy="6120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3200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 суд може призначити арешт та виправні роботи, які найбільше обмежують права людини, тому потрібен дуже ретельний розгляд та забезпечення можливостей захисту. </a:t>
            </a:r>
          </a:p>
          <a:p>
            <a:pPr>
              <a:buNone/>
            </a:pP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Cambria" pitchFamily="18" charset="0"/>
                <a:ea typeface="Cambria Math" pitchFamily="18" charset="0"/>
              </a:rPr>
              <a:t> </a:t>
            </a:r>
            <a:r>
              <a:rPr lang="ru-RU" sz="13800" b="1" i="1" cap="all" dirty="0" err="1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Cambria" pitchFamily="18" charset="0"/>
                <a:ea typeface="Cambria Math" pitchFamily="18" charset="0"/>
              </a:rPr>
              <a:t>Дякую</a:t>
            </a:r>
            <a:r>
              <a:rPr lang="ru-RU" sz="13800" b="1" i="1" cap="all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Cambria" pitchFamily="18" charset="0"/>
                <a:ea typeface="Cambria Math" pitchFamily="18" charset="0"/>
              </a:rPr>
              <a:t> </a:t>
            </a:r>
            <a:r>
              <a:rPr lang="ru-RU" sz="13800" b="1" i="1" cap="all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Cambria" pitchFamily="18" charset="0"/>
                <a:ea typeface="Cambria Math" pitchFamily="18" charset="0"/>
              </a:rPr>
              <a:t>за </a:t>
            </a:r>
            <a:r>
              <a:rPr lang="ru-RU" sz="13800" b="1" i="1" cap="all" dirty="0" err="1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Cambria" pitchFamily="18" charset="0"/>
                <a:ea typeface="Cambria Math" pitchFamily="18" charset="0"/>
              </a:rPr>
              <a:t>увагу</a:t>
            </a:r>
            <a:r>
              <a:rPr lang="ru-RU" sz="13800" b="1" i="1" cap="all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Cambria" pitchFamily="18" charset="0"/>
                <a:ea typeface="Cambria Math" pitchFamily="18" charset="0"/>
              </a:rPr>
              <a:t>!</a:t>
            </a:r>
            <a:endParaRPr lang="ru-RU" sz="13800" b="1" i="1" cap="all" dirty="0">
              <a:ln w="0">
                <a:solidFill>
                  <a:schemeClr val="accent2">
                    <a:lumMod val="50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Cambria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407288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  <a:ea typeface="Cambria Math" pitchFamily="18" charset="0"/>
                <a:cs typeface="+mj-cs"/>
              </a:rPr>
              <a:t>Адміністративне право </a:t>
            </a:r>
            <a:r>
              <a:rPr lang="uk-UA" sz="2800" b="1" i="1" dirty="0" smtClean="0"/>
              <a:t>— сукупність норм права, які регулюють відносини в галузі державного управління.</a:t>
            </a:r>
            <a:endParaRPr lang="ru-RU" sz="2800" b="1" i="1" dirty="0" smtClean="0"/>
          </a:p>
        </p:txBody>
      </p:sp>
      <p:pic>
        <p:nvPicPr>
          <p:cNvPr id="4" name="Picture 5" descr="C:\Users\1\Desktop\ПРАВО 10\Урок 20 Основы административного права\Урок 20 Основы административного права\Иллюстрации\право.jpg"/>
          <p:cNvPicPr>
            <a:picLocks noChangeAspect="1" noChangeArrowheads="1"/>
          </p:cNvPicPr>
          <p:nvPr/>
        </p:nvPicPr>
        <p:blipFill>
          <a:blip r:embed="rId2" cstate="print"/>
          <a:srcRect t="2585" b="3078"/>
          <a:stretch>
            <a:fillRect/>
          </a:stretch>
        </p:blipFill>
        <p:spPr bwMode="auto">
          <a:xfrm>
            <a:off x="4860032" y="980728"/>
            <a:ext cx="3843121" cy="521749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331640"/>
          </a:xfrm>
        </p:spPr>
        <p:txBody>
          <a:bodyPr>
            <a:noAutofit/>
          </a:bodyPr>
          <a:lstStyle/>
          <a:p>
            <a:pPr algn="ctr"/>
            <a:r>
              <a:rPr lang="uk-UA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  <a:ea typeface="Cambria Math" pitchFamily="18" charset="0"/>
              </a:rPr>
              <a:t>Джерела адміністративного права</a:t>
            </a:r>
            <a:endParaRPr lang="ru-RU" sz="40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Cambria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700808"/>
            <a:ext cx="4186808" cy="4525963"/>
          </a:xfrm>
        </p:spPr>
        <p:txBody>
          <a:bodyPr/>
          <a:lstStyle/>
          <a:p>
            <a:r>
              <a:rPr lang="uk-UA" dirty="0" smtClean="0"/>
              <a:t>Конституція України</a:t>
            </a:r>
          </a:p>
          <a:p>
            <a:r>
              <a:rPr lang="uk-UA" dirty="0" smtClean="0"/>
              <a:t>Закони</a:t>
            </a:r>
          </a:p>
          <a:p>
            <a:r>
              <a:rPr lang="uk-UA" dirty="0" smtClean="0"/>
              <a:t>Укази Президента України</a:t>
            </a:r>
          </a:p>
          <a:p>
            <a:r>
              <a:rPr lang="uk-UA" dirty="0" smtClean="0"/>
              <a:t>Міжнародні договори і угоди ВР України</a:t>
            </a:r>
            <a:endParaRPr lang="ru-RU" dirty="0"/>
          </a:p>
        </p:txBody>
      </p:sp>
      <p:pic>
        <p:nvPicPr>
          <p:cNvPr id="8194" name="Picture 2" descr="C:\Users\Aleksandra\Desktop\den_konstutytsii.jpg"/>
          <p:cNvPicPr>
            <a:picLocks noChangeAspect="1" noChangeArrowheads="1"/>
          </p:cNvPicPr>
          <p:nvPr/>
        </p:nvPicPr>
        <p:blipFill>
          <a:blip r:embed="rId2" cstate="print"/>
          <a:srcRect l="24192" r="27425"/>
          <a:stretch>
            <a:fillRect/>
          </a:stretch>
        </p:blipFill>
        <p:spPr bwMode="auto">
          <a:xfrm>
            <a:off x="467544" y="1484784"/>
            <a:ext cx="3744416" cy="50303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285728"/>
          <a:ext cx="842968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eksandra\Desktop\image4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47072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uk-UA" sz="3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  <a:ea typeface="Cambria Math" pitchFamily="18" charset="0"/>
                <a:cs typeface="+mj-cs"/>
              </a:rPr>
              <a:t>Адміністративне правопорушення </a:t>
            </a:r>
            <a:r>
              <a:rPr lang="uk-UA" dirty="0" smtClean="0"/>
              <a:t>– </a:t>
            </a:r>
            <a:r>
              <a:rPr lang="uk-UA" sz="2800" b="1" i="1" dirty="0" smtClean="0"/>
              <a:t>протиправна дія або бездіяльність, що посягає на громадський порядок, власність, права громадян.</a:t>
            </a:r>
            <a:endParaRPr lang="uk-UA" b="1" i="1" dirty="0" smtClean="0"/>
          </a:p>
        </p:txBody>
      </p:sp>
      <p:pic>
        <p:nvPicPr>
          <p:cNvPr id="1026" name="Picture 2" descr="C:\Users\Aleksandra\Desktop\zakon_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0928"/>
            <a:ext cx="4896544" cy="3783693"/>
          </a:xfrm>
          <a:prstGeom prst="roundRect">
            <a:avLst>
              <a:gd name="adj" fmla="val 11111"/>
            </a:avLst>
          </a:prstGeom>
          <a:ln w="190500" cap="rnd">
            <a:solidFill>
              <a:srgbClr val="DD5119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5832648" cy="5373216"/>
          </a:xfrm>
        </p:spPr>
        <p:txBody>
          <a:bodyPr/>
          <a:lstStyle/>
          <a:p>
            <a:pPr>
              <a:buNone/>
            </a:pPr>
            <a:r>
              <a:rPr lang="uk-UA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Cambria" pitchFamily="18" charset="0"/>
                <a:ea typeface="Cambria Math" pitchFamily="18" charset="0"/>
              </a:rPr>
              <a:t>Адміністративна відповідальність </a:t>
            </a:r>
            <a:r>
              <a:rPr lang="uk-UA" dirty="0" smtClean="0"/>
              <a:t>– </a:t>
            </a:r>
            <a:r>
              <a:rPr lang="uk-UA" sz="3200" b="1" i="1" dirty="0" smtClean="0"/>
              <a:t>вид юридичної відповідальності, яка застосовується за вчинення адміністративного правопорушення і полягає покладанні на винну особу обмежень</a:t>
            </a:r>
            <a:endParaRPr lang="uk-UA" b="1" i="1" dirty="0" smtClean="0"/>
          </a:p>
          <a:p>
            <a:endParaRPr lang="ru-RU" dirty="0"/>
          </a:p>
        </p:txBody>
      </p:sp>
      <p:pic>
        <p:nvPicPr>
          <p:cNvPr id="9218" name="Picture 2" descr="C:\Users\Aleksandra\Desktop\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72816"/>
            <a:ext cx="3116246" cy="410944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452596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uk-UA" sz="3600" b="1" i="1" dirty="0" smtClean="0"/>
              <a:t>Вік притягнення до адміністративної відповідальності </a:t>
            </a:r>
            <a:r>
              <a:rPr lang="uk-UA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  <a:ea typeface="Cambria Math" pitchFamily="18" charset="0"/>
                <a:cs typeface="+mj-cs"/>
              </a:rPr>
              <a:t>—</a:t>
            </a: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lang="uk-UA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  <a:ea typeface="Cambria Math" pitchFamily="18" charset="0"/>
                <a:cs typeface="+mj-cs"/>
              </a:rPr>
              <a:t>16 років</a:t>
            </a:r>
            <a:endParaRPr lang="ru-RU" sz="40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Cambria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3074" name="Picture 2" descr="C:\Users\Aleksandra\Desktop\bo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524534"/>
            <a:ext cx="5616624" cy="4042182"/>
          </a:xfrm>
          <a:prstGeom prst="roundRect">
            <a:avLst>
              <a:gd name="adj" fmla="val 11111"/>
            </a:avLst>
          </a:prstGeom>
          <a:ln w="190500" cap="rnd">
            <a:solidFill>
              <a:srgbClr val="DD5119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eksandra\Desktop\ru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5904656" cy="4317779"/>
          </a:xfrm>
          <a:prstGeom prst="roundRect">
            <a:avLst>
              <a:gd name="adj" fmla="val 11111"/>
            </a:avLst>
          </a:prstGeom>
          <a:ln w="190500" cap="rnd">
            <a:solidFill>
              <a:srgbClr val="DD5119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57800"/>
            <a:ext cx="9144000" cy="18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i="1" dirty="0" smtClean="0"/>
              <a:t>Батьки відповідають, за правопорушення осіб, які не досягли 16 років</a:t>
            </a:r>
            <a:endParaRPr lang="ru-RU" sz="3600" b="1" i="1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7F7F7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7F7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233</Words>
  <Application>Microsoft Office PowerPoint</Application>
  <PresentationFormat>Экран (4:3)</PresentationFormat>
  <Paragraphs>41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Основи адміністративного права </vt:lpstr>
      <vt:lpstr>Слайд 2</vt:lpstr>
      <vt:lpstr>Джерела адміністративного права</vt:lpstr>
      <vt:lpstr>Слайд 4</vt:lpstr>
      <vt:lpstr>Слайд 5</vt:lpstr>
      <vt:lpstr>Слайд 6</vt:lpstr>
      <vt:lpstr>Слайд 7</vt:lpstr>
      <vt:lpstr>Слайд 8</vt:lpstr>
      <vt:lpstr>Слайд 9</vt:lpstr>
      <vt:lpstr>Види адміністративних стягнень </vt:lpstr>
      <vt:lpstr>Особи які мають право накладати адміністративні стягнення</vt:lpstr>
      <vt:lpstr>Слайд 12</vt:lpstr>
      <vt:lpstr> 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адміністративного права </dc:title>
  <dc:creator>Aleksandra</dc:creator>
  <cp:lastModifiedBy>Aleksandra</cp:lastModifiedBy>
  <cp:revision>19</cp:revision>
  <dcterms:created xsi:type="dcterms:W3CDTF">2014-04-12T11:25:03Z</dcterms:created>
  <dcterms:modified xsi:type="dcterms:W3CDTF">2014-04-14T17:17:18Z</dcterms:modified>
</cp:coreProperties>
</file>