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2" r:id="rId14"/>
    <p:sldId id="273" r:id="rId15"/>
    <p:sldId id="276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ver dir="l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8229600" cy="1828800"/>
          </a:xfrm>
        </p:spPr>
        <p:txBody>
          <a:bodyPr>
            <a:noAutofit/>
          </a:bodyPr>
          <a:lstStyle/>
          <a:p>
            <a:r>
              <a:rPr lang="ru-RU" sz="6000" i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Мустафа </a:t>
            </a:r>
            <a:r>
              <a:rPr lang="ru-RU" sz="6000" i="1" cap="none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Кемаль</a:t>
            </a:r>
            <a:r>
              <a:rPr lang="ru-RU" sz="6000" i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6000" i="1" cap="none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Ататюрк</a:t>
            </a:r>
            <a:r>
              <a:rPr lang="ru-RU" sz="6000" i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ru-RU" sz="6000" i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2348880"/>
            <a:ext cx="3816424" cy="2664296"/>
          </a:xfrm>
        </p:spPr>
        <p:txBody>
          <a:bodyPr>
            <a:noAutofit/>
          </a:bodyPr>
          <a:lstStyle/>
          <a:p>
            <a:r>
              <a:rPr lang="uk-UA" i="1" dirty="0" smtClean="0">
                <a:cs typeface="Arial" pitchFamily="34" charset="0"/>
              </a:rPr>
              <a:t>Підготувала:</a:t>
            </a:r>
          </a:p>
          <a:p>
            <a:r>
              <a:rPr lang="uk-UA" i="1" dirty="0" smtClean="0">
                <a:cs typeface="Arial" pitchFamily="34" charset="0"/>
              </a:rPr>
              <a:t>Учениця 10 класу</a:t>
            </a:r>
          </a:p>
          <a:p>
            <a:r>
              <a:rPr lang="uk-UA" i="1" dirty="0" smtClean="0">
                <a:cs typeface="Arial" pitchFamily="34" charset="0"/>
              </a:rPr>
              <a:t>СЗШ №37</a:t>
            </a:r>
          </a:p>
          <a:p>
            <a:r>
              <a:rPr lang="uk-UA" i="1" dirty="0" smtClean="0">
                <a:cs typeface="Arial" pitchFamily="34" charset="0"/>
              </a:rPr>
              <a:t>М. Дніпропетровська</a:t>
            </a:r>
          </a:p>
          <a:p>
            <a:r>
              <a:rPr lang="uk-UA" i="1" dirty="0" smtClean="0">
                <a:cs typeface="Arial" pitchFamily="34" charset="0"/>
              </a:rPr>
              <a:t>Шуміліна Олександра</a:t>
            </a:r>
            <a:endParaRPr lang="ru-RU" i="1" dirty="0" smtClean="0">
              <a:cs typeface="Arial" pitchFamily="34" charset="0"/>
            </a:endParaRPr>
          </a:p>
        </p:txBody>
      </p:sp>
      <p:pic>
        <p:nvPicPr>
          <p:cNvPr id="1026" name="Picture 2" descr="C:\Users\Aleksandra\Desktop\MustafaKemalAtatu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3513990" cy="439248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2" descr="C:\Users\Aleksandra\Desktop\572px-Signature_of_Mustafa_Kemal_Atatür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445224"/>
            <a:ext cx="3744416" cy="126876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uk-UA" sz="60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Особисте життя</a:t>
            </a:r>
            <a:endParaRPr lang="ru-RU" sz="60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200" i="1" dirty="0" smtClean="0">
                <a:cs typeface="Arial" pitchFamily="34" charset="0"/>
              </a:rPr>
              <a:t>29 </a:t>
            </a:r>
            <a:r>
              <a:rPr lang="ru-RU" sz="2200" i="1" dirty="0" err="1" smtClean="0">
                <a:cs typeface="Arial" pitchFamily="34" charset="0"/>
              </a:rPr>
              <a:t>січня</a:t>
            </a:r>
            <a:r>
              <a:rPr lang="ru-RU" sz="2200" i="1" dirty="0" smtClean="0">
                <a:cs typeface="Arial" pitchFamily="34" charset="0"/>
              </a:rPr>
              <a:t> 1923 </a:t>
            </a:r>
            <a:r>
              <a:rPr lang="ru-RU" sz="2200" i="1" dirty="0" err="1" smtClean="0">
                <a:cs typeface="Arial" pitchFamily="34" charset="0"/>
              </a:rPr>
              <a:t>він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одружився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з</a:t>
            </a:r>
            <a:r>
              <a:rPr lang="ru-RU" sz="2200" i="1" dirty="0" smtClean="0">
                <a:cs typeface="Arial" pitchFamily="34" charset="0"/>
              </a:rPr>
              <a:t> </a:t>
            </a:r>
            <a:r>
              <a:rPr lang="ru-RU" sz="2200" i="1" dirty="0" err="1" smtClean="0">
                <a:cs typeface="Arial" pitchFamily="34" charset="0"/>
              </a:rPr>
              <a:t>Латіфе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Ушаклигіль</a:t>
            </a:r>
            <a:r>
              <a:rPr lang="ru-RU" sz="2200" i="1" dirty="0" smtClean="0">
                <a:cs typeface="Arial" pitchFamily="34" charset="0"/>
              </a:rPr>
              <a:t>. </a:t>
            </a:r>
            <a:r>
              <a:rPr lang="ru-RU" sz="2200" i="1" dirty="0" err="1" smtClean="0">
                <a:cs typeface="Arial" pitchFamily="34" charset="0"/>
              </a:rPr>
              <a:t>Шлюб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Ататюрка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і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Латіфе</a:t>
            </a:r>
            <a:r>
              <a:rPr lang="ru-RU" sz="2200" i="1" dirty="0" smtClean="0">
                <a:cs typeface="Arial" pitchFamily="34" charset="0"/>
              </a:rPr>
              <a:t>, </a:t>
            </a:r>
            <a:r>
              <a:rPr lang="ru-RU" sz="2200" i="1" dirty="0" smtClean="0">
                <a:cs typeface="Arial" pitchFamily="34" charset="0"/>
              </a:rPr>
              <a:t>яка </a:t>
            </a:r>
            <a:r>
              <a:rPr lang="ru-RU" sz="2200" i="1" dirty="0" err="1" smtClean="0">
                <a:cs typeface="Arial" pitchFamily="34" charset="0"/>
              </a:rPr>
              <a:t>супроводжувала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засновника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Турецької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республіки</a:t>
            </a:r>
            <a:r>
              <a:rPr lang="ru-RU" sz="2200" i="1" dirty="0" smtClean="0">
                <a:cs typeface="Arial" pitchFamily="34" charset="0"/>
              </a:rPr>
              <a:t> у </a:t>
            </a:r>
            <a:r>
              <a:rPr lang="ru-RU" sz="2200" i="1" dirty="0" err="1" smtClean="0">
                <a:cs typeface="Arial" pitchFamily="34" charset="0"/>
              </a:rPr>
              <a:t>багатьох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поїздках</a:t>
            </a:r>
            <a:r>
              <a:rPr lang="ru-RU" sz="2200" i="1" dirty="0" smtClean="0">
                <a:cs typeface="Arial" pitchFamily="34" charset="0"/>
              </a:rPr>
              <a:t> по </a:t>
            </a:r>
            <a:r>
              <a:rPr lang="ru-RU" sz="2200" i="1" dirty="0" err="1" smtClean="0">
                <a:cs typeface="Arial" pitchFamily="34" charset="0"/>
              </a:rPr>
              <a:t>країні</a:t>
            </a:r>
            <a:r>
              <a:rPr lang="ru-RU" sz="2200" i="1" dirty="0" smtClean="0">
                <a:cs typeface="Arial" pitchFamily="34" charset="0"/>
              </a:rPr>
              <a:t>, </a:t>
            </a:r>
            <a:r>
              <a:rPr lang="ru-RU" sz="2200" i="1" dirty="0" err="1" smtClean="0">
                <a:cs typeface="Arial" pitchFamily="34" charset="0"/>
              </a:rPr>
              <a:t>закінчився</a:t>
            </a:r>
            <a:r>
              <a:rPr lang="ru-RU" sz="2200" i="1" dirty="0" smtClean="0">
                <a:cs typeface="Arial" pitchFamily="34" charset="0"/>
              </a:rPr>
              <a:t> 5 </a:t>
            </a:r>
            <a:r>
              <a:rPr lang="ru-RU" sz="2200" i="1" dirty="0" err="1" smtClean="0">
                <a:cs typeface="Arial" pitchFamily="34" charset="0"/>
              </a:rPr>
              <a:t>серпня</a:t>
            </a:r>
            <a:r>
              <a:rPr lang="ru-RU" sz="2200" i="1" dirty="0" smtClean="0">
                <a:cs typeface="Arial" pitchFamily="34" charset="0"/>
              </a:rPr>
              <a:t> 1925 року. Причини </a:t>
            </a:r>
            <a:r>
              <a:rPr lang="ru-RU" sz="2200" i="1" dirty="0" err="1" smtClean="0">
                <a:cs typeface="Arial" pitchFamily="34" charset="0"/>
              </a:rPr>
              <a:t>розлучення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невідомі</a:t>
            </a:r>
            <a:r>
              <a:rPr lang="ru-RU" sz="2200" i="1" dirty="0" smtClean="0">
                <a:cs typeface="Arial" pitchFamily="34" charset="0"/>
              </a:rPr>
              <a:t>. </a:t>
            </a:r>
            <a:r>
              <a:rPr lang="ru-RU" sz="2200" i="1" dirty="0" err="1" smtClean="0">
                <a:cs typeface="Arial" pitchFamily="34" charset="0"/>
              </a:rPr>
              <a:t>Рідних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дітей</a:t>
            </a:r>
            <a:r>
              <a:rPr lang="ru-RU" sz="2200" i="1" dirty="0" smtClean="0">
                <a:cs typeface="Arial" pitchFamily="34" charset="0"/>
              </a:rPr>
              <a:t> у </a:t>
            </a:r>
            <a:r>
              <a:rPr lang="ru-RU" sz="2200" i="1" dirty="0" err="1" smtClean="0">
                <a:cs typeface="Arial" pitchFamily="34" charset="0"/>
              </a:rPr>
              <a:t>нього</a:t>
            </a:r>
            <a:r>
              <a:rPr lang="ru-RU" sz="2200" i="1" dirty="0" smtClean="0">
                <a:cs typeface="Arial" pitchFamily="34" charset="0"/>
              </a:rPr>
              <a:t> не </a:t>
            </a:r>
            <a:r>
              <a:rPr lang="ru-RU" sz="2200" i="1" dirty="0" err="1" smtClean="0">
                <a:cs typeface="Arial" pitchFamily="34" charset="0"/>
              </a:rPr>
              <a:t>було</a:t>
            </a:r>
            <a:r>
              <a:rPr lang="ru-RU" sz="2200" i="1" dirty="0" smtClean="0">
                <a:cs typeface="Arial" pitchFamily="34" charset="0"/>
              </a:rPr>
              <a:t>, </a:t>
            </a:r>
            <a:r>
              <a:rPr lang="ru-RU" sz="2200" i="1" dirty="0" err="1" smtClean="0">
                <a:cs typeface="Arial" pitchFamily="34" charset="0"/>
              </a:rPr>
              <a:t>зате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він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узяв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smtClean="0">
                <a:cs typeface="Arial" pitchFamily="34" charset="0"/>
              </a:rPr>
              <a:t>на </a:t>
            </a:r>
            <a:r>
              <a:rPr lang="ru-RU" sz="2200" i="1" dirty="0" err="1" smtClean="0">
                <a:cs typeface="Arial" pitchFamily="34" charset="0"/>
              </a:rPr>
              <a:t>піклування</a:t>
            </a:r>
            <a:r>
              <a:rPr lang="ru-RU" sz="2200" i="1" dirty="0" smtClean="0">
                <a:cs typeface="Arial" pitchFamily="34" charset="0"/>
              </a:rPr>
              <a:t> 7 </a:t>
            </a:r>
            <a:r>
              <a:rPr lang="ru-RU" sz="2200" i="1" dirty="0" err="1" smtClean="0">
                <a:cs typeface="Arial" pitchFamily="34" charset="0"/>
              </a:rPr>
              <a:t>прийомних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дочок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і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smtClean="0">
                <a:cs typeface="Arial" pitchFamily="34" charset="0"/>
              </a:rPr>
              <a:t>3 </a:t>
            </a:r>
            <a:r>
              <a:rPr lang="ru-RU" sz="2200" i="1" dirty="0" err="1" smtClean="0">
                <a:cs typeface="Arial" pitchFamily="34" charset="0"/>
              </a:rPr>
              <a:t>син</a:t>
            </a:r>
            <a:r>
              <a:rPr lang="uk-UA" sz="2200" i="1" dirty="0" err="1" smtClean="0">
                <a:cs typeface="Arial" pitchFamily="34" charset="0"/>
              </a:rPr>
              <a:t>ів</a:t>
            </a:r>
            <a:r>
              <a:rPr lang="ru-RU" sz="2200" i="1" dirty="0" smtClean="0">
                <a:cs typeface="Arial" pitchFamily="34" charset="0"/>
              </a:rPr>
              <a:t>. </a:t>
            </a:r>
            <a:r>
              <a:rPr lang="ru-RU" sz="2200" i="1" dirty="0" err="1" smtClean="0">
                <a:cs typeface="Arial" pitchFamily="34" charset="0"/>
              </a:rPr>
              <a:t>Всім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прийомним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дітям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Ататюрк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забезпечив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майбутнє</a:t>
            </a:r>
            <a:r>
              <a:rPr lang="ru-RU" sz="2200" i="1" dirty="0" smtClean="0">
                <a:cs typeface="Arial" pitchFamily="34" charset="0"/>
              </a:rPr>
              <a:t>. Одна </a:t>
            </a:r>
            <a:r>
              <a:rPr lang="ru-RU" sz="2200" i="1" dirty="0" err="1" smtClean="0">
                <a:cs typeface="Arial" pitchFamily="34" charset="0"/>
              </a:rPr>
              <a:t>з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прийомних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дочок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Ататюрка</a:t>
            </a:r>
            <a:r>
              <a:rPr lang="ru-RU" sz="2200" i="1" dirty="0" smtClean="0">
                <a:cs typeface="Arial" pitchFamily="34" charset="0"/>
              </a:rPr>
              <a:t> стала </a:t>
            </a:r>
            <a:r>
              <a:rPr lang="ru-RU" sz="2200" i="1" dirty="0" err="1" smtClean="0">
                <a:cs typeface="Arial" pitchFamily="34" charset="0"/>
              </a:rPr>
              <a:t>істориком</a:t>
            </a:r>
            <a:r>
              <a:rPr lang="ru-RU" sz="2200" i="1" dirty="0" smtClean="0">
                <a:cs typeface="Arial" pitchFamily="34" charset="0"/>
              </a:rPr>
              <a:t>, </a:t>
            </a:r>
            <a:r>
              <a:rPr lang="ru-RU" sz="2200" i="1" dirty="0" err="1" smtClean="0">
                <a:cs typeface="Arial" pitchFamily="34" charset="0"/>
              </a:rPr>
              <a:t>інша</a:t>
            </a:r>
            <a:r>
              <a:rPr lang="ru-RU" sz="2200" i="1" dirty="0" smtClean="0">
                <a:cs typeface="Arial" pitchFamily="34" charset="0"/>
              </a:rPr>
              <a:t> — </a:t>
            </a:r>
            <a:r>
              <a:rPr lang="ru-RU" sz="2200" i="1" dirty="0" smtClean="0">
                <a:cs typeface="Arial" pitchFamily="34" charset="0"/>
              </a:rPr>
              <a:t/>
            </a:r>
            <a:br>
              <a:rPr lang="ru-RU" sz="2200" i="1" dirty="0" smtClean="0">
                <a:cs typeface="Arial" pitchFamily="34" charset="0"/>
              </a:rPr>
            </a:br>
            <a:r>
              <a:rPr lang="ru-RU" sz="2200" i="1" dirty="0" err="1" smtClean="0">
                <a:cs typeface="Arial" pitchFamily="34" charset="0"/>
              </a:rPr>
              <a:t>першою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турецькою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smtClean="0">
                <a:cs typeface="Arial" pitchFamily="34" charset="0"/>
              </a:rPr>
              <a:t/>
            </a:r>
            <a:br>
              <a:rPr lang="ru-RU" sz="2200" i="1" dirty="0" smtClean="0">
                <a:cs typeface="Arial" pitchFamily="34" charset="0"/>
              </a:rPr>
            </a:br>
            <a:r>
              <a:rPr lang="ru-RU" sz="2200" i="1" dirty="0" err="1" smtClean="0">
                <a:cs typeface="Arial" pitchFamily="34" charset="0"/>
              </a:rPr>
              <a:t>жінкою-льотчиком</a:t>
            </a:r>
            <a:r>
              <a:rPr lang="ru-RU" sz="2200" i="1" dirty="0" smtClean="0">
                <a:cs typeface="Arial" pitchFamily="34" charset="0"/>
              </a:rPr>
              <a:t>. </a:t>
            </a:r>
            <a:r>
              <a:rPr lang="ru-RU" sz="2200" i="1" dirty="0" smtClean="0">
                <a:cs typeface="Arial" pitchFamily="34" charset="0"/>
              </a:rPr>
              <a:t/>
            </a:r>
            <a:br>
              <a:rPr lang="ru-RU" sz="2200" i="1" dirty="0" smtClean="0">
                <a:cs typeface="Arial" pitchFamily="34" charset="0"/>
              </a:rPr>
            </a:br>
            <a:r>
              <a:rPr lang="ru-RU" sz="2200" i="1" dirty="0" err="1" smtClean="0">
                <a:cs typeface="Arial" pitchFamily="34" charset="0"/>
              </a:rPr>
              <a:t>Кар'єри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дочок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Ататюрка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smtClean="0">
                <a:cs typeface="Arial" pitchFamily="34" charset="0"/>
              </a:rPr>
              <a:t/>
            </a:r>
            <a:br>
              <a:rPr lang="ru-RU" sz="2200" i="1" dirty="0" smtClean="0">
                <a:cs typeface="Arial" pitchFamily="34" charset="0"/>
              </a:rPr>
            </a:br>
            <a:r>
              <a:rPr lang="ru-RU" sz="2200" i="1" dirty="0" smtClean="0">
                <a:cs typeface="Arial" pitchFamily="34" charset="0"/>
              </a:rPr>
              <a:t>служили </a:t>
            </a:r>
            <a:r>
              <a:rPr lang="ru-RU" sz="2200" i="1" dirty="0" smtClean="0">
                <a:cs typeface="Arial" pitchFamily="34" charset="0"/>
              </a:rPr>
              <a:t>широко </a:t>
            </a:r>
            <a:r>
              <a:rPr lang="ru-RU" sz="2200" i="1" dirty="0" smtClean="0">
                <a:cs typeface="Arial" pitchFamily="34" charset="0"/>
              </a:rPr>
              <a:t/>
            </a:r>
            <a:br>
              <a:rPr lang="ru-RU" sz="2200" i="1" dirty="0" smtClean="0">
                <a:cs typeface="Arial" pitchFamily="34" charset="0"/>
              </a:rPr>
            </a:br>
            <a:r>
              <a:rPr lang="ru-RU" sz="2200" i="1" dirty="0" err="1" smtClean="0">
                <a:cs typeface="Arial" pitchFamily="34" charset="0"/>
              </a:rPr>
              <a:t>пропагованими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smtClean="0">
                <a:cs typeface="Arial" pitchFamily="34" charset="0"/>
              </a:rPr>
              <a:t>прикладами </a:t>
            </a:r>
            <a:r>
              <a:rPr lang="ru-RU" sz="2200" i="1" dirty="0" smtClean="0">
                <a:cs typeface="Arial" pitchFamily="34" charset="0"/>
              </a:rPr>
              <a:t/>
            </a:r>
            <a:br>
              <a:rPr lang="ru-RU" sz="2200" i="1" dirty="0" smtClean="0">
                <a:cs typeface="Arial" pitchFamily="34" charset="0"/>
              </a:rPr>
            </a:br>
            <a:r>
              <a:rPr lang="ru-RU" sz="2200" i="1" dirty="0" err="1" smtClean="0">
                <a:cs typeface="Arial" pitchFamily="34" charset="0"/>
              </a:rPr>
              <a:t>емансипації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турецької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жінки</a:t>
            </a:r>
            <a:r>
              <a:rPr lang="ru-RU" sz="2200" i="1" dirty="0" smtClean="0">
                <a:cs typeface="Arial" pitchFamily="34" charset="0"/>
              </a:rPr>
              <a:t>.</a:t>
            </a:r>
            <a:endParaRPr lang="ru-RU" sz="2200" i="1" dirty="0">
              <a:cs typeface="Arial" pitchFamily="34" charset="0"/>
            </a:endParaRPr>
          </a:p>
        </p:txBody>
      </p:sp>
      <p:pic>
        <p:nvPicPr>
          <p:cNvPr id="1026" name="Picture 2" descr="C:\Users\Aleksandra\Desktop\220px-Atatürk_ve_Latife_Uşşaki.jpg"/>
          <p:cNvPicPr>
            <a:picLocks noChangeAspect="1" noChangeArrowheads="1"/>
          </p:cNvPicPr>
          <p:nvPr/>
        </p:nvPicPr>
        <p:blipFill>
          <a:blip r:embed="rId2" cstate="print"/>
          <a:srcRect b="8876"/>
          <a:stretch>
            <a:fillRect/>
          </a:stretch>
        </p:blipFill>
        <p:spPr bwMode="auto">
          <a:xfrm>
            <a:off x="3995936" y="3341712"/>
            <a:ext cx="4824536" cy="329985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uk-UA" sz="60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Реформи</a:t>
            </a:r>
            <a:endParaRPr lang="ru-RU" sz="60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268760"/>
            <a:ext cx="4572000" cy="5040560"/>
          </a:xfrm>
        </p:spPr>
        <p:txBody>
          <a:bodyPr>
            <a:normAutofit/>
          </a:bodyPr>
          <a:lstStyle/>
          <a:p>
            <a:r>
              <a:rPr lang="uk-UA" i="1" dirty="0" smtClean="0">
                <a:cs typeface="Arial" pitchFamily="34" charset="0"/>
              </a:rPr>
              <a:t>Проголошення демократичних прав і свобод.</a:t>
            </a:r>
          </a:p>
          <a:p>
            <a:r>
              <a:rPr lang="uk-UA" i="1" dirty="0" smtClean="0">
                <a:cs typeface="Arial" pitchFamily="34" charset="0"/>
              </a:rPr>
              <a:t>Надання виборчих прав жінкам. (1930 р.)</a:t>
            </a:r>
          </a:p>
          <a:p>
            <a:r>
              <a:rPr lang="uk-UA" i="1" dirty="0" smtClean="0">
                <a:cs typeface="Arial" pitchFamily="34" charset="0"/>
              </a:rPr>
              <a:t>Заміна адміністративного місцевого управління</a:t>
            </a:r>
            <a:br>
              <a:rPr lang="uk-UA" i="1" dirty="0" smtClean="0">
                <a:cs typeface="Arial" pitchFamily="34" charset="0"/>
              </a:rPr>
            </a:br>
            <a:r>
              <a:rPr lang="uk-UA" i="1" dirty="0" smtClean="0">
                <a:cs typeface="Arial" pitchFamily="34" charset="0"/>
              </a:rPr>
              <a:t>(Замість округів запроваджувалися губернії</a:t>
            </a:r>
            <a:r>
              <a:rPr lang="uk-UA" i="1" dirty="0" smtClean="0">
                <a:cs typeface="Arial" pitchFamily="34" charset="0"/>
              </a:rPr>
              <a:t>).</a:t>
            </a:r>
            <a:endParaRPr lang="uk-UA" i="1" dirty="0" smtClean="0">
              <a:cs typeface="Arial" pitchFamily="34" charset="0"/>
            </a:endParaRPr>
          </a:p>
        </p:txBody>
      </p:sp>
      <p:pic>
        <p:nvPicPr>
          <p:cNvPr id="2050" name="Picture 2" descr="C:\Users\Aleksandra\Desktop\1391221878_97391c9d42b137fe513f85665d32c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4307979" cy="480770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05064"/>
            <a:ext cx="9144000" cy="2852936"/>
          </a:xfrm>
        </p:spPr>
        <p:txBody>
          <a:bodyPr>
            <a:normAutofit fontScale="92500" lnSpcReduction="20000"/>
          </a:bodyPr>
          <a:lstStyle/>
          <a:p>
            <a:r>
              <a:rPr lang="uk-UA" sz="3000" i="1" dirty="0" smtClean="0">
                <a:cs typeface="Arial" pitchFamily="34" charset="0"/>
              </a:rPr>
              <a:t>Населенню дозволялося </a:t>
            </a:r>
            <a:r>
              <a:rPr lang="uk-UA" sz="3000" i="1" dirty="0" smtClean="0">
                <a:cs typeface="Arial" pitchFamily="34" charset="0"/>
              </a:rPr>
              <a:t>(і </a:t>
            </a:r>
            <a:r>
              <a:rPr lang="uk-UA" sz="3000" i="1" dirty="0" smtClean="0">
                <a:cs typeface="Arial" pitchFamily="34" charset="0"/>
              </a:rPr>
              <a:t>навіть заохочувалося) носити європейський одяг. </a:t>
            </a:r>
            <a:r>
              <a:rPr lang="uk-UA" sz="3000" i="1" dirty="0" smtClean="0">
                <a:cs typeface="Arial" pitchFamily="34" charset="0"/>
              </a:rPr>
              <a:t>Уперше турчанки могли з’являтися на вулицях без паранджі.</a:t>
            </a:r>
          </a:p>
          <a:p>
            <a:r>
              <a:rPr lang="uk-UA" sz="3000" i="1" dirty="0" smtClean="0">
                <a:cs typeface="Arial" pitchFamily="34" charset="0"/>
              </a:rPr>
              <a:t>Запровадження європейського літочислення та календаря.</a:t>
            </a:r>
          </a:p>
          <a:p>
            <a:r>
              <a:rPr lang="uk-UA" sz="3000" i="1" dirty="0" smtClean="0">
                <a:cs typeface="Arial" pitchFamily="34" charset="0"/>
              </a:rPr>
              <a:t>Заміна мусульманського законодавства цивільними кодексами за європейським зразком.</a:t>
            </a:r>
            <a:endParaRPr lang="ru-RU" sz="3000" i="1" dirty="0" smtClean="0">
              <a:cs typeface="Arial" pitchFamily="34" charset="0"/>
            </a:endParaRPr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  <p:pic>
        <p:nvPicPr>
          <p:cNvPr id="3074" name="Picture 2" descr="C:\Users\Aleksandra\Desktop\9964888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6120680" cy="347438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1556792"/>
          </a:xfrm>
        </p:spPr>
        <p:txBody>
          <a:bodyPr>
            <a:normAutofit/>
          </a:bodyPr>
          <a:lstStyle/>
          <a:p>
            <a:r>
              <a:rPr lang="uk-UA" i="1" dirty="0" smtClean="0">
                <a:cs typeface="Arial" pitchFamily="34" charset="0"/>
              </a:rPr>
              <a:t>Відмова від латинської абетки та запровадження арабської.</a:t>
            </a:r>
          </a:p>
          <a:p>
            <a:r>
              <a:rPr lang="uk-UA" i="1" dirty="0" smtClean="0">
                <a:cs typeface="Arial" pitchFamily="34" charset="0"/>
              </a:rPr>
              <a:t>Відокремлення Ісламу від школи і держави</a:t>
            </a:r>
            <a:r>
              <a:rPr lang="uk-UA" i="1" dirty="0" smtClean="0">
                <a:cs typeface="Arial" pitchFamily="34" charset="0"/>
              </a:rPr>
              <a:t>.</a:t>
            </a:r>
            <a:endParaRPr lang="uk-UA" i="1" dirty="0" smtClean="0">
              <a:cs typeface="Arial" pitchFamily="34" charset="0"/>
            </a:endParaRPr>
          </a:p>
        </p:txBody>
      </p:sp>
      <p:pic>
        <p:nvPicPr>
          <p:cNvPr id="4098" name="Picture 2" descr="C:\Users\Aleksandra\Desktop\0110-30.jpg"/>
          <p:cNvPicPr>
            <a:picLocks noChangeAspect="1" noChangeArrowheads="1"/>
          </p:cNvPicPr>
          <p:nvPr/>
        </p:nvPicPr>
        <p:blipFill>
          <a:blip r:embed="rId2" cstate="print"/>
          <a:srcRect l="6452" t="4747" r="2151" b="1885"/>
          <a:stretch>
            <a:fillRect/>
          </a:stretch>
        </p:blipFill>
        <p:spPr bwMode="auto">
          <a:xfrm>
            <a:off x="1403648" y="1988840"/>
            <a:ext cx="6552728" cy="454836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1728192"/>
          </a:xfrm>
        </p:spPr>
        <p:txBody>
          <a:bodyPr>
            <a:normAutofit/>
          </a:bodyPr>
          <a:lstStyle/>
          <a:p>
            <a:r>
              <a:rPr lang="uk-UA" i="1" dirty="0" smtClean="0">
                <a:cs typeface="Arial" pitchFamily="34" charset="0"/>
              </a:rPr>
              <a:t>Заборона багатоженства й запровадження громадянського шлюбу.</a:t>
            </a:r>
          </a:p>
          <a:p>
            <a:r>
              <a:rPr lang="uk-UA" i="1" dirty="0" smtClean="0">
                <a:cs typeface="Arial" pitchFamily="34" charset="0"/>
              </a:rPr>
              <a:t>Відкриття середніх і вищих навчальних закладів.</a:t>
            </a:r>
            <a:endParaRPr lang="ru-RU" i="1" dirty="0" smtClean="0">
              <a:cs typeface="Arial" pitchFamily="34" charset="0"/>
            </a:endParaRPr>
          </a:p>
        </p:txBody>
      </p:sp>
      <p:pic>
        <p:nvPicPr>
          <p:cNvPr id="5122" name="Picture 2" descr="C:\Users\Aleksandra\Desktop\42425311ae47162fd47a535cef3e9b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272808" cy="484550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uk-UA" sz="48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Смерть </a:t>
            </a:r>
            <a:r>
              <a:rPr lang="uk-UA" sz="4800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Мустафи</a:t>
            </a:r>
            <a:r>
              <a:rPr lang="uk-UA" sz="48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Кемаля</a:t>
            </a:r>
            <a:endParaRPr lang="ru-RU" sz="48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3168352"/>
          </a:xfrm>
        </p:spPr>
        <p:txBody>
          <a:bodyPr>
            <a:normAutofit/>
          </a:bodyPr>
          <a:lstStyle/>
          <a:p>
            <a:pPr marL="180000" indent="0" algn="ctr">
              <a:buNone/>
            </a:pPr>
            <a:r>
              <a:rPr lang="ru-RU" sz="2400" i="1" dirty="0" smtClean="0">
                <a:cs typeface="Arial" pitchFamily="34" charset="0"/>
              </a:rPr>
              <a:t>1934 року </a:t>
            </a:r>
            <a:r>
              <a:rPr lang="ru-RU" sz="2400" i="1" dirty="0" err="1" smtClean="0">
                <a:cs typeface="Arial" pitchFamily="34" charset="0"/>
              </a:rPr>
              <a:t>турецький</a:t>
            </a:r>
            <a:r>
              <a:rPr lang="ru-RU" sz="2400" i="1" dirty="0" smtClean="0">
                <a:cs typeface="Arial" pitchFamily="34" charset="0"/>
              </a:rPr>
              <a:t> парламент </a:t>
            </a:r>
            <a:r>
              <a:rPr lang="ru-RU" sz="2400" i="1" dirty="0" err="1" smtClean="0">
                <a:cs typeface="Arial" pitchFamily="34" charset="0"/>
              </a:rPr>
              <a:t>надав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йому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ймення</a:t>
            </a:r>
            <a:r>
              <a:rPr lang="ru-RU" sz="2400" i="1" dirty="0" smtClean="0">
                <a:cs typeface="Arial" pitchFamily="34" charset="0"/>
              </a:rPr>
              <a:t> </a:t>
            </a:r>
            <a:r>
              <a:rPr lang="ru-RU" sz="2400" i="1" dirty="0" err="1" smtClean="0">
                <a:cs typeface="Arial" pitchFamily="34" charset="0"/>
              </a:rPr>
              <a:t>Ататюрк</a:t>
            </a:r>
            <a:r>
              <a:rPr lang="ru-RU" sz="2400" i="1" dirty="0" smtClean="0">
                <a:cs typeface="Arial" pitchFamily="34" charset="0"/>
              </a:rPr>
              <a:t> (</a:t>
            </a:r>
            <a:r>
              <a:rPr lang="ru-RU" sz="2400" i="1" dirty="0" err="1" smtClean="0">
                <a:cs typeface="Arial" pitchFamily="34" charset="0"/>
              </a:rPr>
              <a:t>перекладається</a:t>
            </a:r>
            <a:r>
              <a:rPr lang="ru-RU" sz="2400" i="1" dirty="0" smtClean="0">
                <a:cs typeface="Arial" pitchFamily="34" charset="0"/>
              </a:rPr>
              <a:t> як </a:t>
            </a:r>
            <a:r>
              <a:rPr lang="ru-RU" sz="2400" i="1" dirty="0" err="1" smtClean="0">
                <a:cs typeface="Arial" pitchFamily="34" charset="0"/>
              </a:rPr>
              <a:t>батько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турків</a:t>
            </a:r>
            <a:r>
              <a:rPr lang="ru-RU" sz="2400" i="1" dirty="0" smtClean="0">
                <a:cs typeface="Arial" pitchFamily="34" charset="0"/>
              </a:rPr>
              <a:t>). </a:t>
            </a:r>
            <a:r>
              <a:rPr lang="ru-RU" sz="2400" i="1" dirty="0" smtClean="0">
                <a:cs typeface="Arial" pitchFamily="34" charset="0"/>
              </a:rPr>
              <a:t/>
            </a:r>
            <a:br>
              <a:rPr lang="ru-RU" sz="2400" i="1" dirty="0" smtClean="0">
                <a:cs typeface="Arial" pitchFamily="34" charset="0"/>
              </a:rPr>
            </a:br>
            <a:r>
              <a:rPr lang="ru-RU" sz="2400" i="1" dirty="0" smtClean="0">
                <a:cs typeface="Arial" pitchFamily="34" charset="0"/>
              </a:rPr>
              <a:t>Мустафа </a:t>
            </a:r>
            <a:r>
              <a:rPr lang="ru-RU" sz="2400" i="1" dirty="0" err="1" smtClean="0">
                <a:cs typeface="Arial" pitchFamily="34" charset="0"/>
              </a:rPr>
              <a:t>Кемаль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Ататюрк</a:t>
            </a:r>
            <a:r>
              <a:rPr lang="ru-RU" sz="2400" i="1" dirty="0" smtClean="0">
                <a:cs typeface="Arial" pitchFamily="34" charset="0"/>
              </a:rPr>
              <a:t> помер </a:t>
            </a:r>
            <a:r>
              <a:rPr lang="ru-RU" sz="2400" i="1" dirty="0" smtClean="0">
                <a:cs typeface="Arial" pitchFamily="34" charset="0"/>
              </a:rPr>
              <a:t/>
            </a:r>
            <a:br>
              <a:rPr lang="ru-RU" sz="2400" i="1" dirty="0" smtClean="0">
                <a:cs typeface="Arial" pitchFamily="34" charset="0"/>
              </a:rPr>
            </a:br>
            <a:r>
              <a:rPr lang="ru-RU" sz="2400" i="1" dirty="0" smtClean="0">
                <a:cs typeface="Arial" pitchFamily="34" charset="0"/>
              </a:rPr>
              <a:t>10 </a:t>
            </a:r>
            <a:r>
              <a:rPr lang="ru-RU" sz="2400" i="1" dirty="0" smtClean="0">
                <a:cs typeface="Arial" pitchFamily="34" charset="0"/>
              </a:rPr>
              <a:t>листопада 1938 року </a:t>
            </a:r>
            <a:r>
              <a:rPr lang="ru-RU" sz="2400" i="1" dirty="0" err="1" smtClean="0">
                <a:cs typeface="Arial" pitchFamily="34" charset="0"/>
              </a:rPr>
              <a:t>від</a:t>
            </a:r>
            <a:r>
              <a:rPr lang="ru-RU" sz="2400" i="1" dirty="0" smtClean="0">
                <a:cs typeface="Arial" pitchFamily="34" charset="0"/>
              </a:rPr>
              <a:t> </a:t>
            </a:r>
            <a:r>
              <a:rPr lang="ru-RU" sz="2400" i="1" dirty="0" err="1" smtClean="0">
                <a:cs typeface="Arial" pitchFamily="34" charset="0"/>
              </a:rPr>
              <a:t>цирозу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печінки</a:t>
            </a:r>
            <a:r>
              <a:rPr lang="ru-RU" sz="2400" i="1" dirty="0" smtClean="0">
                <a:cs typeface="Arial" pitchFamily="34" charset="0"/>
              </a:rPr>
              <a:t>, </a:t>
            </a:r>
            <a:r>
              <a:rPr lang="ru-RU" sz="2400" i="1" dirty="0" err="1" smtClean="0">
                <a:cs typeface="Arial" pitchFamily="34" charset="0"/>
              </a:rPr>
              <a:t>оскільки</a:t>
            </a:r>
            <a:r>
              <a:rPr lang="ru-RU" sz="2400" i="1" dirty="0" smtClean="0">
                <a:cs typeface="Arial" pitchFamily="34" charset="0"/>
              </a:rPr>
              <a:t> в </a:t>
            </a:r>
            <a:r>
              <a:rPr lang="ru-RU" sz="2400" i="1" dirty="0" err="1" smtClean="0">
                <a:cs typeface="Arial" pitchFamily="34" charset="0"/>
              </a:rPr>
              <a:t>останні</a:t>
            </a:r>
            <a:r>
              <a:rPr lang="ru-RU" sz="2400" i="1" dirty="0" smtClean="0">
                <a:cs typeface="Arial" pitchFamily="34" charset="0"/>
              </a:rPr>
              <a:t> роки </a:t>
            </a:r>
            <a:r>
              <a:rPr lang="ru-RU" sz="2400" i="1" dirty="0" err="1" smtClean="0">
                <a:cs typeface="Arial" pitchFamily="34" charset="0"/>
              </a:rPr>
              <a:t>свого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життя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зловживав</a:t>
            </a:r>
            <a:r>
              <a:rPr lang="ru-RU" sz="2400" i="1" dirty="0" smtClean="0">
                <a:cs typeface="Arial" pitchFamily="34" charset="0"/>
              </a:rPr>
              <a:t> алкоголем, </a:t>
            </a:r>
            <a:r>
              <a:rPr lang="ru-RU" sz="2400" i="1" dirty="0" err="1" smtClean="0">
                <a:cs typeface="Arial" pitchFamily="34" charset="0"/>
              </a:rPr>
              <a:t>що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було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пов'язане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з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важкими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моральними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навантаженнями</a:t>
            </a:r>
            <a:r>
              <a:rPr lang="ru-RU" sz="2400" i="1" dirty="0" smtClean="0">
                <a:cs typeface="Arial" pitchFamily="34" charset="0"/>
              </a:rPr>
              <a:t>.</a:t>
            </a:r>
          </a:p>
        </p:txBody>
      </p:sp>
      <p:pic>
        <p:nvPicPr>
          <p:cNvPr id="8194" name="Picture 2" descr="C:\Users\Aleksandra\Desktop\ататюрк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4968552" cy="331236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eksandra\Desktop\301856529.jpg"/>
          <p:cNvPicPr>
            <a:picLocks noChangeAspect="1" noChangeArrowheads="1"/>
          </p:cNvPicPr>
          <p:nvPr/>
        </p:nvPicPr>
        <p:blipFill>
          <a:blip r:embed="rId2" cstate="print"/>
          <a:srcRect l="3538" r="43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5568" y="4221088"/>
            <a:ext cx="3888432" cy="2636912"/>
          </a:xfrm>
        </p:spPr>
        <p:txBody>
          <a:bodyPr>
            <a:normAutofit fontScale="90000"/>
          </a:bodyPr>
          <a:lstStyle/>
          <a:p>
            <a:r>
              <a:rPr lang="uk-UA" sz="72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Дякую </a:t>
            </a:r>
            <a:r>
              <a:rPr lang="uk-UA" sz="72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uk-UA" sz="72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uk-UA" sz="72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</a:t>
            </a:r>
            <a:r>
              <a:rPr lang="uk-UA" sz="72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увагу!</a:t>
            </a:r>
            <a:endParaRPr lang="ru-RU" sz="72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 </a:t>
            </a:r>
            <a:endParaRPr lang="ru-RU" sz="60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268760"/>
            <a:ext cx="4536504" cy="5184576"/>
          </a:xfrm>
        </p:spPr>
        <p:txBody>
          <a:bodyPr/>
          <a:lstStyle/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Мустафа Кемаль Ататюрк.</a:t>
            </a:r>
          </a:p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Дитинство.</a:t>
            </a:r>
          </a:p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Освіта.</a:t>
            </a:r>
          </a:p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Початок служби.</a:t>
            </a:r>
          </a:p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Кемаль у Першій світовій війні.</a:t>
            </a:r>
          </a:p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Прихід до влади.</a:t>
            </a:r>
          </a:p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Політика Ататюрка.</a:t>
            </a:r>
          </a:p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Особисте життя.</a:t>
            </a:r>
          </a:p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Реформи. </a:t>
            </a:r>
            <a:endParaRPr lang="uk-UA" sz="2400" i="1" dirty="0" smtClean="0">
              <a:cs typeface="Arial" pitchFamily="34" charset="0"/>
            </a:endParaRPr>
          </a:p>
          <a:p>
            <a:pPr marL="637200" indent="-457200">
              <a:buAutoNum type="arabicPeriod"/>
            </a:pPr>
            <a:r>
              <a:rPr lang="uk-UA" sz="2400" i="1" dirty="0" smtClean="0">
                <a:cs typeface="Arial" pitchFamily="34" charset="0"/>
              </a:rPr>
              <a:t>Смерть.</a:t>
            </a:r>
            <a:endParaRPr lang="uk-UA" sz="2400" i="1" dirty="0" smtClean="0">
              <a:cs typeface="Arial" pitchFamily="34" charset="0"/>
            </a:endParaRPr>
          </a:p>
        </p:txBody>
      </p:sp>
      <p:pic>
        <p:nvPicPr>
          <p:cNvPr id="4" name="Picture 2" descr="C:\Users\Aleksandra\Desktop\item_86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663974" cy="479980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Мустафа </a:t>
            </a:r>
            <a:r>
              <a:rPr lang="ru-RU" sz="4800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Кемаль</a:t>
            </a:r>
            <a:r>
              <a:rPr lang="ru-RU" sz="48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800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Ататюрк</a:t>
            </a:r>
            <a:r>
              <a:rPr lang="ru-RU" sz="48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2736304"/>
          </a:xfrm>
        </p:spPr>
        <p:txBody>
          <a:bodyPr>
            <a:normAutofit/>
          </a:bodyPr>
          <a:lstStyle/>
          <a:p>
            <a:pPr marL="180000" indent="0" algn="ctr">
              <a:buNone/>
            </a:pPr>
            <a:r>
              <a:rPr lang="ru-RU" sz="2400" i="1" dirty="0" smtClean="0">
                <a:cs typeface="Arial" pitchFamily="34" charset="0"/>
              </a:rPr>
              <a:t>(19 </a:t>
            </a:r>
            <a:r>
              <a:rPr lang="ru-RU" sz="2400" i="1" dirty="0" err="1" smtClean="0">
                <a:cs typeface="Arial" pitchFamily="34" charset="0"/>
              </a:rPr>
              <a:t>травня</a:t>
            </a:r>
            <a:r>
              <a:rPr lang="ru-RU" sz="2400" i="1" dirty="0" smtClean="0">
                <a:cs typeface="Arial" pitchFamily="34" charset="0"/>
              </a:rPr>
              <a:t> 1881 — 10 листопада 1938) </a:t>
            </a:r>
            <a:br>
              <a:rPr lang="ru-RU" sz="2400" i="1" dirty="0" smtClean="0">
                <a:cs typeface="Arial" pitchFamily="34" charset="0"/>
              </a:rPr>
            </a:br>
            <a:r>
              <a:rPr lang="ru-RU" sz="2400" i="1" dirty="0" smtClean="0">
                <a:cs typeface="Arial" pitchFamily="34" charset="0"/>
              </a:rPr>
              <a:t>— </a:t>
            </a:r>
            <a:r>
              <a:rPr lang="ru-RU" sz="2400" i="1" dirty="0" err="1" smtClean="0">
                <a:cs typeface="Arial" pitchFamily="34" charset="0"/>
              </a:rPr>
              <a:t>видатний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державний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і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політичний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діяч</a:t>
            </a:r>
            <a:r>
              <a:rPr lang="ru-RU" sz="2400" i="1" dirty="0" smtClean="0">
                <a:cs typeface="Arial" pitchFamily="34" charset="0"/>
              </a:rPr>
              <a:t> </a:t>
            </a:r>
            <a:r>
              <a:rPr lang="ru-RU" sz="2400" i="1" dirty="0" err="1" smtClean="0">
                <a:cs typeface="Arial" pitchFamily="34" charset="0"/>
              </a:rPr>
              <a:t>Туреччини</a:t>
            </a:r>
            <a:r>
              <a:rPr lang="ru-RU" sz="2400" i="1" dirty="0" smtClean="0">
                <a:cs typeface="Arial" pitchFamily="34" charset="0"/>
              </a:rPr>
              <a:t>, </a:t>
            </a:r>
            <a:r>
              <a:rPr lang="ru-RU" sz="2400" i="1" dirty="0" err="1" smtClean="0">
                <a:cs typeface="Arial" pitchFamily="34" charset="0"/>
              </a:rPr>
              <a:t>турецький</a:t>
            </a:r>
            <a:r>
              <a:rPr lang="ru-RU" sz="2400" i="1" dirty="0" smtClean="0">
                <a:cs typeface="Arial" pitchFamily="34" charset="0"/>
              </a:rPr>
              <a:t> генерал; перший президент </a:t>
            </a:r>
            <a:r>
              <a:rPr lang="ru-RU" sz="2400" i="1" dirty="0" err="1" smtClean="0">
                <a:cs typeface="Arial" pitchFamily="34" charset="0"/>
              </a:rPr>
              <a:t>Туреччини</a:t>
            </a:r>
            <a:r>
              <a:rPr lang="ru-RU" sz="2400" i="1" dirty="0" smtClean="0">
                <a:cs typeface="Arial" pitchFamily="34" charset="0"/>
              </a:rPr>
              <a:t>; </a:t>
            </a:r>
            <a:r>
              <a:rPr lang="ru-RU" sz="2400" i="1" dirty="0" err="1" smtClean="0">
                <a:cs typeface="Arial" pitchFamily="34" charset="0"/>
              </a:rPr>
              <a:t>лідер</a:t>
            </a:r>
            <a:r>
              <a:rPr lang="ru-RU" sz="2400" i="1" dirty="0" smtClean="0">
                <a:cs typeface="Arial" pitchFamily="34" charset="0"/>
              </a:rPr>
              <a:t> </a:t>
            </a:r>
            <a:r>
              <a:rPr lang="ru-RU" sz="2400" i="1" dirty="0" err="1" smtClean="0">
                <a:cs typeface="Arial" pitchFamily="34" charset="0"/>
              </a:rPr>
              <a:t>Турецької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війни</a:t>
            </a:r>
            <a:r>
              <a:rPr lang="ru-RU" sz="2400" i="1" dirty="0" smtClean="0">
                <a:cs typeface="Arial" pitchFamily="34" charset="0"/>
              </a:rPr>
              <a:t> за </a:t>
            </a:r>
            <a:r>
              <a:rPr lang="ru-RU" sz="2400" i="1" dirty="0" err="1" smtClean="0">
                <a:cs typeface="Arial" pitchFamily="34" charset="0"/>
              </a:rPr>
              <a:t>незалежність</a:t>
            </a:r>
            <a:r>
              <a:rPr lang="ru-RU" sz="2400" i="1" dirty="0" smtClean="0">
                <a:cs typeface="Arial" pitchFamily="34" charset="0"/>
              </a:rPr>
              <a:t> </a:t>
            </a:r>
            <a:r>
              <a:rPr lang="ru-RU" sz="2400" i="1" dirty="0" err="1" smtClean="0">
                <a:cs typeface="Arial" pitchFamily="34" charset="0"/>
              </a:rPr>
              <a:t>проти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поділу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колишньої</a:t>
            </a:r>
            <a:r>
              <a:rPr lang="ru-RU" sz="2400" i="1" dirty="0" smtClean="0">
                <a:cs typeface="Arial" pitchFamily="34" charset="0"/>
              </a:rPr>
              <a:t> </a:t>
            </a:r>
            <a:r>
              <a:rPr lang="ru-RU" sz="2400" i="1" dirty="0" err="1" smtClean="0">
                <a:cs typeface="Arial" pitchFamily="34" charset="0"/>
              </a:rPr>
              <a:t>Османської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імперії</a:t>
            </a:r>
            <a:r>
              <a:rPr lang="ru-RU" sz="2400" i="1" dirty="0" smtClean="0">
                <a:cs typeface="Arial" pitchFamily="34" charset="0"/>
              </a:rPr>
              <a:t> </a:t>
            </a:r>
            <a:r>
              <a:rPr lang="ru-RU" sz="2400" i="1" dirty="0" err="1" smtClean="0">
                <a:cs typeface="Arial" pitchFamily="34" charset="0"/>
              </a:rPr>
              <a:t>після</a:t>
            </a:r>
            <a:r>
              <a:rPr lang="ru-RU" sz="2400" i="1" dirty="0" smtClean="0">
                <a:cs typeface="Arial" pitchFamily="34" charset="0"/>
              </a:rPr>
              <a:t> 1-ї </a:t>
            </a:r>
            <a:r>
              <a:rPr lang="ru-RU" sz="2400" i="1" dirty="0" err="1" smtClean="0">
                <a:cs typeface="Arial" pitchFamily="34" charset="0"/>
              </a:rPr>
              <a:t>Світової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війни</a:t>
            </a:r>
            <a:r>
              <a:rPr lang="ru-RU" sz="2400" i="1" dirty="0" smtClean="0">
                <a:cs typeface="Arial" pitchFamily="34" charset="0"/>
              </a:rPr>
              <a:t>.</a:t>
            </a:r>
          </a:p>
        </p:txBody>
      </p:sp>
      <p:pic>
        <p:nvPicPr>
          <p:cNvPr id="2051" name="Picture 3" descr="C:\Users\Aleksandra\Desktop\timthum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24944"/>
            <a:ext cx="5760640" cy="371490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Дитинство </a:t>
            </a:r>
            <a:endParaRPr lang="ru-RU" sz="60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4104456"/>
          </a:xfrm>
        </p:spPr>
        <p:txBody>
          <a:bodyPr>
            <a:noAutofit/>
          </a:bodyPr>
          <a:lstStyle/>
          <a:p>
            <a:pPr marL="180000" indent="0" algn="ctr">
              <a:buNone/>
            </a:pPr>
            <a:r>
              <a:rPr lang="ru-RU" i="1" dirty="0" err="1" smtClean="0">
                <a:cs typeface="Arial" pitchFamily="34" charset="0"/>
              </a:rPr>
              <a:t>Народився</a:t>
            </a:r>
            <a:r>
              <a:rPr lang="ru-RU" i="1" dirty="0" smtClean="0">
                <a:cs typeface="Arial" pitchFamily="34" charset="0"/>
              </a:rPr>
              <a:t> 19 </a:t>
            </a:r>
            <a:r>
              <a:rPr lang="ru-RU" i="1" dirty="0" err="1" smtClean="0">
                <a:cs typeface="Arial" pitchFamily="34" charset="0"/>
              </a:rPr>
              <a:t>травня</a:t>
            </a:r>
            <a:r>
              <a:rPr lang="ru-RU" i="1" dirty="0" smtClean="0">
                <a:cs typeface="Arial" pitchFamily="34" charset="0"/>
              </a:rPr>
              <a:t> 1881 року у </a:t>
            </a:r>
            <a:r>
              <a:rPr lang="ru-RU" i="1" dirty="0" err="1" smtClean="0">
                <a:cs typeface="Arial" pitchFamily="34" charset="0"/>
              </a:rPr>
              <a:t>кварталі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Ходжакасим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оттоманського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міста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Салоніки</a:t>
            </a:r>
            <a:r>
              <a:rPr lang="ru-RU" i="1" dirty="0" smtClean="0">
                <a:cs typeface="Arial" pitchFamily="34" charset="0"/>
              </a:rPr>
              <a:t> (</a:t>
            </a:r>
            <a:r>
              <a:rPr lang="ru-RU" i="1" dirty="0" err="1" smtClean="0">
                <a:cs typeface="Arial" pitchFamily="34" charset="0"/>
              </a:rPr>
              <a:t>нині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Греція</a:t>
            </a:r>
            <a:r>
              <a:rPr lang="ru-RU" i="1" dirty="0" smtClean="0">
                <a:cs typeface="Arial" pitchFamily="34" charset="0"/>
              </a:rPr>
              <a:t>) в </a:t>
            </a:r>
            <a:r>
              <a:rPr lang="ru-RU" i="1" dirty="0" err="1" smtClean="0">
                <a:cs typeface="Arial" pitchFamily="34" charset="0"/>
              </a:rPr>
              <a:t>сім'ї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дрібного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лісоторговця</a:t>
            </a:r>
            <a:r>
              <a:rPr lang="ru-RU" i="1" dirty="0" smtClean="0">
                <a:cs typeface="Arial" pitchFamily="34" charset="0"/>
              </a:rPr>
              <a:t>, </a:t>
            </a:r>
            <a:r>
              <a:rPr lang="ru-RU" i="1" dirty="0" err="1" smtClean="0">
                <a:cs typeface="Arial" pitchFamily="34" charset="0"/>
              </a:rPr>
              <a:t>Алі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Риза-ефенді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і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його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дружини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Зюбейде-ханим</a:t>
            </a:r>
            <a:r>
              <a:rPr lang="ru-RU" i="1" dirty="0" smtClean="0">
                <a:cs typeface="Arial" pitchFamily="34" charset="0"/>
              </a:rPr>
              <a:t>, </a:t>
            </a:r>
            <a:r>
              <a:rPr lang="ru-RU" i="1" dirty="0" err="1" smtClean="0">
                <a:cs typeface="Arial" pitchFamily="34" charset="0"/>
              </a:rPr>
              <a:t>і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йому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було</a:t>
            </a:r>
            <a:r>
              <a:rPr lang="ru-RU" i="1" dirty="0" smtClean="0">
                <a:cs typeface="Arial" pitchFamily="34" charset="0"/>
              </a:rPr>
              <a:t> дано </a:t>
            </a:r>
            <a:r>
              <a:rPr lang="ru-RU" i="1" dirty="0" err="1" smtClean="0">
                <a:cs typeface="Arial" pitchFamily="34" charset="0"/>
              </a:rPr>
              <a:t>поширене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тоді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серед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оттоманських</a:t>
            </a:r>
            <a:r>
              <a:rPr lang="ru-RU" i="1" dirty="0" smtClean="0">
                <a:cs typeface="Arial" pitchFamily="34" charset="0"/>
              </a:rPr>
              <a:t> мусульман </a:t>
            </a:r>
            <a:r>
              <a:rPr lang="ru-RU" i="1" dirty="0" err="1" smtClean="0">
                <a:cs typeface="Arial" pitchFamily="34" charset="0"/>
              </a:rPr>
              <a:t>ім'я</a:t>
            </a:r>
            <a:r>
              <a:rPr lang="ru-RU" i="1" dirty="0" smtClean="0">
                <a:cs typeface="Arial" pitchFamily="34" charset="0"/>
              </a:rPr>
              <a:t> Мустафа («</a:t>
            </a:r>
            <a:r>
              <a:rPr lang="ru-RU" i="1" dirty="0" err="1" smtClean="0">
                <a:cs typeface="Arial" pitchFamily="34" charset="0"/>
              </a:rPr>
              <a:t>обраний</a:t>
            </a:r>
            <a:r>
              <a:rPr lang="ru-RU" i="1" dirty="0" smtClean="0">
                <a:cs typeface="Arial" pitchFamily="34" charset="0"/>
              </a:rPr>
              <a:t>»). </a:t>
            </a:r>
            <a:r>
              <a:rPr lang="ru-RU" i="1" dirty="0" err="1" smtClean="0">
                <a:cs typeface="Arial" pitchFamily="34" charset="0"/>
              </a:rPr>
              <a:t>Він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і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його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молодша</a:t>
            </a:r>
            <a:r>
              <a:rPr lang="ru-RU" i="1" dirty="0" smtClean="0">
                <a:cs typeface="Arial" pitchFamily="34" charset="0"/>
              </a:rPr>
              <a:t> сестра </a:t>
            </a:r>
            <a:r>
              <a:rPr lang="ru-RU" i="1" dirty="0" err="1" smtClean="0">
                <a:cs typeface="Arial" pitchFamily="34" charset="0"/>
              </a:rPr>
              <a:t>Макбуль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Атадан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були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єдиними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дітьми</a:t>
            </a:r>
            <a:r>
              <a:rPr lang="ru-RU" i="1" dirty="0" smtClean="0">
                <a:cs typeface="Arial" pitchFamily="34" charset="0"/>
              </a:rPr>
              <a:t> в </a:t>
            </a:r>
            <a:r>
              <a:rPr lang="ru-RU" i="1" dirty="0" err="1" smtClean="0">
                <a:cs typeface="Arial" pitchFamily="34" charset="0"/>
              </a:rPr>
              <a:t>сім'ї</a:t>
            </a:r>
            <a:r>
              <a:rPr lang="ru-RU" i="1" dirty="0" smtClean="0">
                <a:cs typeface="Arial" pitchFamily="34" charset="0"/>
              </a:rPr>
              <a:t>, </a:t>
            </a:r>
            <a:r>
              <a:rPr lang="ru-RU" i="1" dirty="0" err="1" smtClean="0">
                <a:cs typeface="Arial" pitchFamily="34" charset="0"/>
              </a:rPr>
              <a:t>які</a:t>
            </a:r>
            <a:r>
              <a:rPr lang="ru-RU" i="1" dirty="0" smtClean="0">
                <a:cs typeface="Arial" pitchFamily="34" charset="0"/>
              </a:rPr>
              <a:t> дожили до </a:t>
            </a:r>
            <a:r>
              <a:rPr lang="ru-RU" i="1" dirty="0" err="1" smtClean="0">
                <a:cs typeface="Arial" pitchFamily="34" charset="0"/>
              </a:rPr>
              <a:t>дорослого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віку</a:t>
            </a:r>
            <a:r>
              <a:rPr lang="ru-RU" i="1" dirty="0" smtClean="0">
                <a:cs typeface="Arial" pitchFamily="34" charset="0"/>
              </a:rPr>
              <a:t>, </a:t>
            </a:r>
            <a:r>
              <a:rPr lang="ru-RU" i="1" dirty="0" err="1" smtClean="0">
                <a:cs typeface="Arial" pitchFamily="34" charset="0"/>
              </a:rPr>
              <a:t>решта</a:t>
            </a:r>
            <a:r>
              <a:rPr lang="ru-RU" i="1" dirty="0" smtClean="0">
                <a:cs typeface="Arial" pitchFamily="34" charset="0"/>
              </a:rPr>
              <a:t> померли в </a:t>
            </a:r>
            <a:r>
              <a:rPr lang="ru-RU" i="1" dirty="0" err="1" smtClean="0">
                <a:cs typeface="Arial" pitchFamily="34" charset="0"/>
              </a:rPr>
              <a:t>ранньому</a:t>
            </a:r>
            <a:r>
              <a:rPr lang="ru-RU" i="1" dirty="0" smtClean="0">
                <a:cs typeface="Arial" pitchFamily="34" charset="0"/>
              </a:rPr>
              <a:t> </a:t>
            </a:r>
            <a:r>
              <a:rPr lang="ru-RU" i="1" dirty="0" err="1" smtClean="0">
                <a:cs typeface="Arial" pitchFamily="34" charset="0"/>
              </a:rPr>
              <a:t>віці</a:t>
            </a:r>
            <a:r>
              <a:rPr lang="ru-RU" i="1" dirty="0" smtClean="0"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uk-UA" sz="66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Освіта</a:t>
            </a:r>
            <a:endParaRPr lang="ru-RU" sz="66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980728"/>
            <a:ext cx="5724128" cy="5877272"/>
          </a:xfrm>
        </p:spPr>
        <p:txBody>
          <a:bodyPr>
            <a:normAutofit lnSpcReduction="10000"/>
          </a:bodyPr>
          <a:lstStyle/>
          <a:p>
            <a:r>
              <a:rPr lang="ru-RU" sz="2200" i="1" dirty="0" smtClean="0">
                <a:cs typeface="Arial" pitchFamily="34" charset="0"/>
              </a:rPr>
              <a:t>13 </a:t>
            </a:r>
            <a:r>
              <a:rPr lang="ru-RU" sz="2200" i="1" dirty="0" err="1" smtClean="0">
                <a:cs typeface="Arial" pitchFamily="34" charset="0"/>
              </a:rPr>
              <a:t>березня</a:t>
            </a:r>
            <a:r>
              <a:rPr lang="ru-RU" sz="2200" i="1" dirty="0" smtClean="0">
                <a:cs typeface="Arial" pitchFamily="34" charset="0"/>
              </a:rPr>
              <a:t> 1893 поступив у </a:t>
            </a:r>
            <a:r>
              <a:rPr lang="ru-RU" sz="2200" i="1" dirty="0" err="1" smtClean="0">
                <a:cs typeface="Arial" pitchFamily="34" charset="0"/>
              </a:rPr>
              <a:t>підготовчу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військову</a:t>
            </a:r>
            <a:r>
              <a:rPr lang="ru-RU" sz="2200" i="1" dirty="0" smtClean="0">
                <a:cs typeface="Arial" pitchFamily="34" charset="0"/>
              </a:rPr>
              <a:t> школу в </a:t>
            </a:r>
            <a:r>
              <a:rPr lang="ru-RU" sz="2200" i="1" dirty="0" err="1" smtClean="0">
                <a:cs typeface="Arial" pitchFamily="34" charset="0"/>
              </a:rPr>
              <a:t>Салоніках</a:t>
            </a:r>
            <a:r>
              <a:rPr lang="en-US" sz="2200" i="1" dirty="0" smtClean="0">
                <a:cs typeface="Arial" pitchFamily="34" charset="0"/>
              </a:rPr>
              <a:t>, </a:t>
            </a:r>
            <a:r>
              <a:rPr lang="ru-RU" sz="2200" i="1" dirty="0" smtClean="0">
                <a:cs typeface="Arial" pitchFamily="34" charset="0"/>
              </a:rPr>
              <a:t>де </a:t>
            </a:r>
            <a:r>
              <a:rPr lang="ru-RU" sz="2200" i="1" dirty="0" err="1" smtClean="0">
                <a:cs typeface="Arial" pitchFamily="34" charset="0"/>
              </a:rPr>
              <a:t>вчитель</a:t>
            </a:r>
            <a:r>
              <a:rPr lang="ru-RU" sz="2200" i="1" dirty="0" smtClean="0">
                <a:cs typeface="Arial" pitchFamily="34" charset="0"/>
              </a:rPr>
              <a:t> математики дав </a:t>
            </a:r>
            <a:r>
              <a:rPr lang="ru-RU" sz="2200" i="1" dirty="0" err="1" smtClean="0">
                <a:cs typeface="Arial" pitchFamily="34" charset="0"/>
              </a:rPr>
              <a:t>йому</a:t>
            </a:r>
            <a:r>
              <a:rPr lang="ru-RU" sz="2200" i="1" dirty="0" smtClean="0">
                <a:cs typeface="Arial" pitchFamily="34" charset="0"/>
              </a:rPr>
              <a:t> друге </a:t>
            </a:r>
            <a:r>
              <a:rPr lang="ru-RU" sz="2200" i="1" dirty="0" err="1" smtClean="0">
                <a:cs typeface="Arial" pitchFamily="34" charset="0"/>
              </a:rPr>
              <a:t>ім'я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Кемаль («досконалість</a:t>
            </a:r>
            <a:r>
              <a:rPr lang="ru-RU" sz="2200" i="1" dirty="0" smtClean="0">
                <a:cs typeface="Arial" pitchFamily="34" charset="0"/>
              </a:rPr>
              <a:t>»).</a:t>
            </a:r>
          </a:p>
          <a:p>
            <a:endParaRPr lang="ru-RU" sz="2200" i="1" dirty="0" smtClean="0">
              <a:cs typeface="Arial" pitchFamily="34" charset="0"/>
            </a:endParaRPr>
          </a:p>
          <a:p>
            <a:r>
              <a:rPr lang="ru-RU" sz="2200" i="1" dirty="0" smtClean="0">
                <a:cs typeface="Arial" pitchFamily="34" charset="0"/>
              </a:rPr>
              <a:t>У 1896 </a:t>
            </a:r>
            <a:r>
              <a:rPr lang="ru-RU" sz="2200" i="1" dirty="0" err="1" smtClean="0">
                <a:cs typeface="Arial" pitchFamily="34" charset="0"/>
              </a:rPr>
              <a:t>році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його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зараховано</a:t>
            </a:r>
            <a:r>
              <a:rPr lang="ru-RU" sz="2200" i="1" dirty="0" smtClean="0">
                <a:cs typeface="Arial" pitchFamily="34" charset="0"/>
              </a:rPr>
              <a:t> у </a:t>
            </a:r>
            <a:r>
              <a:rPr lang="ru-RU" sz="2200" i="1" dirty="0" err="1" smtClean="0">
                <a:cs typeface="Arial" pitchFamily="34" charset="0"/>
              </a:rPr>
              <a:t>військову</a:t>
            </a:r>
            <a:r>
              <a:rPr lang="ru-RU" sz="2200" i="1" dirty="0" smtClean="0">
                <a:cs typeface="Arial" pitchFamily="34" charset="0"/>
              </a:rPr>
              <a:t> школу м. </a:t>
            </a:r>
            <a:r>
              <a:rPr lang="ru-RU" sz="2200" i="1" dirty="0" err="1" smtClean="0">
                <a:cs typeface="Arial" pitchFamily="34" charset="0"/>
              </a:rPr>
              <a:t>Монастір</a:t>
            </a:r>
            <a:r>
              <a:rPr lang="ru-RU" sz="2200" i="1" dirty="0" smtClean="0">
                <a:cs typeface="Arial" pitchFamily="34" charset="0"/>
              </a:rPr>
              <a:t> (</a:t>
            </a:r>
            <a:r>
              <a:rPr lang="ru-RU" sz="2200" i="1" dirty="0" err="1" smtClean="0">
                <a:cs typeface="Arial" pitchFamily="34" charset="0"/>
              </a:rPr>
              <a:t>нині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Бітола</a:t>
            </a:r>
            <a:r>
              <a:rPr lang="ru-RU" sz="2200" i="1" dirty="0" smtClean="0">
                <a:cs typeface="Arial" pitchFamily="34" charset="0"/>
              </a:rPr>
              <a:t> в </a:t>
            </a:r>
            <a:r>
              <a:rPr lang="ru-RU" sz="2200" i="1" dirty="0" err="1" smtClean="0">
                <a:cs typeface="Arial" pitchFamily="34" charset="0"/>
              </a:rPr>
              <a:t>Македонії</a:t>
            </a:r>
            <a:r>
              <a:rPr lang="ru-RU" sz="2200" i="1" dirty="0" smtClean="0">
                <a:cs typeface="Arial" pitchFamily="34" charset="0"/>
              </a:rPr>
              <a:t>). </a:t>
            </a:r>
          </a:p>
          <a:p>
            <a:endParaRPr lang="ru-RU" sz="2200" i="1" dirty="0" smtClean="0">
              <a:cs typeface="Arial" pitchFamily="34" charset="0"/>
            </a:endParaRPr>
          </a:p>
          <a:p>
            <a:r>
              <a:rPr lang="ru-RU" sz="2200" i="1" dirty="0" smtClean="0">
                <a:cs typeface="Arial" pitchFamily="34" charset="0"/>
              </a:rPr>
              <a:t>13 </a:t>
            </a:r>
            <a:r>
              <a:rPr lang="ru-RU" sz="2200" i="1" dirty="0" err="1" smtClean="0">
                <a:cs typeface="Arial" pitchFamily="34" charset="0"/>
              </a:rPr>
              <a:t>березня</a:t>
            </a:r>
            <a:r>
              <a:rPr lang="ru-RU" sz="2200" i="1" dirty="0" smtClean="0">
                <a:cs typeface="Arial" pitchFamily="34" charset="0"/>
              </a:rPr>
              <a:t> 1899 вступив до </a:t>
            </a:r>
            <a:r>
              <a:rPr lang="ru-RU" sz="2200" i="1" dirty="0" err="1" smtClean="0">
                <a:cs typeface="Arial" pitchFamily="34" charset="0"/>
              </a:rPr>
              <a:t>Оттоманського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військового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коледжа</a:t>
            </a:r>
            <a:r>
              <a:rPr lang="ru-RU" sz="2200" i="1" dirty="0" smtClean="0">
                <a:cs typeface="Arial" pitchFamily="34" charset="0"/>
              </a:rPr>
              <a:t> в </a:t>
            </a:r>
            <a:r>
              <a:rPr lang="ru-RU" sz="2200" i="1" dirty="0" err="1" smtClean="0">
                <a:cs typeface="Arial" pitchFamily="34" charset="0"/>
              </a:rPr>
              <a:t>Константинополі</a:t>
            </a:r>
            <a:r>
              <a:rPr lang="ru-RU" sz="2200" i="1" dirty="0" smtClean="0">
                <a:cs typeface="Arial" pitchFamily="34" charset="0"/>
              </a:rPr>
              <a:t>.</a:t>
            </a:r>
          </a:p>
          <a:p>
            <a:endParaRPr lang="ru-RU" sz="2200" dirty="0" smtClean="0"/>
          </a:p>
          <a:p>
            <a:r>
              <a:rPr lang="ru-RU" sz="2200" i="1" dirty="0" smtClean="0">
                <a:cs typeface="Arial" pitchFamily="34" charset="0"/>
              </a:rPr>
              <a:t>10 лютого 1902 поступив в </a:t>
            </a:r>
            <a:r>
              <a:rPr lang="ru-RU" sz="2200" i="1" dirty="0" err="1" smtClean="0">
                <a:cs typeface="Arial" pitchFamily="34" charset="0"/>
              </a:rPr>
              <a:t>Оттоманську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академію</a:t>
            </a:r>
            <a:r>
              <a:rPr lang="ru-RU" sz="2200" i="1" dirty="0" smtClean="0">
                <a:cs typeface="Arial" pitchFamily="34" charset="0"/>
              </a:rPr>
              <a:t> генштабу в </a:t>
            </a:r>
            <a:r>
              <a:rPr lang="ru-RU" sz="2200" i="1" dirty="0" err="1" smtClean="0">
                <a:cs typeface="Arial" pitchFamily="34" charset="0"/>
              </a:rPr>
              <a:t>Константинополі</a:t>
            </a:r>
            <a:r>
              <a:rPr lang="ru-RU" sz="2200" i="1" dirty="0" smtClean="0">
                <a:cs typeface="Arial" pitchFamily="34" charset="0"/>
              </a:rPr>
              <a:t>, яку </a:t>
            </a:r>
            <a:r>
              <a:rPr lang="ru-RU" sz="2200" i="1" dirty="0" err="1" smtClean="0">
                <a:cs typeface="Arial" pitchFamily="34" charset="0"/>
              </a:rPr>
              <a:t>закінчив</a:t>
            </a:r>
            <a:r>
              <a:rPr lang="ru-RU" sz="2200" i="1" dirty="0" smtClean="0">
                <a:cs typeface="Arial" pitchFamily="34" charset="0"/>
              </a:rPr>
              <a:t> 11 </a:t>
            </a:r>
            <a:r>
              <a:rPr lang="ru-RU" sz="2200" i="1" dirty="0" err="1" smtClean="0">
                <a:cs typeface="Arial" pitchFamily="34" charset="0"/>
              </a:rPr>
              <a:t>січня</a:t>
            </a:r>
            <a:r>
              <a:rPr lang="ru-RU" sz="2200" i="1" dirty="0" smtClean="0">
                <a:cs typeface="Arial" pitchFamily="34" charset="0"/>
              </a:rPr>
              <a:t> 1905</a:t>
            </a:r>
            <a:r>
              <a:rPr lang="ru-RU" sz="2200" i="1" dirty="0" smtClean="0">
                <a:cs typeface="Arial" pitchFamily="34" charset="0"/>
              </a:rPr>
              <a:t>.</a:t>
            </a:r>
            <a:endParaRPr lang="ru-RU" sz="2200" i="1" dirty="0" smtClean="0">
              <a:cs typeface="Arial" pitchFamily="34" charset="0"/>
            </a:endParaRPr>
          </a:p>
        </p:txBody>
      </p:sp>
      <p:pic>
        <p:nvPicPr>
          <p:cNvPr id="3074" name="Picture 2" descr="C:\Users\Aleksandr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3240360" cy="476420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Початок служби</a:t>
            </a:r>
            <a:endParaRPr lang="ru-RU" sz="66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4644008" cy="5517232"/>
          </a:xfrm>
        </p:spPr>
        <p:txBody>
          <a:bodyPr>
            <a:normAutofit/>
          </a:bodyPr>
          <a:lstStyle/>
          <a:p>
            <a:r>
              <a:rPr lang="ru-RU" sz="2200" i="1" dirty="0" smtClean="0">
                <a:cs typeface="Arial" pitchFamily="34" charset="0"/>
              </a:rPr>
              <a:t>1908 року Мустафа </a:t>
            </a:r>
            <a:r>
              <a:rPr lang="ru-RU" sz="2200" i="1" dirty="0" err="1" smtClean="0">
                <a:cs typeface="Arial" pitchFamily="34" charset="0"/>
              </a:rPr>
              <a:t>Кемаль</a:t>
            </a:r>
            <a:r>
              <a:rPr lang="ru-RU" sz="2200" i="1" dirty="0" smtClean="0">
                <a:cs typeface="Arial" pitchFamily="34" charset="0"/>
              </a:rPr>
              <a:t> брав участь у </a:t>
            </a:r>
            <a:r>
              <a:rPr lang="ru-RU" sz="2200" i="1" dirty="0" err="1" smtClean="0">
                <a:cs typeface="Arial" pitchFamily="34" charset="0"/>
              </a:rPr>
              <a:t>молодотурецькій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революції</a:t>
            </a:r>
            <a:r>
              <a:rPr lang="ru-RU" sz="2200" i="1" dirty="0" smtClean="0">
                <a:cs typeface="Arial" pitchFamily="34" charset="0"/>
              </a:rPr>
              <a:t>.</a:t>
            </a:r>
          </a:p>
          <a:p>
            <a:r>
              <a:rPr lang="ru-RU" sz="2200" i="1" dirty="0" smtClean="0">
                <a:cs typeface="Arial" pitchFamily="34" charset="0"/>
              </a:rPr>
              <a:t>У 1910 Мустафа </a:t>
            </a:r>
            <a:r>
              <a:rPr lang="ru-RU" sz="2200" i="1" dirty="0" err="1" smtClean="0">
                <a:cs typeface="Arial" pitchFamily="34" charset="0"/>
              </a:rPr>
              <a:t>Кемаль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був</a:t>
            </a:r>
            <a:r>
              <a:rPr lang="ru-RU" sz="2200" i="1" dirty="0" smtClean="0">
                <a:cs typeface="Arial" pitchFamily="34" charset="0"/>
              </a:rPr>
              <a:t> направлений у </a:t>
            </a:r>
            <a:r>
              <a:rPr lang="ru-RU" sz="2200" i="1" dirty="0" err="1" smtClean="0">
                <a:cs typeface="Arial" pitchFamily="34" charset="0"/>
              </a:rPr>
              <a:t>Францію</a:t>
            </a:r>
            <a:r>
              <a:rPr lang="ru-RU" sz="2200" i="1" dirty="0" smtClean="0">
                <a:cs typeface="Arial" pitchFamily="34" charset="0"/>
              </a:rPr>
              <a:t>, де </a:t>
            </a:r>
            <a:r>
              <a:rPr lang="ru-RU" sz="2200" i="1" dirty="0" err="1" smtClean="0">
                <a:cs typeface="Arial" pitchFamily="34" charset="0"/>
              </a:rPr>
              <a:t>був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присутній</a:t>
            </a:r>
            <a:r>
              <a:rPr lang="ru-RU" sz="2200" i="1" dirty="0" smtClean="0">
                <a:cs typeface="Arial" pitchFamily="34" charset="0"/>
              </a:rPr>
              <a:t> на </a:t>
            </a:r>
            <a:r>
              <a:rPr lang="ru-RU" sz="2200" i="1" dirty="0" err="1" smtClean="0">
                <a:cs typeface="Arial" pitchFamily="34" charset="0"/>
              </a:rPr>
              <a:t>Пікардійських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військових</a:t>
            </a:r>
            <a:r>
              <a:rPr lang="ru-RU" sz="2200" i="1" dirty="0" smtClean="0">
                <a:cs typeface="Arial" pitchFamily="34" charset="0"/>
              </a:rPr>
              <a:t> маневрах.</a:t>
            </a:r>
          </a:p>
          <a:p>
            <a:r>
              <a:rPr lang="ru-RU" sz="2200" i="1" dirty="0" smtClean="0">
                <a:cs typeface="Arial" pitchFamily="34" charset="0"/>
              </a:rPr>
              <a:t> 22 </a:t>
            </a:r>
            <a:r>
              <a:rPr lang="ru-RU" sz="2200" i="1" dirty="0" err="1" smtClean="0">
                <a:cs typeface="Arial" pitchFamily="34" charset="0"/>
              </a:rPr>
              <a:t>грудня</a:t>
            </a:r>
            <a:r>
              <a:rPr lang="ru-RU" sz="2200" i="1" dirty="0" smtClean="0">
                <a:cs typeface="Arial" pitchFamily="34" charset="0"/>
              </a:rPr>
              <a:t> 1911 Мустафа </a:t>
            </a:r>
            <a:r>
              <a:rPr lang="ru-RU" sz="2200" i="1" dirty="0" err="1" smtClean="0">
                <a:cs typeface="Arial" pitchFamily="34" charset="0"/>
              </a:rPr>
              <a:t>Кемаль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здобув</a:t>
            </a:r>
            <a:r>
              <a:rPr lang="ru-RU" sz="2200" i="1" dirty="0" smtClean="0">
                <a:cs typeface="Arial" pitchFamily="34" charset="0"/>
              </a:rPr>
              <a:t> перемогу над </a:t>
            </a:r>
            <a:r>
              <a:rPr lang="ru-RU" sz="2200" i="1" dirty="0" err="1" smtClean="0">
                <a:cs typeface="Arial" pitchFamily="34" charset="0"/>
              </a:rPr>
              <a:t>італійцями</a:t>
            </a:r>
            <a:r>
              <a:rPr lang="ru-RU" sz="2200" i="1" dirty="0" smtClean="0">
                <a:cs typeface="Arial" pitchFamily="34" charset="0"/>
              </a:rPr>
              <a:t> у </a:t>
            </a:r>
            <a:r>
              <a:rPr lang="ru-RU" sz="2200" i="1" dirty="0" err="1" smtClean="0">
                <a:cs typeface="Arial" pitchFamily="34" charset="0"/>
              </a:rPr>
              <a:t>битві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під</a:t>
            </a:r>
            <a:r>
              <a:rPr lang="ru-RU" sz="2200" i="1" dirty="0" smtClean="0">
                <a:cs typeface="Arial" pitchFamily="34" charset="0"/>
              </a:rPr>
              <a:t> </a:t>
            </a:r>
            <a:r>
              <a:rPr lang="ru-RU" sz="2200" i="1" dirty="0" err="1" smtClean="0">
                <a:cs typeface="Arial" pitchFamily="34" charset="0"/>
              </a:rPr>
              <a:t>Тобруком</a:t>
            </a:r>
            <a:r>
              <a:rPr lang="ru-RU" sz="2200" i="1" dirty="0" smtClean="0">
                <a:cs typeface="Arial" pitchFamily="34" charset="0"/>
              </a:rPr>
              <a:t>, а 6 </a:t>
            </a:r>
            <a:r>
              <a:rPr lang="ru-RU" sz="2200" i="1" dirty="0" err="1" smtClean="0">
                <a:cs typeface="Arial" pitchFamily="34" charset="0"/>
              </a:rPr>
              <a:t>березня</a:t>
            </a:r>
            <a:r>
              <a:rPr lang="ru-RU" sz="2200" i="1" dirty="0" smtClean="0">
                <a:cs typeface="Arial" pitchFamily="34" charset="0"/>
              </a:rPr>
              <a:t> 1912 </a:t>
            </a:r>
            <a:r>
              <a:rPr lang="ru-RU" sz="2200" i="1" dirty="0" err="1" smtClean="0">
                <a:cs typeface="Arial" pitchFamily="34" charset="0"/>
              </a:rPr>
              <a:t>був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призначений</a:t>
            </a:r>
            <a:r>
              <a:rPr lang="ru-RU" sz="2200" i="1" dirty="0" smtClean="0">
                <a:cs typeface="Arial" pitchFamily="34" charset="0"/>
              </a:rPr>
              <a:t> на посаду </a:t>
            </a:r>
            <a:r>
              <a:rPr lang="ru-RU" sz="2200" i="1" dirty="0" err="1" smtClean="0">
                <a:cs typeface="Arial" pitchFamily="34" charset="0"/>
              </a:rPr>
              <a:t>командувача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османськими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військами</a:t>
            </a:r>
            <a:r>
              <a:rPr lang="ru-RU" sz="2200" i="1" dirty="0" smtClean="0">
                <a:cs typeface="Arial" pitchFamily="34" charset="0"/>
              </a:rPr>
              <a:t> в Дерен.</a:t>
            </a:r>
          </a:p>
        </p:txBody>
      </p:sp>
      <p:pic>
        <p:nvPicPr>
          <p:cNvPr id="4098" name="Picture 2" descr="C:\Users\Aleksandra\Desktop\Mustafa_Kemal_Atatürk_(19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340768"/>
            <a:ext cx="3660502" cy="528942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uk-UA" sz="44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Кемаль у Першій світовій війні</a:t>
            </a:r>
            <a:endParaRPr lang="ru-RU" sz="44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484784"/>
            <a:ext cx="5220072" cy="4824576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400" i="1" dirty="0" smtClean="0">
                <a:cs typeface="Arial" pitchFamily="34" charset="0"/>
              </a:rPr>
              <a:t>На початку </a:t>
            </a:r>
            <a:r>
              <a:rPr lang="ru-RU" sz="2400" i="1" dirty="0" err="1" smtClean="0">
                <a:cs typeface="Arial" pitchFamily="34" charset="0"/>
              </a:rPr>
              <a:t>Першої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світової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війни</a:t>
            </a:r>
            <a:r>
              <a:rPr lang="ru-RU" sz="2400" i="1" dirty="0" smtClean="0">
                <a:cs typeface="Arial" pitchFamily="34" charset="0"/>
              </a:rPr>
              <a:t> Мустафа </a:t>
            </a:r>
            <a:r>
              <a:rPr lang="ru-RU" sz="2400" i="1" dirty="0" err="1" smtClean="0">
                <a:cs typeface="Arial" pitchFamily="34" charset="0"/>
              </a:rPr>
              <a:t>Кемаль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успішно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командував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турецькими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військами</a:t>
            </a:r>
            <a:r>
              <a:rPr lang="ru-RU" sz="2400" i="1" dirty="0" smtClean="0">
                <a:cs typeface="Arial" pitchFamily="34" charset="0"/>
              </a:rPr>
              <a:t> у </a:t>
            </a:r>
            <a:r>
              <a:rPr lang="ru-RU" sz="2400" i="1" dirty="0" err="1" smtClean="0">
                <a:cs typeface="Arial" pitchFamily="34" charset="0"/>
              </a:rPr>
              <a:t>битві</a:t>
            </a:r>
            <a:r>
              <a:rPr lang="ru-RU" sz="2400" i="1" dirty="0" smtClean="0">
                <a:cs typeface="Arial" pitchFamily="34" charset="0"/>
              </a:rPr>
              <a:t> за </a:t>
            </a:r>
            <a:r>
              <a:rPr lang="ru-RU" sz="2400" i="1" dirty="0" err="1" smtClean="0">
                <a:cs typeface="Arial" pitchFamily="34" charset="0"/>
              </a:rPr>
              <a:t>Чанаккале</a:t>
            </a:r>
            <a:r>
              <a:rPr lang="ru-RU" sz="2400" i="1" dirty="0" smtClean="0">
                <a:cs typeface="Arial" pitchFamily="34" charset="0"/>
              </a:rPr>
              <a:t>. </a:t>
            </a:r>
            <a:r>
              <a:rPr lang="ru-RU" sz="2400" i="1" dirty="0" err="1" smtClean="0">
                <a:cs typeface="Arial" pitchFamily="34" charset="0"/>
              </a:rPr>
              <a:t>Після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тамошніх</a:t>
            </a:r>
            <a:r>
              <a:rPr lang="ru-RU" sz="2400" i="1" dirty="0" smtClean="0">
                <a:cs typeface="Arial" pitchFamily="34" charset="0"/>
              </a:rPr>
              <a:t> перемог Мустафа </a:t>
            </a:r>
            <a:r>
              <a:rPr lang="ru-RU" sz="2400" i="1" dirty="0" err="1" smtClean="0">
                <a:cs typeface="Arial" pitchFamily="34" charset="0"/>
              </a:rPr>
              <a:t>Кемаль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був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підвищений</a:t>
            </a:r>
            <a:r>
              <a:rPr lang="ru-RU" sz="2400" i="1" dirty="0" smtClean="0">
                <a:cs typeface="Arial" pitchFamily="34" charset="0"/>
              </a:rPr>
              <a:t> до </a:t>
            </a:r>
            <a:r>
              <a:rPr lang="ru-RU" sz="2400" i="1" dirty="0" err="1" smtClean="0">
                <a:cs typeface="Arial" pitchFamily="34" charset="0"/>
              </a:rPr>
              <a:t>звання</a:t>
            </a:r>
            <a:r>
              <a:rPr lang="ru-RU" sz="2400" i="1" dirty="0" smtClean="0">
                <a:cs typeface="Arial" pitchFamily="34" charset="0"/>
              </a:rPr>
              <a:t> полковника. 1 </a:t>
            </a:r>
            <a:r>
              <a:rPr lang="ru-RU" sz="2400" i="1" dirty="0" err="1" smtClean="0">
                <a:cs typeface="Arial" pitchFamily="34" charset="0"/>
              </a:rPr>
              <a:t>квітня</a:t>
            </a:r>
            <a:r>
              <a:rPr lang="ru-RU" sz="2400" i="1" dirty="0" smtClean="0">
                <a:cs typeface="Arial" pitchFamily="34" charset="0"/>
              </a:rPr>
              <a:t> 1916 </a:t>
            </a:r>
            <a:r>
              <a:rPr lang="ru-RU" sz="2400" i="1" dirty="0" err="1" smtClean="0">
                <a:cs typeface="Arial" pitchFamily="34" charset="0"/>
              </a:rPr>
              <a:t>він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був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підвищений</a:t>
            </a:r>
            <a:r>
              <a:rPr lang="ru-RU" sz="2400" i="1" dirty="0" smtClean="0">
                <a:cs typeface="Arial" pitchFamily="34" charset="0"/>
              </a:rPr>
              <a:t> в </a:t>
            </a:r>
            <a:r>
              <a:rPr lang="ru-RU" sz="2400" i="1" dirty="0" err="1" smtClean="0">
                <a:cs typeface="Arial" pitchFamily="34" charset="0"/>
              </a:rPr>
              <a:t>дивізійні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генерали</a:t>
            </a:r>
            <a:r>
              <a:rPr lang="ru-RU" sz="2400" i="1" dirty="0" smtClean="0">
                <a:cs typeface="Arial" pitchFamily="34" charset="0"/>
              </a:rPr>
              <a:t>. </a:t>
            </a:r>
            <a:br>
              <a:rPr lang="ru-RU" sz="2400" i="1" dirty="0" smtClean="0">
                <a:cs typeface="Arial" pitchFamily="34" charset="0"/>
              </a:rPr>
            </a:br>
            <a:r>
              <a:rPr lang="ru-RU" sz="2400" i="1" dirty="0" smtClean="0">
                <a:cs typeface="Arial" pitchFamily="34" charset="0"/>
              </a:rPr>
              <a:t>13 листопада 1918 </a:t>
            </a:r>
            <a:r>
              <a:rPr lang="ru-RU" sz="2400" i="1" dirty="0" err="1" smtClean="0">
                <a:cs typeface="Arial" pitchFamily="34" charset="0"/>
              </a:rPr>
              <a:t>повернувся</a:t>
            </a:r>
            <a:r>
              <a:rPr lang="ru-RU" sz="2400" i="1" dirty="0" smtClean="0">
                <a:cs typeface="Arial" pitchFamily="34" charset="0"/>
              </a:rPr>
              <a:t> до Константинополя, де почав </a:t>
            </a:r>
            <a:r>
              <a:rPr lang="ru-RU" sz="2400" i="1" dirty="0" err="1" smtClean="0">
                <a:cs typeface="Arial" pitchFamily="34" charset="0"/>
              </a:rPr>
              <a:t>працювати</a:t>
            </a:r>
            <a:r>
              <a:rPr lang="ru-RU" sz="2400" i="1" dirty="0" smtClean="0">
                <a:cs typeface="Arial" pitchFamily="34" charset="0"/>
              </a:rPr>
              <a:t> в </a:t>
            </a:r>
            <a:r>
              <a:rPr lang="ru-RU" sz="2400" i="1" dirty="0" err="1" smtClean="0">
                <a:cs typeface="Arial" pitchFamily="34" charset="0"/>
              </a:rPr>
              <a:t>Міністерстві</a:t>
            </a:r>
            <a:r>
              <a:rPr lang="ru-RU" sz="2400" i="1" dirty="0" smtClean="0">
                <a:cs typeface="Arial" pitchFamily="34" charset="0"/>
              </a:rPr>
              <a:t> оборони.</a:t>
            </a:r>
          </a:p>
        </p:txBody>
      </p:sp>
      <p:pic>
        <p:nvPicPr>
          <p:cNvPr id="5122" name="Picture 2" descr="C:\Users\Aleksandra\Desktop\009285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350"/>
            <a:ext cx="3600400" cy="541043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Прихід до влади</a:t>
            </a:r>
            <a:endParaRPr lang="ru-RU" sz="60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/>
          </a:bodyPr>
          <a:lstStyle/>
          <a:p>
            <a:pPr marL="180000" indent="0" algn="ctr">
              <a:buNone/>
            </a:pPr>
            <a:r>
              <a:rPr lang="ru-RU" sz="2400" i="1" dirty="0" smtClean="0">
                <a:cs typeface="Arial" pitchFamily="34" charset="0"/>
              </a:rPr>
              <a:t>1919 — </a:t>
            </a:r>
            <a:r>
              <a:rPr lang="ru-RU" sz="2400" i="1" dirty="0" err="1" smtClean="0">
                <a:cs typeface="Arial" pitchFamily="34" charset="0"/>
              </a:rPr>
              <a:t>очолив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національно-визвольний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рух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проти</a:t>
            </a:r>
            <a:r>
              <a:rPr lang="ru-RU" sz="2400" i="1" dirty="0" smtClean="0">
                <a:cs typeface="Arial" pitchFamily="34" charset="0"/>
              </a:rPr>
              <a:t> </a:t>
            </a:r>
            <a:r>
              <a:rPr lang="ru-RU" sz="2400" i="1" dirty="0" err="1" smtClean="0">
                <a:cs typeface="Arial" pitchFamily="34" charset="0"/>
              </a:rPr>
              <a:t>Антанти</a:t>
            </a:r>
            <a:r>
              <a:rPr lang="ru-RU" sz="2400" i="1" dirty="0" smtClean="0">
                <a:cs typeface="Arial" pitchFamily="34" charset="0"/>
              </a:rPr>
              <a:t>, </a:t>
            </a:r>
            <a:r>
              <a:rPr lang="ru-RU" sz="2400" i="1" dirty="0" err="1" smtClean="0">
                <a:cs typeface="Arial" pitchFamily="34" charset="0"/>
              </a:rPr>
              <a:t>що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привів</a:t>
            </a:r>
            <a:r>
              <a:rPr lang="ru-RU" sz="2400" i="1" dirty="0" smtClean="0">
                <a:cs typeface="Arial" pitchFamily="34" charset="0"/>
              </a:rPr>
              <a:t> до </a:t>
            </a:r>
            <a:r>
              <a:rPr lang="ru-RU" sz="2400" i="1" dirty="0" err="1" smtClean="0">
                <a:cs typeface="Arial" pitchFamily="34" charset="0"/>
              </a:rPr>
              <a:t>проголошення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Турецької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республіки</a:t>
            </a:r>
            <a:r>
              <a:rPr lang="ru-RU" sz="2400" i="1" dirty="0" smtClean="0">
                <a:cs typeface="Arial" pitchFamily="34" charset="0"/>
              </a:rPr>
              <a:t>. 1921 </a:t>
            </a:r>
            <a:r>
              <a:rPr lang="ru-RU" sz="2400" i="1" dirty="0" err="1" smtClean="0">
                <a:cs typeface="Arial" pitchFamily="34" charset="0"/>
              </a:rPr>
              <a:t>сформував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тимчасовий</a:t>
            </a:r>
            <a:r>
              <a:rPr lang="ru-RU" sz="2400" i="1" dirty="0" smtClean="0">
                <a:cs typeface="Arial" pitchFamily="34" charset="0"/>
              </a:rPr>
              <a:t> уряд в </a:t>
            </a:r>
            <a:r>
              <a:rPr lang="ru-RU" sz="2400" i="1" dirty="0" err="1" smtClean="0">
                <a:cs typeface="Arial" pitchFamily="34" charset="0"/>
              </a:rPr>
              <a:t>Анкарі</a:t>
            </a:r>
            <a:r>
              <a:rPr lang="ru-RU" sz="2400" i="1" dirty="0" smtClean="0">
                <a:cs typeface="Arial" pitchFamily="34" charset="0"/>
              </a:rPr>
              <a:t>. 1923 </a:t>
            </a:r>
            <a:r>
              <a:rPr lang="ru-RU" sz="2400" i="1" dirty="0" err="1" smtClean="0">
                <a:cs typeface="Arial" pitchFamily="34" charset="0"/>
              </a:rPr>
              <a:t>після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проголошення</a:t>
            </a:r>
            <a:r>
              <a:rPr lang="ru-RU" sz="2400" i="1" dirty="0" smtClean="0">
                <a:cs typeface="Arial" pitchFamily="34" charset="0"/>
              </a:rPr>
              <a:t> </a:t>
            </a:r>
            <a:r>
              <a:rPr lang="ru-RU" sz="2400" i="1" dirty="0" err="1" smtClean="0">
                <a:cs typeface="Arial" pitchFamily="34" charset="0"/>
              </a:rPr>
              <a:t>республіки</a:t>
            </a:r>
            <a:r>
              <a:rPr lang="ru-RU" sz="2400" i="1" dirty="0" smtClean="0">
                <a:cs typeface="Arial" pitchFamily="34" charset="0"/>
              </a:rPr>
              <a:t> став </a:t>
            </a:r>
            <a:r>
              <a:rPr lang="ru-RU" sz="2400" i="1" dirty="0" err="1" smtClean="0">
                <a:cs typeface="Arial" pitchFamily="34" charset="0"/>
              </a:rPr>
              <a:t>її</a:t>
            </a:r>
            <a:r>
              <a:rPr lang="ru-RU" sz="2400" i="1" dirty="0" smtClean="0">
                <a:cs typeface="Arial" pitchFamily="34" charset="0"/>
              </a:rPr>
              <a:t> першим президентом.</a:t>
            </a:r>
          </a:p>
        </p:txBody>
      </p:sp>
      <p:pic>
        <p:nvPicPr>
          <p:cNvPr id="6146" name="Picture 2" descr="C:\Users\Aleksandra\Desktop\69d7859631fa651b94108d28e4e11c33_615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140968"/>
            <a:ext cx="5616624" cy="3567563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Autofit/>
          </a:bodyPr>
          <a:lstStyle/>
          <a:p>
            <a:r>
              <a:rPr lang="uk-UA" sz="60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Політика</a:t>
            </a:r>
            <a:r>
              <a:rPr lang="en-US" sz="60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60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Ататюрка </a:t>
            </a:r>
            <a:endParaRPr lang="ru-RU" sz="6000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653136"/>
            <a:ext cx="9144000" cy="2204864"/>
          </a:xfrm>
        </p:spPr>
        <p:txBody>
          <a:bodyPr>
            <a:normAutofit/>
          </a:bodyPr>
          <a:lstStyle/>
          <a:p>
            <a:pPr marL="180000" indent="0" algn="ctr">
              <a:buNone/>
            </a:pPr>
            <a:r>
              <a:rPr lang="ru-RU" sz="2200" i="1" dirty="0" smtClean="0">
                <a:cs typeface="Arial" pitchFamily="34" charset="0"/>
              </a:rPr>
              <a:t>Правив авторитарно, </a:t>
            </a:r>
            <a:r>
              <a:rPr lang="ru-RU" sz="2200" i="1" dirty="0" err="1" smtClean="0">
                <a:cs typeface="Arial" pitchFamily="34" charset="0"/>
              </a:rPr>
              <a:t>впроваджуючи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реформи</a:t>
            </a:r>
            <a:r>
              <a:rPr lang="ru-RU" sz="2200" i="1" dirty="0" smtClean="0">
                <a:cs typeface="Arial" pitchFamily="34" charset="0"/>
              </a:rPr>
              <a:t>, </a:t>
            </a:r>
            <a:r>
              <a:rPr lang="ru-RU" sz="2200" i="1" dirty="0" err="1" smtClean="0">
                <a:cs typeface="Arial" pitchFamily="34" charset="0"/>
              </a:rPr>
              <a:t>що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мали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європеїзувати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і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модернізувати</a:t>
            </a:r>
            <a:r>
              <a:rPr lang="ru-RU" sz="2200" i="1" dirty="0" smtClean="0">
                <a:cs typeface="Arial" pitchFamily="34" charset="0"/>
              </a:rPr>
              <a:t> </a:t>
            </a:r>
            <a:r>
              <a:rPr lang="ru-RU" sz="2200" i="1" dirty="0" err="1" smtClean="0">
                <a:cs typeface="Arial" pitchFamily="34" charset="0"/>
              </a:rPr>
              <a:t>Туреччину</a:t>
            </a:r>
            <a:r>
              <a:rPr lang="ru-RU" sz="2200" i="1" dirty="0" smtClean="0">
                <a:cs typeface="Arial" pitchFamily="34" charset="0"/>
              </a:rPr>
              <a:t> (</a:t>
            </a:r>
            <a:r>
              <a:rPr lang="ru-RU" sz="2200" i="1" dirty="0" err="1" smtClean="0">
                <a:cs typeface="Arial" pitchFamily="34" charset="0"/>
              </a:rPr>
              <a:t>зокрема</a:t>
            </a:r>
            <a:r>
              <a:rPr lang="ru-RU" sz="2200" i="1" dirty="0" smtClean="0">
                <a:cs typeface="Arial" pitchFamily="34" charset="0"/>
              </a:rPr>
              <a:t>, </a:t>
            </a:r>
            <a:r>
              <a:rPr lang="ru-RU" sz="2200" i="1" dirty="0" err="1" smtClean="0">
                <a:cs typeface="Arial" pitchFamily="34" charset="0"/>
              </a:rPr>
              <a:t>скасування</a:t>
            </a:r>
            <a:r>
              <a:rPr lang="ru-RU" sz="2200" i="1" dirty="0" smtClean="0">
                <a:cs typeface="Arial" pitchFamily="34" charset="0"/>
              </a:rPr>
              <a:t> </a:t>
            </a:r>
            <a:r>
              <a:rPr lang="ru-RU" sz="2200" i="1" dirty="0" err="1" smtClean="0">
                <a:cs typeface="Arial" pitchFamily="34" charset="0"/>
              </a:rPr>
              <a:t>багатоженства</a:t>
            </a:r>
            <a:r>
              <a:rPr lang="ru-RU" sz="2200" i="1" dirty="0" smtClean="0">
                <a:cs typeface="Arial" pitchFamily="34" charset="0"/>
              </a:rPr>
              <a:t> </a:t>
            </a:r>
            <a:r>
              <a:rPr lang="ru-RU" sz="2200" i="1" dirty="0" err="1" smtClean="0">
                <a:cs typeface="Arial" pitchFamily="34" charset="0"/>
              </a:rPr>
              <a:t>і</a:t>
            </a:r>
            <a:r>
              <a:rPr lang="ru-RU" sz="2200" i="1" dirty="0" smtClean="0">
                <a:cs typeface="Arial" pitchFamily="34" charset="0"/>
              </a:rPr>
              <a:t> </a:t>
            </a:r>
            <a:r>
              <a:rPr lang="ru-RU" sz="2200" i="1" dirty="0" err="1" smtClean="0">
                <a:cs typeface="Arial" pitchFamily="34" charset="0"/>
              </a:rPr>
              <a:t>емансипація</a:t>
            </a:r>
            <a:r>
              <a:rPr lang="ru-RU" sz="2200" i="1" dirty="0" smtClean="0">
                <a:cs typeface="Arial" pitchFamily="34" charset="0"/>
              </a:rPr>
              <a:t> </a:t>
            </a:r>
            <a:r>
              <a:rPr lang="ru-RU" sz="2200" i="1" dirty="0" err="1" smtClean="0">
                <a:cs typeface="Arial" pitchFamily="34" charset="0"/>
              </a:rPr>
              <a:t>жінок</a:t>
            </a:r>
            <a:r>
              <a:rPr lang="ru-RU" sz="2200" i="1" dirty="0" smtClean="0">
                <a:cs typeface="Arial" pitchFamily="34" charset="0"/>
              </a:rPr>
              <a:t>, реформа </a:t>
            </a:r>
            <a:r>
              <a:rPr lang="ru-RU" sz="2200" i="1" dirty="0" err="1" smtClean="0">
                <a:cs typeface="Arial" pitchFamily="34" charset="0"/>
              </a:rPr>
              <a:t>законодавства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і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освіти</a:t>
            </a:r>
            <a:r>
              <a:rPr lang="ru-RU" sz="2200" i="1" dirty="0" smtClean="0">
                <a:cs typeface="Arial" pitchFamily="34" charset="0"/>
              </a:rPr>
              <a:t>, </a:t>
            </a:r>
            <a:r>
              <a:rPr lang="ru-RU" sz="2200" i="1" dirty="0" err="1" smtClean="0">
                <a:cs typeface="Arial" pitchFamily="34" charset="0"/>
              </a:rPr>
              <a:t>заміна</a:t>
            </a:r>
            <a:r>
              <a:rPr lang="ru-RU" sz="2200" i="1" dirty="0" smtClean="0">
                <a:cs typeface="Arial" pitchFamily="34" charset="0"/>
              </a:rPr>
              <a:t> </a:t>
            </a:r>
            <a:r>
              <a:rPr lang="ru-RU" sz="2200" i="1" dirty="0" err="1" smtClean="0">
                <a:cs typeface="Arial" pitchFamily="34" charset="0"/>
              </a:rPr>
              <a:t>арабської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абетки</a:t>
            </a:r>
            <a:r>
              <a:rPr lang="ru-RU" sz="2200" i="1" dirty="0" smtClean="0">
                <a:cs typeface="Arial" pitchFamily="34" charset="0"/>
              </a:rPr>
              <a:t> </a:t>
            </a:r>
            <a:r>
              <a:rPr lang="ru-RU" sz="2200" i="1" dirty="0" err="1" smtClean="0">
                <a:cs typeface="Arial" pitchFamily="34" charset="0"/>
              </a:rPr>
              <a:t>латинською</a:t>
            </a:r>
            <a:r>
              <a:rPr lang="ru-RU" sz="2200" i="1" dirty="0" smtClean="0">
                <a:cs typeface="Arial" pitchFamily="34" charset="0"/>
              </a:rPr>
              <a:t>, </a:t>
            </a:r>
            <a:r>
              <a:rPr lang="ru-RU" sz="2200" i="1" dirty="0" err="1" smtClean="0">
                <a:cs typeface="Arial" pitchFamily="34" charset="0"/>
              </a:rPr>
              <a:t>мусульманського</a:t>
            </a:r>
            <a:r>
              <a:rPr lang="ru-RU" sz="2200" i="1" dirty="0" smtClean="0">
                <a:cs typeface="Arial" pitchFamily="34" charset="0"/>
              </a:rPr>
              <a:t> календаря — </a:t>
            </a:r>
            <a:r>
              <a:rPr lang="ru-RU" sz="2200" i="1" dirty="0" err="1" smtClean="0">
                <a:cs typeface="Arial" pitchFamily="34" charset="0"/>
              </a:rPr>
              <a:t>Григоріанським</a:t>
            </a:r>
            <a:r>
              <a:rPr lang="ru-RU" sz="2200" i="1" dirty="0" smtClean="0">
                <a:cs typeface="Arial" pitchFamily="34" charset="0"/>
              </a:rPr>
              <a:t>). </a:t>
            </a:r>
            <a:br>
              <a:rPr lang="ru-RU" sz="2200" i="1" dirty="0" smtClean="0">
                <a:cs typeface="Arial" pitchFamily="34" charset="0"/>
              </a:rPr>
            </a:br>
            <a:r>
              <a:rPr lang="ru-RU" sz="2200" i="1" dirty="0" err="1" smtClean="0">
                <a:cs typeface="Arial" pitchFamily="34" charset="0"/>
              </a:rPr>
              <a:t>Дбав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Ататюрк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і</a:t>
            </a:r>
            <a:r>
              <a:rPr lang="ru-RU" sz="2200" i="1" dirty="0" smtClean="0">
                <a:cs typeface="Arial" pitchFamily="34" charset="0"/>
              </a:rPr>
              <a:t> про </a:t>
            </a:r>
            <a:r>
              <a:rPr lang="ru-RU" sz="2200" i="1" dirty="0" err="1" smtClean="0">
                <a:cs typeface="Arial" pitchFamily="34" charset="0"/>
              </a:rPr>
              <a:t>розвиток</a:t>
            </a:r>
            <a:r>
              <a:rPr lang="ru-RU" sz="2200" i="1" dirty="0" smtClean="0">
                <a:cs typeface="Arial" pitchFamily="34" charset="0"/>
              </a:rPr>
              <a:t> </a:t>
            </a:r>
            <a:r>
              <a:rPr lang="ru-RU" sz="2200" i="1" dirty="0" err="1" smtClean="0">
                <a:cs typeface="Arial" pitchFamily="34" charset="0"/>
              </a:rPr>
              <a:t>промисловості</a:t>
            </a:r>
            <a:r>
              <a:rPr lang="ru-RU" sz="2200" i="1" dirty="0" smtClean="0">
                <a:cs typeface="Arial" pitchFamily="34" charset="0"/>
              </a:rPr>
              <a:t>.</a:t>
            </a:r>
          </a:p>
          <a:p>
            <a:pPr marL="180000" indent="0" algn="ctr">
              <a:buNone/>
            </a:pPr>
            <a:endParaRPr lang="ru-RU" sz="2200" i="1" dirty="0" smtClean="0">
              <a:cs typeface="Arial" pitchFamily="34" charset="0"/>
            </a:endParaRPr>
          </a:p>
        </p:txBody>
      </p:sp>
      <p:pic>
        <p:nvPicPr>
          <p:cNvPr id="7170" name="Picture 2" descr="C:\Users\Aleksandra\Desktop\121113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5976664" cy="354704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7F7F7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259</Words>
  <Application>Microsoft Office PowerPoint</Application>
  <PresentationFormat>Экран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Мустафа Кемаль Ататюрк </vt:lpstr>
      <vt:lpstr>Зміст </vt:lpstr>
      <vt:lpstr>Мустафа Кемаль Ататюрк </vt:lpstr>
      <vt:lpstr>Дитинство </vt:lpstr>
      <vt:lpstr>Освіта</vt:lpstr>
      <vt:lpstr>Початок служби</vt:lpstr>
      <vt:lpstr>Кемаль у Першій світовій війні</vt:lpstr>
      <vt:lpstr>Прихід до влади</vt:lpstr>
      <vt:lpstr>Політика Ататюрка </vt:lpstr>
      <vt:lpstr>Особисте життя</vt:lpstr>
      <vt:lpstr>Реформи</vt:lpstr>
      <vt:lpstr>Слайд 12</vt:lpstr>
      <vt:lpstr>Слайд 13</vt:lpstr>
      <vt:lpstr>Слайд 14</vt:lpstr>
      <vt:lpstr>Смерть Мустафи Кемаля</vt:lpstr>
      <vt:lpstr>Дякую 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Мустафа Кемаль Ататюрк </dc:title>
  <dc:creator>Aleksandra</dc:creator>
  <cp:lastModifiedBy>Aleksandra</cp:lastModifiedBy>
  <cp:revision>16</cp:revision>
  <dcterms:created xsi:type="dcterms:W3CDTF">2014-04-04T09:55:03Z</dcterms:created>
  <dcterms:modified xsi:type="dcterms:W3CDTF">2014-04-06T10:40:00Z</dcterms:modified>
</cp:coreProperties>
</file>