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9" r:id="rId20"/>
    <p:sldId id="276" r:id="rId21"/>
    <p:sldId id="277" r:id="rId22"/>
    <p:sldId id="278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8" autoAdjust="0"/>
  </p:normalViewPr>
  <p:slideViewPr>
    <p:cSldViewPr>
      <p:cViewPr varScale="1">
        <p:scale>
          <a:sx n="70" d="100"/>
          <a:sy n="70" d="100"/>
        </p:scale>
        <p:origin x="-81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45EA7FE-53C0-457D-8F1A-A1D00DAA29D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F58ECDB-C37D-4531-B34F-E059AC5CBB2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randomBar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7083" y="4625752"/>
            <a:ext cx="4106917" cy="2232248"/>
          </a:xfrm>
        </p:spPr>
        <p:txBody>
          <a:bodyPr/>
          <a:lstStyle/>
          <a:p>
            <a:r>
              <a:rPr lang="uk-UA" sz="2400" i="1" dirty="0" smtClean="0">
                <a:solidFill>
                  <a:srgbClr val="2B133D"/>
                </a:solidFill>
              </a:rPr>
              <a:t>Підготувала:</a:t>
            </a:r>
          </a:p>
          <a:p>
            <a:r>
              <a:rPr lang="uk-UA" sz="2400" i="1" dirty="0" smtClean="0">
                <a:solidFill>
                  <a:srgbClr val="2B133D"/>
                </a:solidFill>
              </a:rPr>
              <a:t>Учениця 10 класу </a:t>
            </a:r>
          </a:p>
          <a:p>
            <a:r>
              <a:rPr lang="uk-UA" sz="2400" i="1" dirty="0" smtClean="0">
                <a:solidFill>
                  <a:srgbClr val="2B133D"/>
                </a:solidFill>
              </a:rPr>
              <a:t>СЗШ № 37</a:t>
            </a:r>
          </a:p>
          <a:p>
            <a:r>
              <a:rPr lang="uk-UA" sz="2400" i="1" dirty="0" smtClean="0">
                <a:solidFill>
                  <a:srgbClr val="2B133D"/>
                </a:solidFill>
              </a:rPr>
              <a:t>м. </a:t>
            </a:r>
            <a:r>
              <a:rPr lang="ru-RU" sz="2400" i="1" dirty="0" smtClean="0">
                <a:solidFill>
                  <a:srgbClr val="2B133D"/>
                </a:solidFill>
              </a:rPr>
              <a:t>Дніпропетровська </a:t>
            </a:r>
          </a:p>
          <a:p>
            <a:r>
              <a:rPr lang="uk-UA" sz="2400" i="1" dirty="0" smtClean="0">
                <a:solidFill>
                  <a:srgbClr val="2B133D"/>
                </a:solidFill>
              </a:rPr>
              <a:t>Шуміліна Олександра</a:t>
            </a:r>
            <a:endParaRPr lang="ru-RU" sz="2400" i="1" dirty="0" smtClean="0">
              <a:solidFill>
                <a:srgbClr val="2B133D"/>
              </a:solidFill>
            </a:endParaRPr>
          </a:p>
          <a:p>
            <a:endParaRPr lang="uk-UA" i="1" dirty="0" smtClean="0">
              <a:solidFill>
                <a:srgbClr val="2B133D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0" r="8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38"/>
          <a:stretch/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55663">
            <a:off x="3291948" y="385528"/>
            <a:ext cx="5125698" cy="4608512"/>
          </a:xfrm>
        </p:spPr>
        <p:txBody>
          <a:bodyPr>
            <a:prstTxWarp prst="textCurveUp">
              <a:avLst>
                <a:gd name="adj" fmla="val 56338"/>
              </a:avLst>
            </a:prstTxWarp>
            <a:noAutofit/>
          </a:bodyPr>
          <a:lstStyle/>
          <a:p>
            <a:pPr algn="r"/>
            <a:r>
              <a:rPr lang="ru-RU" sz="48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Сальвадор </a:t>
            </a:r>
            <a:br>
              <a:rPr lang="ru-RU" sz="48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</a:br>
            <a:r>
              <a:rPr lang="ru-RU" sz="48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</a:t>
            </a:r>
            <a:r>
              <a:rPr lang="uk-UA" sz="48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</a:t>
            </a:r>
            <a:endParaRPr lang="ru-RU" sz="4800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1314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50" y="1340768"/>
            <a:ext cx="9140749" cy="151216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У 1942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Сальвадор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випускає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белетризовану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автобіографію</a:t>
            </a:r>
            <a:r>
              <a:rPr lang="ru-RU" i="1" dirty="0">
                <a:solidFill>
                  <a:srgbClr val="2B133D"/>
                </a:solidFill>
              </a:rPr>
              <a:t> «</a:t>
            </a:r>
            <a:r>
              <a:rPr lang="ru-RU" i="1" dirty="0" err="1">
                <a:solidFill>
                  <a:srgbClr val="2B133D"/>
                </a:solidFill>
              </a:rPr>
              <a:t>Таємне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життя</a:t>
            </a:r>
            <a:r>
              <a:rPr lang="ru-RU" i="1" dirty="0">
                <a:solidFill>
                  <a:srgbClr val="2B133D"/>
                </a:solidFill>
              </a:rPr>
              <a:t>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написане</a:t>
            </a:r>
            <a:r>
              <a:rPr lang="ru-RU" i="1" dirty="0">
                <a:solidFill>
                  <a:srgbClr val="2B133D"/>
                </a:solidFill>
              </a:rPr>
              <a:t> ним самим». Коли </a:t>
            </a:r>
            <a:r>
              <a:rPr lang="ru-RU" i="1" dirty="0" err="1">
                <a:solidFill>
                  <a:srgbClr val="2B133D"/>
                </a:solidFill>
              </a:rPr>
              <a:t>ця</a:t>
            </a:r>
            <a:r>
              <a:rPr lang="ru-RU" i="1" dirty="0">
                <a:solidFill>
                  <a:srgbClr val="2B133D"/>
                </a:solidFill>
              </a:rPr>
              <a:t> книга у 1942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була</a:t>
            </a:r>
            <a:r>
              <a:rPr lang="ru-RU" i="1" dirty="0">
                <a:solidFill>
                  <a:srgbClr val="2B133D"/>
                </a:solidFill>
              </a:rPr>
              <a:t> видана, вона </a:t>
            </a:r>
            <a:r>
              <a:rPr lang="ru-RU" i="1" dirty="0" err="1">
                <a:solidFill>
                  <a:srgbClr val="2B133D"/>
                </a:solidFill>
              </a:rPr>
              <a:t>відразу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викликала</a:t>
            </a:r>
            <a:r>
              <a:rPr lang="ru-RU" i="1" dirty="0">
                <a:solidFill>
                  <a:srgbClr val="2B133D"/>
                </a:solidFill>
              </a:rPr>
              <a:t> критику з боку </a:t>
            </a:r>
            <a:r>
              <a:rPr lang="ru-RU" i="1" dirty="0" err="1">
                <a:solidFill>
                  <a:srgbClr val="2B133D"/>
                </a:solidFill>
              </a:rPr>
              <a:t>преси</a:t>
            </a:r>
            <a:r>
              <a:rPr lang="ru-RU" i="1" dirty="0">
                <a:solidFill>
                  <a:srgbClr val="2B133D"/>
                </a:solidFill>
              </a:rPr>
              <a:t> і </a:t>
            </a:r>
            <a:r>
              <a:rPr lang="ru-RU" i="1" dirty="0" err="1">
                <a:solidFill>
                  <a:srgbClr val="2B133D"/>
                </a:solidFill>
              </a:rPr>
              <a:t>прихильників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пуританських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кіл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суспільства</a:t>
            </a:r>
            <a:r>
              <a:rPr lang="ru-RU" i="1" dirty="0">
                <a:solidFill>
                  <a:srgbClr val="2B133D"/>
                </a:solidFill>
              </a:rPr>
              <a:t>..</a:t>
            </a:r>
          </a:p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 в</a:t>
            </a:r>
            <a:r>
              <a:rPr lang="en-US" sz="6600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США</a:t>
            </a:r>
            <a:endParaRPr lang="ru-RU" sz="6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1517"/>
            <a:ext cx="6052658" cy="3858569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2240" y="5612868"/>
            <a:ext cx="241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Лебеді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,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що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відображаються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у слонах</a:t>
            </a:r>
          </a:p>
          <a:p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1937 р.</a:t>
            </a:r>
          </a:p>
        </p:txBody>
      </p:sp>
    </p:spTree>
    <p:extLst>
      <p:ext uri="{BB962C8B-B14F-4D97-AF65-F5344CB8AC3E}">
        <p14:creationId xmlns:p14="http://schemas.microsoft.com/office/powerpoint/2010/main" val="38260063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27984" y="1412775"/>
            <a:ext cx="4577447" cy="5431927"/>
          </a:xfrm>
        </p:spPr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rgbClr val="2B133D"/>
                </a:solidFill>
              </a:rPr>
              <a:t>Співпрацює</a:t>
            </a:r>
            <a:r>
              <a:rPr lang="ru-RU" i="1" dirty="0">
                <a:solidFill>
                  <a:srgbClr val="2B133D"/>
                </a:solidFill>
              </a:rPr>
              <a:t> з Уолтом </a:t>
            </a:r>
            <a:r>
              <a:rPr lang="ru-RU" i="1" dirty="0" err="1">
                <a:solidFill>
                  <a:srgbClr val="2B133D"/>
                </a:solidFill>
              </a:rPr>
              <a:t>Діснеєм</a:t>
            </a:r>
            <a:r>
              <a:rPr lang="ru-RU" i="1" dirty="0">
                <a:solidFill>
                  <a:srgbClr val="2B133D"/>
                </a:solidFill>
              </a:rPr>
              <a:t>. Той </a:t>
            </a:r>
            <a:r>
              <a:rPr lang="ru-RU" i="1" dirty="0" err="1">
                <a:solidFill>
                  <a:srgbClr val="2B133D"/>
                </a:solidFill>
              </a:rPr>
              <a:t>пропонує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випробувати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свій</a:t>
            </a:r>
            <a:r>
              <a:rPr lang="ru-RU" i="1" dirty="0">
                <a:solidFill>
                  <a:srgbClr val="2B133D"/>
                </a:solidFill>
              </a:rPr>
              <a:t> талант у </a:t>
            </a:r>
            <a:r>
              <a:rPr lang="ru-RU" i="1" dirty="0" err="1">
                <a:solidFill>
                  <a:srgbClr val="2B133D"/>
                </a:solidFill>
              </a:rPr>
              <a:t>кіно</a:t>
            </a:r>
            <a:r>
              <a:rPr lang="ru-RU" i="1" dirty="0">
                <a:solidFill>
                  <a:srgbClr val="2B133D"/>
                </a:solidFill>
              </a:rPr>
              <a:t>. Але </a:t>
            </a:r>
            <a:r>
              <a:rPr lang="ru-RU" i="1" dirty="0" err="1">
                <a:solidFill>
                  <a:srgbClr val="2B133D"/>
                </a:solidFill>
              </a:rPr>
              <a:t>запропонований</a:t>
            </a:r>
            <a:r>
              <a:rPr lang="ru-RU" i="1" dirty="0">
                <a:solidFill>
                  <a:srgbClr val="2B133D"/>
                </a:solidFill>
              </a:rPr>
              <a:t> Сальвадором проект </a:t>
            </a:r>
            <a:r>
              <a:rPr lang="ru-RU" i="1" dirty="0" err="1">
                <a:solidFill>
                  <a:srgbClr val="2B133D"/>
                </a:solidFill>
              </a:rPr>
              <a:t>сюрреалістичного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мультфільму</a:t>
            </a:r>
            <a:r>
              <a:rPr lang="ru-RU" i="1" dirty="0">
                <a:solidFill>
                  <a:srgbClr val="2B133D"/>
                </a:solidFill>
              </a:rPr>
              <a:t>  </a:t>
            </a:r>
            <a:r>
              <a:rPr lang="ru-RU" dirty="0">
                <a:solidFill>
                  <a:srgbClr val="2B133D"/>
                </a:solidFill>
              </a:rPr>
              <a:t>«</a:t>
            </a:r>
            <a:r>
              <a:rPr lang="en-US" dirty="0" err="1">
                <a:solidFill>
                  <a:srgbClr val="2B133D"/>
                </a:solidFill>
              </a:rPr>
              <a:t>Destino</a:t>
            </a:r>
            <a:r>
              <a:rPr lang="ru-RU" dirty="0">
                <a:solidFill>
                  <a:srgbClr val="2B133D"/>
                </a:solidFill>
              </a:rPr>
              <a:t>»</a:t>
            </a:r>
            <a:r>
              <a:rPr lang="en-US" i="1" dirty="0">
                <a:solidFill>
                  <a:srgbClr val="2B133D"/>
                </a:solidFill>
              </a:rPr>
              <a:t> 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визнаний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комерційно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недоцільним</a:t>
            </a:r>
            <a:r>
              <a:rPr lang="ru-RU" i="1" dirty="0">
                <a:solidFill>
                  <a:srgbClr val="2B133D"/>
                </a:solidFill>
              </a:rPr>
              <a:t>, і робота над ним </a:t>
            </a:r>
            <a:r>
              <a:rPr lang="ru-RU" i="1" dirty="0" err="1">
                <a:solidFill>
                  <a:srgbClr val="2B133D"/>
                </a:solidFill>
              </a:rPr>
              <a:t>була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припинена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endParaRPr lang="ru-RU" i="1" dirty="0" smtClean="0">
              <a:solidFill>
                <a:srgbClr val="2B133D"/>
              </a:solidFill>
            </a:endParaRPr>
          </a:p>
          <a:p>
            <a:r>
              <a:rPr lang="ru-RU" i="1" dirty="0">
                <a:solidFill>
                  <a:srgbClr val="2B133D"/>
                </a:solidFill>
              </a:rPr>
              <a:t>Але </a:t>
            </a:r>
            <a:r>
              <a:rPr lang="ru-RU" i="1" dirty="0" smtClean="0">
                <a:solidFill>
                  <a:srgbClr val="2B133D"/>
                </a:solidFill>
              </a:rPr>
              <a:t>у 2003 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 smtClean="0">
                <a:solidFill>
                  <a:srgbClr val="2B133D"/>
                </a:solidFill>
              </a:rPr>
              <a:t>мультиплікаційний</a:t>
            </a:r>
            <a:r>
              <a:rPr lang="ru-RU" i="1" dirty="0" smtClean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фільм</a:t>
            </a:r>
            <a:r>
              <a:rPr lang="ru-RU" i="1" dirty="0">
                <a:solidFill>
                  <a:srgbClr val="2B133D"/>
                </a:solidFill>
              </a:rPr>
              <a:t> </a:t>
            </a:r>
            <a:r>
              <a:rPr lang="ru-RU" dirty="0">
                <a:solidFill>
                  <a:srgbClr val="2B133D"/>
                </a:solidFill>
              </a:rPr>
              <a:t>«</a:t>
            </a:r>
            <a:r>
              <a:rPr lang="en-US" dirty="0" err="1">
                <a:solidFill>
                  <a:srgbClr val="2B133D"/>
                </a:solidFill>
              </a:rPr>
              <a:t>Destino</a:t>
            </a:r>
            <a:r>
              <a:rPr lang="en-US" dirty="0" smtClean="0">
                <a:solidFill>
                  <a:srgbClr val="2B133D"/>
                </a:solidFill>
              </a:rPr>
              <a:t>»</a:t>
            </a:r>
            <a:r>
              <a:rPr lang="ru-RU" dirty="0" smtClean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нарешт</a:t>
            </a:r>
            <a:r>
              <a:rPr lang="uk-UA" i="1" dirty="0">
                <a:solidFill>
                  <a:srgbClr val="2B133D"/>
                </a:solidFill>
              </a:rPr>
              <a:t>і </a:t>
            </a:r>
            <a:r>
              <a:rPr lang="uk-UA" i="1" dirty="0" smtClean="0">
                <a:solidFill>
                  <a:srgbClr val="2B133D"/>
                </a:solidFill>
              </a:rPr>
              <a:t>було </a:t>
            </a:r>
            <a:r>
              <a:rPr lang="ru-RU" i="1" dirty="0" err="1" smtClean="0">
                <a:solidFill>
                  <a:srgbClr val="2B133D"/>
                </a:solidFill>
              </a:rPr>
              <a:t>випущенно</a:t>
            </a:r>
            <a:r>
              <a:rPr lang="ru-RU" i="1" dirty="0" smtClean="0">
                <a:solidFill>
                  <a:srgbClr val="2B133D"/>
                </a:solidFill>
              </a:rPr>
              <a:t>.</a:t>
            </a:r>
            <a:endParaRPr lang="ru-RU" i="1" dirty="0">
              <a:solidFill>
                <a:srgbClr val="2B133D"/>
              </a:solidFill>
            </a:endParaRPr>
          </a:p>
          <a:p>
            <a:r>
              <a:rPr lang="ru-RU" i="1" dirty="0" err="1" smtClean="0">
                <a:solidFill>
                  <a:srgbClr val="2B133D"/>
                </a:solidFill>
              </a:rPr>
              <a:t>Далі</a:t>
            </a:r>
            <a:r>
              <a:rPr lang="ru-RU" i="1" dirty="0" smtClean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працює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режисером</a:t>
            </a:r>
            <a:r>
              <a:rPr lang="ru-RU" i="1" dirty="0">
                <a:solidFill>
                  <a:srgbClr val="2B133D"/>
                </a:solidFill>
              </a:rPr>
              <a:t> Альфредом </a:t>
            </a:r>
            <a:r>
              <a:rPr lang="ru-RU" i="1" dirty="0" err="1">
                <a:solidFill>
                  <a:srgbClr val="2B133D"/>
                </a:solidFill>
              </a:rPr>
              <a:t>Хічкоком</a:t>
            </a:r>
            <a:r>
              <a:rPr lang="ru-RU" i="1" dirty="0">
                <a:solidFill>
                  <a:srgbClr val="2B133D"/>
                </a:solidFill>
              </a:rPr>
              <a:t> і </a:t>
            </a:r>
            <a:r>
              <a:rPr lang="ru-RU" i="1" dirty="0" err="1">
                <a:solidFill>
                  <a:srgbClr val="2B133D"/>
                </a:solidFill>
              </a:rPr>
              <a:t>малює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декорації</a:t>
            </a:r>
            <a:r>
              <a:rPr lang="ru-RU" i="1" dirty="0">
                <a:solidFill>
                  <a:srgbClr val="2B133D"/>
                </a:solidFill>
              </a:rPr>
              <a:t> для </a:t>
            </a:r>
            <a:r>
              <a:rPr lang="ru-RU" i="1" dirty="0" err="1">
                <a:solidFill>
                  <a:srgbClr val="2B133D"/>
                </a:solidFill>
              </a:rPr>
              <a:t>сцени</a:t>
            </a:r>
            <a:r>
              <a:rPr lang="ru-RU" i="1" dirty="0">
                <a:solidFill>
                  <a:srgbClr val="2B133D"/>
                </a:solidFill>
              </a:rPr>
              <a:t> сну з </a:t>
            </a:r>
            <a:r>
              <a:rPr lang="ru-RU" i="1" dirty="0" err="1">
                <a:solidFill>
                  <a:srgbClr val="2B133D"/>
                </a:solidFill>
              </a:rPr>
              <a:t>фільму</a:t>
            </a:r>
            <a:r>
              <a:rPr lang="ru-RU" i="1" dirty="0">
                <a:solidFill>
                  <a:srgbClr val="2B133D"/>
                </a:solidFill>
              </a:rPr>
              <a:t> «</a:t>
            </a:r>
            <a:r>
              <a:rPr lang="ru-RU" i="1" dirty="0" err="1">
                <a:solidFill>
                  <a:srgbClr val="2B133D"/>
                </a:solidFill>
              </a:rPr>
              <a:t>Заворожений</a:t>
            </a:r>
            <a:r>
              <a:rPr lang="ru-RU" i="1" dirty="0">
                <a:solidFill>
                  <a:srgbClr val="2B133D"/>
                </a:solidFill>
              </a:rPr>
              <a:t>». </a:t>
            </a:r>
            <a:r>
              <a:rPr lang="ru-RU" i="1" dirty="0" err="1">
                <a:solidFill>
                  <a:srgbClr val="2B133D"/>
                </a:solidFill>
              </a:rPr>
              <a:t>Однак</a:t>
            </a:r>
            <a:r>
              <a:rPr lang="ru-RU" i="1" dirty="0">
                <a:solidFill>
                  <a:srgbClr val="2B133D"/>
                </a:solidFill>
              </a:rPr>
              <a:t> сцена </a:t>
            </a:r>
            <a:r>
              <a:rPr lang="ru-RU" i="1" dirty="0" err="1">
                <a:solidFill>
                  <a:srgbClr val="2B133D"/>
                </a:solidFill>
              </a:rPr>
              <a:t>увійшла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фільм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дуже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урізаною</a:t>
            </a:r>
            <a:r>
              <a:rPr lang="ru-RU" i="1" dirty="0">
                <a:solidFill>
                  <a:srgbClr val="2B133D"/>
                </a:solidFill>
              </a:rPr>
              <a:t> — </a:t>
            </a:r>
            <a:r>
              <a:rPr lang="ru-RU" i="1" dirty="0" err="1">
                <a:solidFill>
                  <a:srgbClr val="2B133D"/>
                </a:solidFill>
              </a:rPr>
              <a:t>знову</a:t>
            </a:r>
            <a:r>
              <a:rPr lang="ru-RU" i="1" dirty="0">
                <a:solidFill>
                  <a:srgbClr val="2B133D"/>
                </a:solidFill>
              </a:rPr>
              <a:t> ж таки з </a:t>
            </a:r>
            <a:r>
              <a:rPr lang="ru-RU" i="1" dirty="0" err="1">
                <a:solidFill>
                  <a:srgbClr val="2B133D"/>
                </a:solidFill>
              </a:rPr>
              <a:t>комерційних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міркувань</a:t>
            </a:r>
            <a:r>
              <a:rPr lang="ru-RU" i="1" dirty="0" smtClean="0">
                <a:solidFill>
                  <a:srgbClr val="2B133D"/>
                </a:solidFill>
              </a:rPr>
              <a:t>.</a:t>
            </a:r>
          </a:p>
          <a:p>
            <a:endParaRPr lang="ru-RU" i="1" dirty="0">
              <a:solidFill>
                <a:srgbClr val="2B133D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 в</a:t>
            </a:r>
            <a:r>
              <a:rPr lang="en-US" sz="6600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США</a:t>
            </a:r>
            <a:endParaRPr lang="ru-RU" sz="6600" dirty="0"/>
          </a:p>
        </p:txBody>
      </p:sp>
      <p:pic>
        <p:nvPicPr>
          <p:cNvPr id="5122" name="Picture 2" descr="Файл:Destin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3" y="1556792"/>
            <a:ext cx="3858901" cy="4887942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043" y="6506149"/>
            <a:ext cx="3317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spc="30" dirty="0" err="1" smtClean="0">
                <a:solidFill>
                  <a:srgbClr val="2B133D"/>
                </a:solidFill>
                <a:cs typeface="Tahoma" pitchFamily="34" charset="0"/>
              </a:rPr>
              <a:t>Скріншот</a:t>
            </a:r>
            <a:r>
              <a:rPr lang="ru-RU" sz="1600" i="1" spc="30" dirty="0" smtClean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взятий з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кінострічки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472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180020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В 1948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Сальвадор </a:t>
            </a:r>
            <a:r>
              <a:rPr lang="ru-RU" i="1" dirty="0" err="1">
                <a:solidFill>
                  <a:srgbClr val="2B133D"/>
                </a:solidFill>
              </a:rPr>
              <a:t>повертається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Іспанію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Перебуваючи</a:t>
            </a:r>
            <a:r>
              <a:rPr lang="ru-RU" i="1" dirty="0">
                <a:solidFill>
                  <a:srgbClr val="2B133D"/>
                </a:solidFill>
              </a:rPr>
              <a:t> у Порт </a:t>
            </a:r>
            <a:r>
              <a:rPr lang="ru-RU" i="1" dirty="0" err="1">
                <a:solidFill>
                  <a:srgbClr val="2B133D"/>
                </a:solidFill>
              </a:rPr>
              <a:t>Льїгаті</a:t>
            </a:r>
            <a:r>
              <a:rPr lang="ru-RU" i="1" dirty="0">
                <a:solidFill>
                  <a:srgbClr val="2B133D"/>
                </a:solidFill>
              </a:rPr>
              <a:t> 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звертається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своїх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творах</a:t>
            </a:r>
            <a:r>
              <a:rPr lang="ru-RU" i="1" dirty="0">
                <a:solidFill>
                  <a:srgbClr val="2B133D"/>
                </a:solidFill>
              </a:rPr>
              <a:t> до </a:t>
            </a:r>
            <a:r>
              <a:rPr lang="ru-RU" i="1" dirty="0" err="1">
                <a:solidFill>
                  <a:srgbClr val="2B133D"/>
                </a:solidFill>
              </a:rPr>
              <a:t>релігійно-фантастичної</a:t>
            </a:r>
            <a:r>
              <a:rPr lang="ru-RU" i="1" dirty="0">
                <a:solidFill>
                  <a:srgbClr val="2B133D"/>
                </a:solidFill>
              </a:rPr>
              <a:t> тематики. У 1953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проходить велика ретроспективна </a:t>
            </a:r>
            <a:r>
              <a:rPr lang="ru-RU" i="1" dirty="0" err="1">
                <a:solidFill>
                  <a:srgbClr val="2B133D"/>
                </a:solidFill>
              </a:rPr>
              <a:t>виставка</a:t>
            </a:r>
            <a:r>
              <a:rPr lang="ru-RU" i="1" dirty="0">
                <a:solidFill>
                  <a:srgbClr val="2B133D"/>
                </a:solidFill>
              </a:rPr>
              <a:t>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Римі</a:t>
            </a:r>
            <a:r>
              <a:rPr lang="ru-RU" i="1" dirty="0">
                <a:solidFill>
                  <a:srgbClr val="2B133D"/>
                </a:solidFill>
              </a:rPr>
              <a:t>. На </a:t>
            </a:r>
            <a:r>
              <a:rPr lang="ru-RU" i="1" dirty="0" err="1">
                <a:solidFill>
                  <a:srgbClr val="2B133D"/>
                </a:solidFill>
              </a:rPr>
              <a:t>ній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представлені</a:t>
            </a:r>
            <a:r>
              <a:rPr lang="ru-RU" i="1" dirty="0">
                <a:solidFill>
                  <a:srgbClr val="2B133D"/>
                </a:solidFill>
              </a:rPr>
              <a:t> 24 </a:t>
            </a:r>
            <a:r>
              <a:rPr lang="ru-RU" i="1" dirty="0" err="1">
                <a:solidFill>
                  <a:srgbClr val="2B133D"/>
                </a:solidFill>
              </a:rPr>
              <a:t>картини</a:t>
            </a:r>
            <a:r>
              <a:rPr lang="ru-RU" i="1" dirty="0">
                <a:solidFill>
                  <a:srgbClr val="2B133D"/>
                </a:solidFill>
              </a:rPr>
              <a:t>, 27 </a:t>
            </a:r>
            <a:r>
              <a:rPr lang="ru-RU" i="1" dirty="0" err="1">
                <a:solidFill>
                  <a:srgbClr val="2B133D"/>
                </a:solidFill>
              </a:rPr>
              <a:t>малюнків</a:t>
            </a:r>
            <a:r>
              <a:rPr lang="ru-RU" i="1" dirty="0">
                <a:solidFill>
                  <a:srgbClr val="2B133D"/>
                </a:solidFill>
              </a:rPr>
              <a:t> і 102 </a:t>
            </a:r>
            <a:r>
              <a:rPr lang="ru-RU" i="1" dirty="0" err="1">
                <a:solidFill>
                  <a:srgbClr val="2B133D"/>
                </a:solidFill>
              </a:rPr>
              <a:t>акварелі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Повернення</a:t>
            </a:r>
            <a:r>
              <a:rPr lang="ru-RU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до </a:t>
            </a:r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Іспанії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60" y="3140968"/>
            <a:ext cx="5312086" cy="3519257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67" y="5829228"/>
            <a:ext cx="3222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Тайна вечеря </a:t>
            </a:r>
            <a:b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</a:b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(картина Сальвадора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Далі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)</a:t>
            </a:r>
          </a:p>
          <a:p>
            <a:pPr algn="ctr"/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1955 р.</a:t>
            </a:r>
          </a:p>
        </p:txBody>
      </p:sp>
    </p:spTree>
    <p:extLst>
      <p:ext uri="{BB962C8B-B14F-4D97-AF65-F5344CB8AC3E}">
        <p14:creationId xmlns:p14="http://schemas.microsoft.com/office/powerpoint/2010/main" val="24429222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067944" y="2021566"/>
            <a:ext cx="4896544" cy="3678963"/>
          </a:xfrm>
        </p:spPr>
        <p:txBody>
          <a:bodyPr/>
          <a:lstStyle/>
          <a:p>
            <a:r>
              <a:rPr lang="ru-RU" i="1" dirty="0">
                <a:solidFill>
                  <a:srgbClr val="2B133D"/>
                </a:solidFill>
              </a:rPr>
              <a:t>У 1959 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і Гала </a:t>
            </a:r>
            <a:r>
              <a:rPr lang="ru-RU" i="1" dirty="0" err="1">
                <a:solidFill>
                  <a:srgbClr val="2B133D"/>
                </a:solidFill>
              </a:rPr>
              <a:t>облаштували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свій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будинок</a:t>
            </a:r>
            <a:r>
              <a:rPr lang="ru-RU" i="1" dirty="0">
                <a:solidFill>
                  <a:srgbClr val="2B133D"/>
                </a:solidFill>
              </a:rPr>
              <a:t> у Порт-</a:t>
            </a:r>
            <a:r>
              <a:rPr lang="ru-RU" i="1" dirty="0" err="1">
                <a:solidFill>
                  <a:srgbClr val="2B133D"/>
                </a:solidFill>
              </a:rPr>
              <a:t>Льїгаті</a:t>
            </a:r>
            <a:r>
              <a:rPr lang="ru-RU" i="1" dirty="0">
                <a:solidFill>
                  <a:srgbClr val="2B133D"/>
                </a:solidFill>
              </a:rPr>
              <a:t>. На той час </a:t>
            </a:r>
            <a:r>
              <a:rPr lang="ru-RU" i="1" dirty="0" err="1">
                <a:solidFill>
                  <a:srgbClr val="2B133D"/>
                </a:solidFill>
              </a:rPr>
              <a:t>вже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ніхто</a:t>
            </a:r>
            <a:r>
              <a:rPr lang="ru-RU" i="1" dirty="0">
                <a:solidFill>
                  <a:srgbClr val="2B133D"/>
                </a:solidFill>
              </a:rPr>
              <a:t> не </a:t>
            </a:r>
            <a:r>
              <a:rPr lang="ru-RU" i="1" dirty="0" err="1">
                <a:solidFill>
                  <a:srgbClr val="2B133D"/>
                </a:solidFill>
              </a:rPr>
              <a:t>міг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сумніватися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геніальності</a:t>
            </a:r>
            <a:r>
              <a:rPr lang="ru-RU" i="1" dirty="0">
                <a:solidFill>
                  <a:srgbClr val="2B133D"/>
                </a:solidFill>
              </a:rPr>
              <a:t> художника.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картини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купувалися</a:t>
            </a:r>
            <a:r>
              <a:rPr lang="ru-RU" i="1" dirty="0">
                <a:solidFill>
                  <a:srgbClr val="2B133D"/>
                </a:solidFill>
              </a:rPr>
              <a:t> за </a:t>
            </a:r>
            <a:r>
              <a:rPr lang="ru-RU" i="1" dirty="0" err="1">
                <a:solidFill>
                  <a:srgbClr val="2B133D"/>
                </a:solidFill>
              </a:rPr>
              <a:t>величезні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гроші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шанувальниками</a:t>
            </a:r>
            <a:r>
              <a:rPr lang="ru-RU" i="1" dirty="0">
                <a:solidFill>
                  <a:srgbClr val="2B133D"/>
                </a:solidFill>
              </a:rPr>
              <a:t> та любителями </a:t>
            </a:r>
            <a:r>
              <a:rPr lang="ru-RU" i="1" dirty="0" err="1">
                <a:solidFill>
                  <a:srgbClr val="2B133D"/>
                </a:solidFill>
              </a:rPr>
              <a:t>розкоші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Величезні</a:t>
            </a:r>
            <a:r>
              <a:rPr lang="ru-RU" i="1" dirty="0">
                <a:solidFill>
                  <a:srgbClr val="2B133D"/>
                </a:solidFill>
              </a:rPr>
              <a:t> полотна, </a:t>
            </a:r>
            <a:r>
              <a:rPr lang="ru-RU" i="1" dirty="0" err="1">
                <a:solidFill>
                  <a:srgbClr val="2B133D"/>
                </a:solidFill>
              </a:rPr>
              <a:t>написані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в 60-х роках, </a:t>
            </a:r>
            <a:r>
              <a:rPr lang="ru-RU" i="1" dirty="0" err="1">
                <a:solidFill>
                  <a:srgbClr val="2B133D"/>
                </a:solidFill>
              </a:rPr>
              <a:t>оцінювалися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величезні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суми</a:t>
            </a:r>
            <a:r>
              <a:rPr lang="ru-RU" i="1" dirty="0">
                <a:solidFill>
                  <a:srgbClr val="2B133D"/>
                </a:solidFill>
              </a:rPr>
              <a:t>. У </a:t>
            </a:r>
            <a:r>
              <a:rPr lang="ru-RU" i="1" dirty="0" err="1">
                <a:solidFill>
                  <a:srgbClr val="2B133D"/>
                </a:solidFill>
              </a:rPr>
              <a:t>багатьох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мільйонерів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вважалося</a:t>
            </a:r>
            <a:r>
              <a:rPr lang="ru-RU" i="1" dirty="0">
                <a:solidFill>
                  <a:srgbClr val="2B133D"/>
                </a:solidFill>
              </a:rPr>
              <a:t> шиком </a:t>
            </a:r>
            <a:r>
              <a:rPr lang="ru-RU" i="1" dirty="0" err="1">
                <a:solidFill>
                  <a:srgbClr val="2B133D"/>
                </a:solidFill>
              </a:rPr>
              <a:t>мати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колекції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картини</a:t>
            </a:r>
            <a:r>
              <a:rPr lang="ru-RU" i="1" dirty="0">
                <a:solidFill>
                  <a:srgbClr val="2B133D"/>
                </a:solidFill>
              </a:rPr>
              <a:t>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Повернення</a:t>
            </a:r>
            <a:r>
              <a:rPr lang="ru-RU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до </a:t>
            </a:r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Іспанії</a:t>
            </a:r>
            <a:endParaRPr lang="ru-RU" sz="5400" dirty="0"/>
          </a:p>
        </p:txBody>
      </p:sp>
      <p:pic>
        <p:nvPicPr>
          <p:cNvPr id="7170" name="Picture 2" descr="Файл:Galathea sfer 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6" y="1556792"/>
            <a:ext cx="3385217" cy="4608512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473" y="6273225"/>
            <a:ext cx="348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Галатея </a:t>
            </a: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сфер</a:t>
            </a:r>
          </a:p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1952 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76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985" y="1844824"/>
            <a:ext cx="3347864" cy="4464496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2B133D"/>
                </a:solidFill>
              </a:rPr>
              <a:t>Наприкінці</a:t>
            </a:r>
            <a:r>
              <a:rPr lang="ru-RU" i="1" dirty="0">
                <a:solidFill>
                  <a:srgbClr val="2B133D"/>
                </a:solidFill>
              </a:rPr>
              <a:t> 60-х </a:t>
            </a:r>
            <a:r>
              <a:rPr lang="ru-RU" i="1" dirty="0" err="1">
                <a:solidFill>
                  <a:srgbClr val="2B133D"/>
                </a:solidFill>
              </a:rPr>
              <a:t>років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стосунки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між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і </a:t>
            </a:r>
            <a:r>
              <a:rPr lang="ru-RU" i="1" dirty="0" err="1">
                <a:solidFill>
                  <a:srgbClr val="2B133D"/>
                </a:solidFill>
              </a:rPr>
              <a:t>Галою</a:t>
            </a:r>
            <a:r>
              <a:rPr lang="ru-RU" i="1" dirty="0">
                <a:solidFill>
                  <a:srgbClr val="2B133D"/>
                </a:solidFill>
              </a:rPr>
              <a:t> стали </a:t>
            </a:r>
            <a:r>
              <a:rPr lang="ru-RU" i="1" dirty="0" err="1">
                <a:solidFill>
                  <a:srgbClr val="2B133D"/>
                </a:solidFill>
              </a:rPr>
              <a:t>прохолодними</a:t>
            </a:r>
            <a:r>
              <a:rPr lang="ru-RU" i="1" dirty="0">
                <a:solidFill>
                  <a:srgbClr val="2B133D"/>
                </a:solidFill>
              </a:rPr>
              <a:t>. На </a:t>
            </a:r>
            <a:r>
              <a:rPr lang="ru-RU" i="1" dirty="0" err="1">
                <a:solidFill>
                  <a:srgbClr val="2B133D"/>
                </a:solidFill>
              </a:rPr>
              <a:t>прохання</a:t>
            </a:r>
            <a:r>
              <a:rPr lang="ru-RU" i="1" dirty="0">
                <a:solidFill>
                  <a:srgbClr val="2B133D"/>
                </a:solidFill>
              </a:rPr>
              <a:t> Гали,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змушений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купити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їй</a:t>
            </a:r>
            <a:r>
              <a:rPr lang="ru-RU" i="1" dirty="0">
                <a:solidFill>
                  <a:srgbClr val="2B133D"/>
                </a:solidFill>
              </a:rPr>
              <a:t> замок, де вона </a:t>
            </a:r>
            <a:r>
              <a:rPr lang="ru-RU" i="1" dirty="0" err="1">
                <a:solidFill>
                  <a:srgbClr val="2B133D"/>
                </a:solidFill>
              </a:rPr>
              <a:t>багато</a:t>
            </a:r>
            <a:r>
              <a:rPr lang="ru-RU" i="1" dirty="0">
                <a:solidFill>
                  <a:srgbClr val="2B133D"/>
                </a:solidFill>
              </a:rPr>
              <a:t> часу проводила в </a:t>
            </a:r>
            <a:r>
              <a:rPr lang="ru-RU" i="1" dirty="0" err="1">
                <a:solidFill>
                  <a:srgbClr val="2B133D"/>
                </a:solidFill>
              </a:rPr>
              <a:t>товаристві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молодих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чоловіків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Подальші</a:t>
            </a:r>
            <a:r>
              <a:rPr lang="ru-RU" i="1" dirty="0">
                <a:solidFill>
                  <a:srgbClr val="2B133D"/>
                </a:solidFill>
              </a:rPr>
              <a:t> роки </a:t>
            </a:r>
            <a:r>
              <a:rPr lang="ru-RU" i="1" dirty="0" err="1">
                <a:solidFill>
                  <a:srgbClr val="2B133D"/>
                </a:solidFill>
              </a:rPr>
              <a:t>їхнього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спільного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життя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нагадували</a:t>
            </a:r>
            <a:r>
              <a:rPr lang="ru-RU" i="1" dirty="0">
                <a:solidFill>
                  <a:srgbClr val="2B133D"/>
                </a:solidFill>
              </a:rPr>
              <a:t> собою </a:t>
            </a:r>
            <a:r>
              <a:rPr lang="ru-RU" i="1" dirty="0" err="1">
                <a:solidFill>
                  <a:srgbClr val="2B133D"/>
                </a:solidFill>
              </a:rPr>
              <a:t>жевріння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вуглинок</a:t>
            </a:r>
            <a:r>
              <a:rPr lang="ru-RU" i="1" dirty="0">
                <a:solidFill>
                  <a:srgbClr val="2B133D"/>
                </a:solidFill>
              </a:rPr>
              <a:t>.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Повернення</a:t>
            </a:r>
            <a:r>
              <a:rPr lang="ru-RU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до </a:t>
            </a:r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Іспанії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49" y="1628800"/>
            <a:ext cx="5456147" cy="408529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0170" y="5876405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Замок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Пуболь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,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який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Дал</a:t>
            </a: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і подарував Гала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933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76056" y="1916832"/>
            <a:ext cx="3952082" cy="460851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У 1973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Фігуерасі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відкритий</a:t>
            </a:r>
            <a:r>
              <a:rPr lang="ru-RU" i="1" dirty="0">
                <a:solidFill>
                  <a:srgbClr val="2B133D"/>
                </a:solidFill>
              </a:rPr>
              <a:t> «Музей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 smtClean="0">
                <a:solidFill>
                  <a:srgbClr val="2B133D"/>
                </a:solidFill>
              </a:rPr>
              <a:t>».</a:t>
            </a:r>
          </a:p>
          <a:p>
            <a:r>
              <a:rPr lang="ru-RU" i="1" dirty="0" smtClean="0">
                <a:solidFill>
                  <a:srgbClr val="2B133D"/>
                </a:solidFill>
              </a:rPr>
              <a:t>У </a:t>
            </a:r>
            <a:r>
              <a:rPr lang="ru-RU" i="1" dirty="0" err="1">
                <a:solidFill>
                  <a:srgbClr val="2B133D"/>
                </a:solidFill>
              </a:rPr>
              <a:t>Театрі-музеї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було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виставлено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багато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робіт</a:t>
            </a:r>
            <a:r>
              <a:rPr lang="ru-RU" i="1" dirty="0">
                <a:solidFill>
                  <a:srgbClr val="2B133D"/>
                </a:solidFill>
              </a:rPr>
              <a:t> та </a:t>
            </a:r>
            <a:r>
              <a:rPr lang="ru-RU" i="1" dirty="0" err="1">
                <a:solidFill>
                  <a:srgbClr val="2B133D"/>
                </a:solidFill>
              </a:rPr>
              <a:t>інших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дрібничок</a:t>
            </a:r>
            <a:r>
              <a:rPr lang="ru-RU" i="1" dirty="0">
                <a:solidFill>
                  <a:srgbClr val="2B133D"/>
                </a:solidFill>
              </a:rPr>
              <a:t>. Музей </a:t>
            </a:r>
            <a:r>
              <a:rPr lang="ru-RU" i="1" dirty="0" err="1">
                <a:solidFill>
                  <a:srgbClr val="2B133D"/>
                </a:solidFill>
              </a:rPr>
              <a:t>відкрився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вересні</a:t>
            </a:r>
            <a:r>
              <a:rPr lang="ru-RU" i="1" dirty="0">
                <a:solidFill>
                  <a:srgbClr val="2B133D"/>
                </a:solidFill>
              </a:rPr>
              <a:t> 1974 року і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схожий не </a:t>
            </a:r>
            <a:r>
              <a:rPr lang="ru-RU" i="1" dirty="0" err="1">
                <a:solidFill>
                  <a:srgbClr val="2B133D"/>
                </a:solidFill>
              </a:rPr>
              <a:t>стільки</a:t>
            </a:r>
            <a:r>
              <a:rPr lang="ru-RU" i="1" dirty="0">
                <a:solidFill>
                  <a:srgbClr val="2B133D"/>
                </a:solidFill>
              </a:rPr>
              <a:t> на музей, </a:t>
            </a:r>
            <a:r>
              <a:rPr lang="ru-RU" i="1" dirty="0" err="1">
                <a:solidFill>
                  <a:srgbClr val="2B133D"/>
                </a:solidFill>
              </a:rPr>
              <a:t>скільки</a:t>
            </a:r>
            <a:r>
              <a:rPr lang="ru-RU" i="1" dirty="0">
                <a:solidFill>
                  <a:srgbClr val="2B133D"/>
                </a:solidFill>
              </a:rPr>
              <a:t> на базар. Там, </a:t>
            </a:r>
            <a:r>
              <a:rPr lang="ru-RU" i="1" dirty="0" err="1">
                <a:solidFill>
                  <a:srgbClr val="2B133D"/>
                </a:solidFill>
              </a:rPr>
              <a:t>серед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іншого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були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результати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експериментів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з </a:t>
            </a:r>
            <a:r>
              <a:rPr lang="ru-RU" i="1" dirty="0" err="1">
                <a:solidFill>
                  <a:srgbClr val="2B133D"/>
                </a:solidFill>
              </a:rPr>
              <a:t>голографією</a:t>
            </a:r>
            <a:r>
              <a:rPr lang="ru-RU" i="1" dirty="0">
                <a:solidFill>
                  <a:srgbClr val="2B133D"/>
                </a:solidFill>
              </a:rPr>
              <a:t>, з </a:t>
            </a:r>
            <a:r>
              <a:rPr lang="ru-RU" i="1" dirty="0" err="1">
                <a:solidFill>
                  <a:srgbClr val="2B133D"/>
                </a:solidFill>
              </a:rPr>
              <a:t>якої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сподівався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створити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глобальні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тривимірні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 smtClean="0">
                <a:solidFill>
                  <a:srgbClr val="2B133D"/>
                </a:solidFill>
              </a:rPr>
              <a:t>образи</a:t>
            </a:r>
            <a:r>
              <a:rPr lang="ru-RU" i="1" dirty="0" smtClean="0">
                <a:solidFill>
                  <a:srgbClr val="2B133D"/>
                </a:solidFill>
              </a:rPr>
              <a:t>. </a:t>
            </a:r>
            <a:endParaRPr lang="ru-RU" i="1" dirty="0">
              <a:solidFill>
                <a:srgbClr val="2B133D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Музей </a:t>
            </a:r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Далі</a:t>
            </a:r>
            <a:endParaRPr lang="ru-RU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2477"/>
          <a:stretch/>
        </p:blipFill>
        <p:spPr bwMode="auto">
          <a:xfrm>
            <a:off x="179511" y="2204864"/>
            <a:ext cx="4749421" cy="3094112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5401408"/>
            <a:ext cx="4749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Музей </a:t>
            </a:r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Далі у </a:t>
            </a:r>
            <a:r>
              <a:rPr lang="uk-UA" sz="1600" i="1" spc="30" dirty="0" err="1" smtClean="0">
                <a:solidFill>
                  <a:srgbClr val="2B133D"/>
                </a:solidFill>
                <a:cs typeface="Tahoma" pitchFamily="34" charset="0"/>
              </a:rPr>
              <a:t>Фігуерасі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812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059" y="1772816"/>
            <a:ext cx="4499992" cy="4896544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2B133D"/>
                </a:solidFill>
              </a:rPr>
              <a:t>Ближче</a:t>
            </a:r>
            <a:r>
              <a:rPr lang="ru-RU" i="1" dirty="0">
                <a:solidFill>
                  <a:srgbClr val="2B133D"/>
                </a:solidFill>
              </a:rPr>
              <a:t> до 80-х </a:t>
            </a:r>
            <a:r>
              <a:rPr lang="ru-RU" i="1" dirty="0" err="1">
                <a:solidFill>
                  <a:srgbClr val="2B133D"/>
                </a:solidFill>
              </a:rPr>
              <a:t>років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почалися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проблеми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із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здоров'ям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Лікарі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підозрювали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 хворобу </a:t>
            </a:r>
            <a:r>
              <a:rPr lang="ru-RU" i="1" dirty="0" err="1">
                <a:solidFill>
                  <a:srgbClr val="2B133D"/>
                </a:solidFill>
              </a:rPr>
              <a:t>Паркінсона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Ця</a:t>
            </a:r>
            <a:r>
              <a:rPr lang="ru-RU" i="1" dirty="0">
                <a:solidFill>
                  <a:srgbClr val="2B133D"/>
                </a:solidFill>
              </a:rPr>
              <a:t> хвороба колись стала смертельною для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батька. 10 </a:t>
            </a:r>
            <a:r>
              <a:rPr lang="ru-RU" i="1" dirty="0" err="1">
                <a:solidFill>
                  <a:srgbClr val="2B133D"/>
                </a:solidFill>
              </a:rPr>
              <a:t>червня</a:t>
            </a:r>
            <a:r>
              <a:rPr lang="ru-RU" i="1" dirty="0">
                <a:solidFill>
                  <a:srgbClr val="2B133D"/>
                </a:solidFill>
              </a:rPr>
              <a:t> 1982 року померла Гала. </a:t>
            </a:r>
            <a:r>
              <a:rPr lang="ru-RU" i="1" dirty="0" err="1">
                <a:solidFill>
                  <a:srgbClr val="2B133D"/>
                </a:solidFill>
              </a:rPr>
              <a:t>Хоча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їхні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стосунки</a:t>
            </a:r>
            <a:r>
              <a:rPr lang="ru-RU" i="1" dirty="0">
                <a:solidFill>
                  <a:srgbClr val="2B133D"/>
                </a:solidFill>
              </a:rPr>
              <a:t> не </a:t>
            </a:r>
            <a:r>
              <a:rPr lang="ru-RU" i="1" dirty="0" err="1">
                <a:solidFill>
                  <a:srgbClr val="2B133D"/>
                </a:solidFill>
              </a:rPr>
              <a:t>можна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було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назвати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близькими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сприйняв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її</a:t>
            </a:r>
            <a:r>
              <a:rPr lang="ru-RU" i="1" dirty="0">
                <a:solidFill>
                  <a:srgbClr val="2B133D"/>
                </a:solidFill>
              </a:rPr>
              <a:t> смерть як </a:t>
            </a:r>
            <a:r>
              <a:rPr lang="ru-RU" i="1" dirty="0" err="1">
                <a:solidFill>
                  <a:srgbClr val="2B133D"/>
                </a:solidFill>
              </a:rPr>
              <a:t>жахливий</a:t>
            </a:r>
            <a:r>
              <a:rPr lang="ru-RU" i="1" dirty="0">
                <a:solidFill>
                  <a:srgbClr val="2B133D"/>
                </a:solidFill>
              </a:rPr>
              <a:t> удар. Через </a:t>
            </a:r>
            <a:r>
              <a:rPr lang="ru-RU" i="1" dirty="0" err="1">
                <a:solidFill>
                  <a:srgbClr val="2B133D"/>
                </a:solidFill>
              </a:rPr>
              <a:t>сильне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бажання</a:t>
            </a:r>
            <a:r>
              <a:rPr lang="ru-RU" i="1" dirty="0">
                <a:solidFill>
                  <a:srgbClr val="2B133D"/>
                </a:solidFill>
              </a:rPr>
              <a:t> бути </a:t>
            </a:r>
            <a:r>
              <a:rPr lang="ru-RU" i="1" dirty="0" err="1">
                <a:solidFill>
                  <a:srgbClr val="2B133D"/>
                </a:solidFill>
              </a:rPr>
              <a:t>поруч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її</a:t>
            </a:r>
            <a:r>
              <a:rPr lang="ru-RU" i="1" dirty="0">
                <a:solidFill>
                  <a:srgbClr val="2B133D"/>
                </a:solidFill>
              </a:rPr>
              <a:t> духом,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переїхав</a:t>
            </a:r>
            <a:r>
              <a:rPr lang="ru-RU" i="1" dirty="0">
                <a:solidFill>
                  <a:srgbClr val="2B133D"/>
                </a:solidFill>
              </a:rPr>
              <a:t> в замок </a:t>
            </a:r>
            <a:r>
              <a:rPr lang="ru-RU" i="1" dirty="0" err="1">
                <a:solidFill>
                  <a:srgbClr val="2B133D"/>
                </a:solidFill>
              </a:rPr>
              <a:t>Пубол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майже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припинивши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з'являтися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суспільстві</a:t>
            </a:r>
            <a:r>
              <a:rPr lang="ru-RU" i="1" dirty="0">
                <a:solidFill>
                  <a:srgbClr val="2B133D"/>
                </a:solidFill>
              </a:rPr>
              <a:t>. Попри </a:t>
            </a:r>
            <a:r>
              <a:rPr lang="ru-RU" i="1" dirty="0" err="1">
                <a:solidFill>
                  <a:srgbClr val="2B133D"/>
                </a:solidFill>
              </a:rPr>
              <a:t>це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репутація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зростала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Останні роки</a:t>
            </a:r>
            <a:endParaRPr lang="ru-RU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83" y="1772816"/>
            <a:ext cx="4302173" cy="3384376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2374" y="5301208"/>
            <a:ext cx="421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Живий натюрморт</a:t>
            </a:r>
          </a:p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1956 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9829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23928" y="1810038"/>
            <a:ext cx="5220072" cy="4392488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2B133D"/>
                </a:solidFill>
              </a:rPr>
              <a:t>Старість</a:t>
            </a:r>
            <a:r>
              <a:rPr lang="ru-RU" i="1" dirty="0">
                <a:solidFill>
                  <a:srgbClr val="2B133D"/>
                </a:solidFill>
              </a:rPr>
              <a:t> брала верх над </a:t>
            </a:r>
            <a:r>
              <a:rPr lang="ru-RU" i="1" dirty="0" err="1">
                <a:solidFill>
                  <a:srgbClr val="2B133D"/>
                </a:solidFill>
              </a:rPr>
              <a:t>геніальним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розумом</a:t>
            </a:r>
            <a:r>
              <a:rPr lang="ru-RU" i="1" dirty="0">
                <a:solidFill>
                  <a:srgbClr val="2B133D"/>
                </a:solidFill>
              </a:rPr>
              <a:t>. 30 </a:t>
            </a:r>
            <a:r>
              <a:rPr lang="ru-RU" i="1" dirty="0" err="1">
                <a:solidFill>
                  <a:srgbClr val="2B133D"/>
                </a:solidFill>
              </a:rPr>
              <a:t>серпня</a:t>
            </a:r>
            <a:r>
              <a:rPr lang="ru-RU" i="1" dirty="0">
                <a:solidFill>
                  <a:srgbClr val="2B133D"/>
                </a:solidFill>
              </a:rPr>
              <a:t> 1984 року в </a:t>
            </a:r>
            <a:r>
              <a:rPr lang="ru-RU" i="1" dirty="0" err="1">
                <a:solidFill>
                  <a:srgbClr val="2B133D"/>
                </a:solidFill>
              </a:rPr>
              <a:t>будинку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сталася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пожежа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уже </a:t>
            </a:r>
            <a:r>
              <a:rPr lang="ru-RU" i="1" dirty="0" err="1">
                <a:solidFill>
                  <a:srgbClr val="2B133D"/>
                </a:solidFill>
              </a:rPr>
              <a:t>кілька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днів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прикутий</a:t>
            </a:r>
            <a:r>
              <a:rPr lang="ru-RU" i="1" dirty="0">
                <a:solidFill>
                  <a:srgbClr val="2B133D"/>
                </a:solidFill>
              </a:rPr>
              <a:t> до </a:t>
            </a:r>
            <a:r>
              <a:rPr lang="ru-RU" i="1" dirty="0" err="1">
                <a:solidFill>
                  <a:srgbClr val="2B133D"/>
                </a:solidFill>
              </a:rPr>
              <a:t>ліжка</a:t>
            </a:r>
            <a:r>
              <a:rPr lang="ru-RU" i="1" dirty="0">
                <a:solidFill>
                  <a:srgbClr val="2B133D"/>
                </a:solidFill>
              </a:rPr>
              <a:t>, коли </a:t>
            </a:r>
            <a:r>
              <a:rPr lang="ru-RU" i="1" dirty="0" err="1">
                <a:solidFill>
                  <a:srgbClr val="2B133D"/>
                </a:solidFill>
              </a:rPr>
              <a:t>якимось</a:t>
            </a:r>
            <a:r>
              <a:rPr lang="ru-RU" i="1" dirty="0">
                <a:solidFill>
                  <a:srgbClr val="2B133D"/>
                </a:solidFill>
              </a:rPr>
              <a:t> чином </a:t>
            </a:r>
            <a:r>
              <a:rPr lang="ru-RU" i="1" dirty="0" err="1">
                <a:solidFill>
                  <a:srgbClr val="2B133D"/>
                </a:solidFill>
              </a:rPr>
              <a:t>воно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загорілося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Можливо</a:t>
            </a:r>
            <a:r>
              <a:rPr lang="ru-RU" i="1" dirty="0">
                <a:solidFill>
                  <a:srgbClr val="2B133D"/>
                </a:solidFill>
              </a:rPr>
              <a:t>, причиною </a:t>
            </a:r>
            <a:r>
              <a:rPr lang="ru-RU" i="1" dirty="0" err="1">
                <a:solidFill>
                  <a:srgbClr val="2B133D"/>
                </a:solidFill>
              </a:rPr>
              <a:t>була</a:t>
            </a:r>
            <a:r>
              <a:rPr lang="ru-RU" i="1" dirty="0">
                <a:solidFill>
                  <a:srgbClr val="2B133D"/>
                </a:solidFill>
              </a:rPr>
              <a:t> несправна лампа, </a:t>
            </a:r>
            <a:r>
              <a:rPr lang="ru-RU" i="1" dirty="0" err="1">
                <a:solidFill>
                  <a:srgbClr val="2B133D"/>
                </a:solidFill>
              </a:rPr>
              <a:t>що</a:t>
            </a:r>
            <a:r>
              <a:rPr lang="ru-RU" i="1" dirty="0">
                <a:solidFill>
                  <a:srgbClr val="2B133D"/>
                </a:solidFill>
              </a:rPr>
              <a:t> стояла </a:t>
            </a:r>
            <a:r>
              <a:rPr lang="ru-RU" i="1" dirty="0" err="1">
                <a:solidFill>
                  <a:srgbClr val="2B133D"/>
                </a:solidFill>
              </a:rPr>
              <a:t>біля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ліжка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Запалала</a:t>
            </a:r>
            <a:r>
              <a:rPr lang="ru-RU" i="1" dirty="0">
                <a:solidFill>
                  <a:srgbClr val="2B133D"/>
                </a:solidFill>
              </a:rPr>
              <a:t> вся </a:t>
            </a:r>
            <a:r>
              <a:rPr lang="ru-RU" i="1" dirty="0" err="1">
                <a:solidFill>
                  <a:srgbClr val="2B133D"/>
                </a:solidFill>
              </a:rPr>
              <a:t>кімната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Йому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вдалося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доповзти</a:t>
            </a:r>
            <a:r>
              <a:rPr lang="ru-RU" i="1" dirty="0">
                <a:solidFill>
                  <a:srgbClr val="2B133D"/>
                </a:solidFill>
              </a:rPr>
              <a:t> до дверей. Роберт </a:t>
            </a:r>
            <a:r>
              <a:rPr lang="ru-RU" i="1" dirty="0" err="1">
                <a:solidFill>
                  <a:srgbClr val="2B133D"/>
                </a:solidFill>
              </a:rPr>
              <a:t>Дешарне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який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керував</a:t>
            </a:r>
            <a:r>
              <a:rPr lang="ru-RU" i="1" dirty="0">
                <a:solidFill>
                  <a:srgbClr val="2B133D"/>
                </a:solidFill>
              </a:rPr>
              <a:t> справами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протягом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багатьох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років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врятував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смерті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витягши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охопленої</a:t>
            </a:r>
            <a:r>
              <a:rPr lang="ru-RU" i="1" dirty="0">
                <a:solidFill>
                  <a:srgbClr val="2B133D"/>
                </a:solidFill>
              </a:rPr>
              <a:t> вогнем </a:t>
            </a:r>
            <a:r>
              <a:rPr lang="ru-RU" i="1" dirty="0" err="1">
                <a:solidFill>
                  <a:srgbClr val="2B133D"/>
                </a:solidFill>
              </a:rPr>
              <a:t>кімнати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Опіки</a:t>
            </a:r>
            <a:r>
              <a:rPr lang="ru-RU" i="1" dirty="0">
                <a:solidFill>
                  <a:srgbClr val="2B133D"/>
                </a:solidFill>
              </a:rPr>
              <a:t> на </a:t>
            </a:r>
            <a:r>
              <a:rPr lang="ru-RU" i="1" dirty="0" err="1">
                <a:solidFill>
                  <a:srgbClr val="2B133D"/>
                </a:solidFill>
              </a:rPr>
              <a:t>тілі</a:t>
            </a:r>
            <a:r>
              <a:rPr lang="ru-RU" i="1" dirty="0">
                <a:solidFill>
                  <a:srgbClr val="2B133D"/>
                </a:solidFill>
              </a:rPr>
              <a:t> художника </a:t>
            </a:r>
            <a:r>
              <a:rPr lang="ru-RU" i="1" dirty="0" err="1">
                <a:solidFill>
                  <a:srgbClr val="2B133D"/>
                </a:solidFill>
              </a:rPr>
              <a:t>займали</a:t>
            </a:r>
            <a:r>
              <a:rPr lang="ru-RU" i="1" dirty="0">
                <a:solidFill>
                  <a:srgbClr val="2B133D"/>
                </a:solidFill>
              </a:rPr>
              <a:t> 18% </a:t>
            </a:r>
            <a:r>
              <a:rPr lang="ru-RU" i="1" dirty="0" err="1">
                <a:solidFill>
                  <a:srgbClr val="2B133D"/>
                </a:solidFill>
              </a:rPr>
              <a:t>шкіри</a:t>
            </a:r>
            <a:r>
              <a:rPr lang="ru-RU" i="1" dirty="0">
                <a:solidFill>
                  <a:srgbClr val="2B133D"/>
                </a:solidFill>
              </a:rPr>
              <a:t>.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Останні роки</a:t>
            </a:r>
            <a:endParaRPr lang="ru-RU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4" y="1484784"/>
            <a:ext cx="3408973" cy="4647566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104" y="6211669"/>
            <a:ext cx="410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Галюциногенний тореадор</a:t>
            </a:r>
          </a:p>
          <a:p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1968—1970</a:t>
            </a: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 рр.</a:t>
            </a:r>
          </a:p>
        </p:txBody>
      </p:sp>
    </p:spTree>
    <p:extLst>
      <p:ext uri="{BB962C8B-B14F-4D97-AF65-F5344CB8AC3E}">
        <p14:creationId xmlns:p14="http://schemas.microsoft.com/office/powerpoint/2010/main" val="11692329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291841"/>
            <a:ext cx="9144000" cy="201622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В </a:t>
            </a:r>
            <a:r>
              <a:rPr lang="ru-RU" i="1" dirty="0" err="1">
                <a:solidFill>
                  <a:srgbClr val="2B133D"/>
                </a:solidFill>
              </a:rPr>
              <a:t>листопаді</a:t>
            </a:r>
            <a:r>
              <a:rPr lang="ru-RU" i="1" dirty="0">
                <a:solidFill>
                  <a:srgbClr val="2B133D"/>
                </a:solidFill>
              </a:rPr>
              <a:t> 1988 року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поклали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клініку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діагнозом</a:t>
            </a:r>
            <a:r>
              <a:rPr lang="ru-RU" i="1" dirty="0">
                <a:solidFill>
                  <a:srgbClr val="2B133D"/>
                </a:solidFill>
              </a:rPr>
              <a:t> «</a:t>
            </a:r>
            <a:r>
              <a:rPr lang="ru-RU" i="1" dirty="0" err="1">
                <a:solidFill>
                  <a:srgbClr val="2B133D"/>
                </a:solidFill>
              </a:rPr>
              <a:t>серцева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недостатність</a:t>
            </a:r>
            <a:r>
              <a:rPr lang="ru-RU" i="1" dirty="0">
                <a:solidFill>
                  <a:srgbClr val="2B133D"/>
                </a:solidFill>
              </a:rPr>
              <a:t>». </a:t>
            </a:r>
            <a:r>
              <a:rPr lang="ru-RU" i="1" dirty="0" err="1">
                <a:solidFill>
                  <a:srgbClr val="2B133D"/>
                </a:solidFill>
              </a:rPr>
              <a:t>Серце</a:t>
            </a:r>
            <a:r>
              <a:rPr lang="ru-RU" i="1" dirty="0">
                <a:solidFill>
                  <a:srgbClr val="2B133D"/>
                </a:solidFill>
              </a:rPr>
              <a:t>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зупинилося</a:t>
            </a:r>
            <a:r>
              <a:rPr lang="ru-RU" i="1" dirty="0">
                <a:solidFill>
                  <a:srgbClr val="2B133D"/>
                </a:solidFill>
              </a:rPr>
              <a:t> 23 </a:t>
            </a:r>
            <a:r>
              <a:rPr lang="ru-RU" i="1" dirty="0" err="1">
                <a:solidFill>
                  <a:srgbClr val="2B133D"/>
                </a:solidFill>
              </a:rPr>
              <a:t>січня</a:t>
            </a:r>
            <a:r>
              <a:rPr lang="ru-RU" i="1" dirty="0">
                <a:solidFill>
                  <a:srgbClr val="2B133D"/>
                </a:solidFill>
              </a:rPr>
              <a:t> 1989 року.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тіло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забальзамували</a:t>
            </a:r>
            <a:r>
              <a:rPr lang="ru-RU" i="1" dirty="0">
                <a:solidFill>
                  <a:srgbClr val="2B133D"/>
                </a:solidFill>
              </a:rPr>
              <a:t>, на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прохання</a:t>
            </a:r>
            <a:r>
              <a:rPr lang="ru-RU" i="1" dirty="0">
                <a:solidFill>
                  <a:srgbClr val="2B133D"/>
                </a:solidFill>
              </a:rPr>
              <a:t>, і </a:t>
            </a:r>
            <a:r>
              <a:rPr lang="ru-RU" i="1" dirty="0" err="1">
                <a:solidFill>
                  <a:srgbClr val="2B133D"/>
                </a:solidFill>
              </a:rPr>
              <a:t>протягом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тижня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лежав у </a:t>
            </a:r>
            <a:r>
              <a:rPr lang="ru-RU" i="1" dirty="0" err="1">
                <a:solidFill>
                  <a:srgbClr val="2B133D"/>
                </a:solidFill>
              </a:rPr>
              <a:t>музеї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Фігуерасі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Тисячі</a:t>
            </a:r>
            <a:r>
              <a:rPr lang="ru-RU" i="1" dirty="0">
                <a:solidFill>
                  <a:srgbClr val="2B133D"/>
                </a:solidFill>
              </a:rPr>
              <a:t> людей </a:t>
            </a:r>
            <a:r>
              <a:rPr lang="ru-RU" i="1" dirty="0" err="1">
                <a:solidFill>
                  <a:srgbClr val="2B133D"/>
                </a:solidFill>
              </a:rPr>
              <a:t>приїхали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щоб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попрощатися</a:t>
            </a:r>
            <a:r>
              <a:rPr lang="ru-RU" i="1" dirty="0">
                <a:solidFill>
                  <a:srgbClr val="2B133D"/>
                </a:solidFill>
              </a:rPr>
              <a:t> з великим </a:t>
            </a:r>
            <a:r>
              <a:rPr lang="ru-RU" i="1" dirty="0" err="1">
                <a:solidFill>
                  <a:srgbClr val="2B133D"/>
                </a:solidFill>
              </a:rPr>
              <a:t>генієм</a:t>
            </a:r>
            <a:r>
              <a:rPr lang="ru-RU" i="1" dirty="0">
                <a:solidFill>
                  <a:srgbClr val="2B133D"/>
                </a:solidFill>
              </a:rPr>
              <a:t>.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поховали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центрі</a:t>
            </a:r>
            <a:r>
              <a:rPr lang="ru-RU" i="1" dirty="0">
                <a:solidFill>
                  <a:srgbClr val="2B133D"/>
                </a:solidFill>
              </a:rPr>
              <a:t> музею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імені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під</a:t>
            </a:r>
            <a:r>
              <a:rPr lang="ru-RU" i="1" dirty="0">
                <a:solidFill>
                  <a:srgbClr val="2B133D"/>
                </a:solidFill>
              </a:rPr>
              <a:t> плитою, </a:t>
            </a:r>
            <a:r>
              <a:rPr lang="ru-RU" i="1" dirty="0" err="1">
                <a:solidFill>
                  <a:srgbClr val="2B133D"/>
                </a:solidFill>
              </a:rPr>
              <a:t>що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немає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жодних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позначок</a:t>
            </a:r>
            <a:r>
              <a:rPr lang="ru-RU" i="1" dirty="0" smtClean="0">
                <a:solidFill>
                  <a:srgbClr val="2B133D"/>
                </a:solidFill>
              </a:rPr>
              <a:t>.</a:t>
            </a:r>
            <a:endParaRPr lang="ru-RU" i="1" dirty="0">
              <a:solidFill>
                <a:srgbClr val="2B133D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Останні роки</a:t>
            </a:r>
            <a:endParaRPr lang="ru-RU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98" y="3429000"/>
            <a:ext cx="4392488" cy="3294366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13859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Постійність пам’яті</a:t>
            </a:r>
          </a:p>
          <a:p>
            <a:pPr algn="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1931 р.</a:t>
            </a:r>
            <a:endParaRPr lang="en-US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196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 rot="20881598">
            <a:off x="555165" y="623791"/>
            <a:ext cx="8135337" cy="4474659"/>
          </a:xfrm>
          <a:noFill/>
          <a:ln>
            <a:noFill/>
          </a:ln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uk-UA" sz="1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Цікаві факти 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121669774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4.71785E-7 L -2.5E-6 -0.0721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4464496" cy="5517232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1. </a:t>
            </a:r>
            <a:r>
              <a:rPr lang="uk-UA" sz="2800" dirty="0" smtClean="0"/>
              <a:t>Сальвадор Далі.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2. </a:t>
            </a:r>
            <a:r>
              <a:rPr lang="uk-UA" sz="2800" dirty="0" smtClean="0"/>
              <a:t>Дитинство</a:t>
            </a:r>
            <a:r>
              <a:rPr lang="uk-UA" sz="2800" dirty="0" smtClean="0">
                <a:solidFill>
                  <a:srgbClr val="7030A0"/>
                </a:solidFill>
              </a:rPr>
              <a:t>.</a:t>
            </a:r>
            <a:endParaRPr lang="uk-UA" sz="2800" dirty="0">
              <a:solidFill>
                <a:srgbClr val="7030A0"/>
              </a:solidFill>
            </a:endParaRP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3. </a:t>
            </a:r>
            <a:r>
              <a:rPr lang="uk-UA" sz="2800" dirty="0" smtClean="0"/>
              <a:t>Юність.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4. </a:t>
            </a:r>
            <a:r>
              <a:rPr lang="uk-UA" sz="2800" dirty="0" smtClean="0"/>
              <a:t>Молоді роки.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5</a:t>
            </a:r>
            <a:r>
              <a:rPr lang="uk-UA" sz="2800" dirty="0">
                <a:solidFill>
                  <a:srgbClr val="7030A0"/>
                </a:solidFill>
              </a:rPr>
              <a:t>. </a:t>
            </a:r>
            <a:r>
              <a:rPr lang="uk-UA" sz="2800" dirty="0" smtClean="0"/>
              <a:t>Далі в Італії.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6. </a:t>
            </a:r>
            <a:r>
              <a:rPr lang="uk-UA" sz="2800" dirty="0"/>
              <a:t>Далі </a:t>
            </a:r>
            <a:r>
              <a:rPr lang="uk-UA" sz="2800" dirty="0" smtClean="0"/>
              <a:t>в США.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7. </a:t>
            </a:r>
            <a:r>
              <a:rPr lang="uk-UA" sz="2800" dirty="0" smtClean="0"/>
              <a:t>Повернення до Іспанії.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8</a:t>
            </a:r>
            <a:r>
              <a:rPr lang="uk-UA" sz="2800" dirty="0">
                <a:solidFill>
                  <a:srgbClr val="7030A0"/>
                </a:solidFill>
              </a:rPr>
              <a:t>. </a:t>
            </a:r>
            <a:r>
              <a:rPr lang="uk-UA" sz="2800" dirty="0" smtClean="0"/>
              <a:t>Музей Далі.</a:t>
            </a:r>
          </a:p>
          <a:p>
            <a:pPr algn="l"/>
            <a:r>
              <a:rPr lang="uk-UA" sz="2800" dirty="0" smtClean="0">
                <a:solidFill>
                  <a:srgbClr val="7030A0"/>
                </a:solidFill>
              </a:rPr>
              <a:t>9</a:t>
            </a:r>
            <a:r>
              <a:rPr lang="uk-UA" sz="2800" dirty="0">
                <a:solidFill>
                  <a:srgbClr val="7030A0"/>
                </a:solidFill>
              </a:rPr>
              <a:t>. </a:t>
            </a:r>
            <a:r>
              <a:rPr lang="uk-UA" sz="2800" dirty="0"/>
              <a:t>Останні </a:t>
            </a:r>
            <a:r>
              <a:rPr lang="uk-UA" sz="2800" dirty="0" smtClean="0"/>
              <a:t>роки.</a:t>
            </a:r>
          </a:p>
          <a:p>
            <a:pPr algn="l"/>
            <a:r>
              <a:rPr lang="uk-UA" sz="2800" dirty="0">
                <a:solidFill>
                  <a:srgbClr val="7030A0"/>
                </a:solidFill>
              </a:rPr>
              <a:t>10.</a:t>
            </a:r>
            <a:r>
              <a:rPr lang="uk-UA" sz="2800" dirty="0" smtClean="0"/>
              <a:t> Цікаві факти</a:t>
            </a:r>
            <a:endParaRPr lang="uk-UA" sz="2800" dirty="0"/>
          </a:p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endParaRPr lang="uk-UA" dirty="0"/>
          </a:p>
          <a:p>
            <a:pPr algn="l"/>
            <a:endParaRPr lang="uk-UA" dirty="0" smtClean="0">
              <a:solidFill>
                <a:srgbClr val="7030A0"/>
              </a:solidFill>
            </a:endParaRPr>
          </a:p>
          <a:p>
            <a:pPr marL="457200" indent="-457200" algn="l">
              <a:buAutoNum type="arabicPeriod"/>
            </a:pPr>
            <a:endParaRPr lang="uk-UA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4" y="0"/>
            <a:ext cx="9142696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8000" cap="none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Зміст </a:t>
            </a:r>
            <a:endParaRPr lang="ru-RU" sz="8000" cap="none" spc="300" dirty="0">
              <a:ln w="1143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84784"/>
            <a:ext cx="3395271" cy="4544339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933" y="602912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Відкриття Америки Христофором Колумбом </a:t>
            </a:r>
          </a:p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1958-1959 рр.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6545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2376264"/>
          </a:xfrm>
        </p:spPr>
        <p:txBody>
          <a:bodyPr>
            <a:normAutofit/>
          </a:bodyPr>
          <a:lstStyle/>
          <a:p>
            <a:r>
              <a:rPr lang="ru-RU" sz="1600" i="1" dirty="0" err="1" smtClean="0">
                <a:solidFill>
                  <a:srgbClr val="2B133D"/>
                </a:solidFill>
              </a:rPr>
              <a:t>Енріке</a:t>
            </a:r>
            <a:r>
              <a:rPr lang="ru-RU" sz="1600" i="1" dirty="0" smtClean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Бернат</a:t>
            </a:r>
            <a:r>
              <a:rPr lang="ru-RU" sz="1600" i="1" dirty="0">
                <a:solidFill>
                  <a:srgbClr val="2B133D"/>
                </a:solidFill>
              </a:rPr>
              <a:t> назвав свою карамель «</a:t>
            </a:r>
            <a:r>
              <a:rPr lang="ru-RU" sz="1600" i="1" dirty="0" err="1">
                <a:solidFill>
                  <a:srgbClr val="2B133D"/>
                </a:solidFill>
              </a:rPr>
              <a:t>Чупсом</a:t>
            </a:r>
            <a:r>
              <a:rPr lang="ru-RU" sz="1600" i="1" dirty="0">
                <a:solidFill>
                  <a:srgbClr val="2B133D"/>
                </a:solidFill>
              </a:rPr>
              <a:t>», і </a:t>
            </a:r>
            <a:r>
              <a:rPr lang="ru-RU" sz="1600" i="1" dirty="0" err="1">
                <a:solidFill>
                  <a:srgbClr val="2B133D"/>
                </a:solidFill>
              </a:rPr>
              <a:t>спочатку</a:t>
            </a:r>
            <a:r>
              <a:rPr lang="ru-RU" sz="1600" i="1" dirty="0">
                <a:solidFill>
                  <a:srgbClr val="2B133D"/>
                </a:solidFill>
              </a:rPr>
              <a:t> в </a:t>
            </a:r>
            <a:r>
              <a:rPr lang="ru-RU" sz="1600" i="1" dirty="0" err="1">
                <a:solidFill>
                  <a:srgbClr val="2B133D"/>
                </a:solidFill>
              </a:rPr>
              <a:t>неї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було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тільки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сім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смаків</a:t>
            </a:r>
            <a:r>
              <a:rPr lang="ru-RU" sz="1600" i="1" dirty="0">
                <a:solidFill>
                  <a:srgbClr val="2B133D"/>
                </a:solidFill>
              </a:rPr>
              <a:t>. </a:t>
            </a:r>
            <a:r>
              <a:rPr lang="ru-RU" sz="1600" i="1" dirty="0" smtClean="0">
                <a:solidFill>
                  <a:srgbClr val="2B133D"/>
                </a:solidFill>
              </a:rPr>
              <a:t>По</a:t>
            </a:r>
            <a:r>
              <a:rPr lang="uk-UA" sz="1600" i="1" dirty="0" smtClean="0">
                <a:solidFill>
                  <a:srgbClr val="2B133D"/>
                </a:solidFill>
              </a:rPr>
              <a:t>тім по</a:t>
            </a:r>
            <a:r>
              <a:rPr lang="ru-RU" sz="1600" i="1" dirty="0" err="1" smtClean="0">
                <a:solidFill>
                  <a:srgbClr val="2B133D"/>
                </a:solidFill>
              </a:rPr>
              <a:t>пулярність</a:t>
            </a:r>
            <a:r>
              <a:rPr lang="ru-RU" sz="1600" i="1" dirty="0" smtClean="0">
                <a:solidFill>
                  <a:srgbClr val="2B133D"/>
                </a:solidFill>
              </a:rPr>
              <a:t> </a:t>
            </a:r>
            <a:r>
              <a:rPr lang="ru-RU" sz="1600" i="1" dirty="0">
                <a:solidFill>
                  <a:srgbClr val="2B133D"/>
                </a:solidFill>
              </a:rPr>
              <a:t>«</a:t>
            </a:r>
            <a:r>
              <a:rPr lang="ru-RU" sz="1600" i="1" dirty="0" err="1">
                <a:solidFill>
                  <a:srgbClr val="2B133D"/>
                </a:solidFill>
              </a:rPr>
              <a:t>Чупса</a:t>
            </a:r>
            <a:r>
              <a:rPr lang="ru-RU" sz="1600" i="1" dirty="0">
                <a:solidFill>
                  <a:srgbClr val="2B133D"/>
                </a:solidFill>
              </a:rPr>
              <a:t>» </a:t>
            </a:r>
            <a:r>
              <a:rPr lang="ru-RU" sz="1600" i="1" dirty="0" err="1" smtClean="0">
                <a:solidFill>
                  <a:srgbClr val="2B133D"/>
                </a:solidFill>
              </a:rPr>
              <a:t>зросла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 smtClean="0">
                <a:solidFill>
                  <a:srgbClr val="2B133D"/>
                </a:solidFill>
              </a:rPr>
              <a:t>збільшилась</a:t>
            </a:r>
            <a:r>
              <a:rPr lang="ru-RU" sz="1600" i="1" dirty="0" smtClean="0">
                <a:solidFill>
                  <a:srgbClr val="2B133D"/>
                </a:solidFill>
              </a:rPr>
              <a:t> </a:t>
            </a:r>
            <a:r>
              <a:rPr lang="ru-RU" sz="1600" i="1" dirty="0" err="1" smtClean="0">
                <a:solidFill>
                  <a:srgbClr val="2B133D"/>
                </a:solidFill>
              </a:rPr>
              <a:t>кількість</a:t>
            </a:r>
            <a:r>
              <a:rPr lang="ru-RU" sz="1600" i="1" dirty="0" smtClean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карамелі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>
                <a:solidFill>
                  <a:srgbClr val="2B133D"/>
                </a:solidFill>
              </a:rPr>
              <a:t>що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випускалася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>
                <a:solidFill>
                  <a:srgbClr val="2B133D"/>
                </a:solidFill>
              </a:rPr>
              <a:t>з'являлися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нові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смаки</a:t>
            </a:r>
            <a:r>
              <a:rPr lang="ru-RU" sz="1600" i="1" dirty="0">
                <a:solidFill>
                  <a:srgbClr val="2B133D"/>
                </a:solidFill>
              </a:rPr>
              <a:t>. Карамель уже не могла </a:t>
            </a:r>
            <a:r>
              <a:rPr lang="ru-RU" sz="1600" i="1" dirty="0" err="1">
                <a:solidFill>
                  <a:srgbClr val="2B133D"/>
                </a:solidFill>
              </a:rPr>
              <a:t>залишатися</a:t>
            </a:r>
            <a:r>
              <a:rPr lang="ru-RU" sz="1600" i="1" dirty="0">
                <a:solidFill>
                  <a:srgbClr val="2B133D"/>
                </a:solidFill>
              </a:rPr>
              <a:t> в </a:t>
            </a:r>
            <a:r>
              <a:rPr lang="ru-RU" sz="1600" i="1" dirty="0" err="1">
                <a:solidFill>
                  <a:srgbClr val="2B133D"/>
                </a:solidFill>
              </a:rPr>
              <a:t>початковій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скромній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обгортці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>
                <a:solidFill>
                  <a:srgbClr val="2B133D"/>
                </a:solidFill>
              </a:rPr>
              <a:t>потрібно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було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придумати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щось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оригіналье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>
                <a:solidFill>
                  <a:srgbClr val="2B133D"/>
                </a:solidFill>
              </a:rPr>
              <a:t>щоб</a:t>
            </a:r>
            <a:r>
              <a:rPr lang="ru-RU" sz="1600" i="1" dirty="0">
                <a:solidFill>
                  <a:srgbClr val="2B133D"/>
                </a:solidFill>
              </a:rPr>
              <a:t> «</a:t>
            </a:r>
            <a:r>
              <a:rPr lang="ru-RU" sz="1600" i="1" dirty="0" err="1">
                <a:solidFill>
                  <a:srgbClr val="2B133D"/>
                </a:solidFill>
              </a:rPr>
              <a:t>Чупс</a:t>
            </a:r>
            <a:r>
              <a:rPr lang="ru-RU" sz="1600" i="1" dirty="0">
                <a:solidFill>
                  <a:srgbClr val="2B133D"/>
                </a:solidFill>
              </a:rPr>
              <a:t>» </a:t>
            </a:r>
            <a:r>
              <a:rPr lang="ru-RU" sz="1600" i="1" dirty="0" err="1">
                <a:solidFill>
                  <a:srgbClr val="2B133D"/>
                </a:solidFill>
              </a:rPr>
              <a:t>упізнавали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всі</a:t>
            </a:r>
            <a:r>
              <a:rPr lang="ru-RU" sz="1600" i="1" dirty="0">
                <a:solidFill>
                  <a:srgbClr val="2B133D"/>
                </a:solidFill>
              </a:rPr>
              <a:t>. </a:t>
            </a:r>
            <a:r>
              <a:rPr lang="ru-RU" sz="1600" i="1" dirty="0" err="1">
                <a:solidFill>
                  <a:srgbClr val="2B133D"/>
                </a:solidFill>
              </a:rPr>
              <a:t>Енріке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Бернат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звернувся</a:t>
            </a:r>
            <a:r>
              <a:rPr lang="ru-RU" sz="1600" i="1" dirty="0">
                <a:solidFill>
                  <a:srgbClr val="2B133D"/>
                </a:solidFill>
              </a:rPr>
              <a:t> до </a:t>
            </a:r>
            <a:r>
              <a:rPr lang="ru-RU" sz="1600" i="1" dirty="0" err="1">
                <a:solidFill>
                  <a:srgbClr val="2B133D"/>
                </a:solidFill>
              </a:rPr>
              <a:t>свого</a:t>
            </a:r>
            <a:r>
              <a:rPr lang="ru-RU" sz="1600" i="1" dirty="0">
                <a:solidFill>
                  <a:srgbClr val="2B133D"/>
                </a:solidFill>
              </a:rPr>
              <a:t> земляка Сальвадора </a:t>
            </a:r>
            <a:r>
              <a:rPr lang="ru-RU" sz="1600" i="1" dirty="0" err="1">
                <a:solidFill>
                  <a:srgbClr val="2B133D"/>
                </a:solidFill>
              </a:rPr>
              <a:t>Далі</a:t>
            </a:r>
            <a:r>
              <a:rPr lang="ru-RU" sz="1600" i="1" dirty="0">
                <a:solidFill>
                  <a:srgbClr val="2B133D"/>
                </a:solidFill>
              </a:rPr>
              <a:t> з </a:t>
            </a:r>
            <a:r>
              <a:rPr lang="ru-RU" sz="1600" i="1" dirty="0" err="1">
                <a:solidFill>
                  <a:srgbClr val="2B133D"/>
                </a:solidFill>
              </a:rPr>
              <a:t>проханням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намалювати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щось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таке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>
                <a:solidFill>
                  <a:srgbClr val="2B133D"/>
                </a:solidFill>
              </a:rPr>
              <a:t>що</a:t>
            </a:r>
            <a:r>
              <a:rPr lang="ru-RU" sz="1600" i="1" dirty="0">
                <a:solidFill>
                  <a:srgbClr val="2B133D"/>
                </a:solidFill>
              </a:rPr>
              <a:t> буде добре </a:t>
            </a:r>
            <a:r>
              <a:rPr lang="ru-RU" sz="1600" i="1" dirty="0" err="1">
                <a:solidFill>
                  <a:srgbClr val="2B133D"/>
                </a:solidFill>
              </a:rPr>
              <a:t>запам'ятовуватися</a:t>
            </a:r>
            <a:r>
              <a:rPr lang="ru-RU" sz="1600" i="1" dirty="0">
                <a:solidFill>
                  <a:srgbClr val="2B133D"/>
                </a:solidFill>
              </a:rPr>
              <a:t>. </a:t>
            </a:r>
            <a:r>
              <a:rPr lang="ru-RU" sz="1600" i="1" dirty="0" err="1">
                <a:solidFill>
                  <a:srgbClr val="2B133D"/>
                </a:solidFill>
              </a:rPr>
              <a:t>Геніальний</a:t>
            </a:r>
            <a:r>
              <a:rPr lang="ru-RU" sz="1600" i="1" dirty="0">
                <a:solidFill>
                  <a:srgbClr val="2B133D"/>
                </a:solidFill>
              </a:rPr>
              <a:t> художник думав </a:t>
            </a:r>
            <a:r>
              <a:rPr lang="ru-RU" sz="1600" i="1" dirty="0" err="1">
                <a:solidFill>
                  <a:srgbClr val="2B133D"/>
                </a:solidFill>
              </a:rPr>
              <a:t>недовго</a:t>
            </a:r>
            <a:r>
              <a:rPr lang="ru-RU" sz="1600" i="1" dirty="0">
                <a:solidFill>
                  <a:srgbClr val="2B133D"/>
                </a:solidFill>
              </a:rPr>
              <a:t> і </a:t>
            </a:r>
            <a:r>
              <a:rPr lang="ru-RU" sz="1600" i="1" dirty="0" err="1">
                <a:solidFill>
                  <a:srgbClr val="2B133D"/>
                </a:solidFill>
              </a:rPr>
              <a:t>менше</a:t>
            </a:r>
            <a:r>
              <a:rPr lang="ru-RU" sz="1600" i="1" dirty="0">
                <a:solidFill>
                  <a:srgbClr val="2B133D"/>
                </a:solidFill>
              </a:rPr>
              <a:t>, </a:t>
            </a:r>
            <a:r>
              <a:rPr lang="ru-RU" sz="1600" i="1" dirty="0" err="1">
                <a:solidFill>
                  <a:srgbClr val="2B133D"/>
                </a:solidFill>
              </a:rPr>
              <a:t>ніж</a:t>
            </a:r>
            <a:r>
              <a:rPr lang="ru-RU" sz="1600" i="1" dirty="0">
                <a:solidFill>
                  <a:srgbClr val="2B133D"/>
                </a:solidFill>
              </a:rPr>
              <a:t> за годину, накидав </a:t>
            </a:r>
            <a:r>
              <a:rPr lang="ru-RU" sz="1600" i="1" dirty="0" err="1">
                <a:solidFill>
                  <a:srgbClr val="2B133D"/>
                </a:solidFill>
              </a:rPr>
              <a:t>йому</a:t>
            </a:r>
            <a:r>
              <a:rPr lang="ru-RU" sz="1600" i="1" dirty="0">
                <a:solidFill>
                  <a:srgbClr val="2B133D"/>
                </a:solidFill>
              </a:rPr>
              <a:t> картинку, де </a:t>
            </a:r>
            <a:r>
              <a:rPr lang="ru-RU" sz="1600" i="1" dirty="0" err="1">
                <a:solidFill>
                  <a:srgbClr val="2B133D"/>
                </a:solidFill>
              </a:rPr>
              <a:t>була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зображена</a:t>
            </a:r>
            <a:r>
              <a:rPr lang="ru-RU" sz="1600" i="1" dirty="0">
                <a:solidFill>
                  <a:srgbClr val="2B133D"/>
                </a:solidFill>
              </a:rPr>
              <a:t> ромашка «Чупа </a:t>
            </a:r>
            <a:r>
              <a:rPr lang="ru-RU" sz="1600" i="1" dirty="0" err="1">
                <a:solidFill>
                  <a:srgbClr val="2B133D"/>
                </a:solidFill>
              </a:rPr>
              <a:t>Чупс</a:t>
            </a:r>
            <a:r>
              <a:rPr lang="ru-RU" sz="1600" i="1" dirty="0">
                <a:solidFill>
                  <a:srgbClr val="2B133D"/>
                </a:solidFill>
              </a:rPr>
              <a:t>», яка в </a:t>
            </a:r>
            <a:r>
              <a:rPr lang="ru-RU" sz="1600" i="1" dirty="0" err="1">
                <a:solidFill>
                  <a:srgbClr val="2B133D"/>
                </a:solidFill>
              </a:rPr>
              <a:t>дещо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зміненому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вигляді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сьогодні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впізнається</a:t>
            </a:r>
            <a:r>
              <a:rPr lang="ru-RU" sz="1600" i="1" dirty="0">
                <a:solidFill>
                  <a:srgbClr val="2B133D"/>
                </a:solidFill>
              </a:rPr>
              <a:t> як логотип «Чупа </a:t>
            </a:r>
            <a:r>
              <a:rPr lang="ru-RU" sz="1600" i="1" dirty="0" err="1">
                <a:solidFill>
                  <a:srgbClr val="2B133D"/>
                </a:solidFill>
              </a:rPr>
              <a:t>Чупс</a:t>
            </a:r>
            <a:r>
              <a:rPr lang="ru-RU" sz="1600" i="1" dirty="0">
                <a:solidFill>
                  <a:srgbClr val="2B133D"/>
                </a:solidFill>
              </a:rPr>
              <a:t>» у </a:t>
            </a:r>
            <a:r>
              <a:rPr lang="ru-RU" sz="1600" i="1" dirty="0" err="1">
                <a:solidFill>
                  <a:srgbClr val="2B133D"/>
                </a:solidFill>
              </a:rPr>
              <a:t>всіх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куточках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планети</a:t>
            </a:r>
            <a:r>
              <a:rPr lang="ru-RU" sz="1600" i="1" dirty="0">
                <a:solidFill>
                  <a:srgbClr val="2B133D"/>
                </a:solidFill>
              </a:rPr>
              <a:t>. </a:t>
            </a:r>
            <a:r>
              <a:rPr lang="ru-RU" sz="1600" i="1" dirty="0" err="1">
                <a:solidFill>
                  <a:srgbClr val="2B133D"/>
                </a:solidFill>
              </a:rPr>
              <a:t>Відмінністю</a:t>
            </a:r>
            <a:r>
              <a:rPr lang="ru-RU" sz="1600" i="1" dirty="0">
                <a:solidFill>
                  <a:srgbClr val="2B133D"/>
                </a:solidFill>
              </a:rPr>
              <a:t> нового логотипу </a:t>
            </a:r>
            <a:r>
              <a:rPr lang="ru-RU" sz="1600" i="1" dirty="0" err="1">
                <a:solidFill>
                  <a:srgbClr val="2B133D"/>
                </a:solidFill>
              </a:rPr>
              <a:t>було</a:t>
            </a:r>
            <a:r>
              <a:rPr lang="ru-RU" sz="1600" i="1" dirty="0">
                <a:solidFill>
                  <a:srgbClr val="2B133D"/>
                </a:solidFill>
              </a:rPr>
              <a:t> і </a:t>
            </a:r>
            <a:r>
              <a:rPr lang="ru-RU" sz="1600" i="1" dirty="0" err="1">
                <a:solidFill>
                  <a:srgbClr val="2B133D"/>
                </a:solidFill>
              </a:rPr>
              <a:t>його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місцезнаходження</a:t>
            </a:r>
            <a:r>
              <a:rPr lang="ru-RU" sz="1600" i="1" dirty="0">
                <a:solidFill>
                  <a:srgbClr val="2B133D"/>
                </a:solidFill>
              </a:rPr>
              <a:t>: </a:t>
            </a:r>
            <a:r>
              <a:rPr lang="ru-RU" sz="1600" i="1" dirty="0" err="1">
                <a:solidFill>
                  <a:srgbClr val="2B133D"/>
                </a:solidFill>
              </a:rPr>
              <a:t>він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був</a:t>
            </a:r>
            <a:r>
              <a:rPr lang="ru-RU" sz="1600" i="1" dirty="0">
                <a:solidFill>
                  <a:srgbClr val="2B133D"/>
                </a:solidFill>
              </a:rPr>
              <a:t> не </a:t>
            </a:r>
            <a:r>
              <a:rPr lang="ru-RU" sz="1600" i="1" dirty="0" err="1">
                <a:solidFill>
                  <a:srgbClr val="2B133D"/>
                </a:solidFill>
              </a:rPr>
              <a:t>збоку</a:t>
            </a:r>
            <a:r>
              <a:rPr lang="ru-RU" sz="1600" i="1" dirty="0">
                <a:solidFill>
                  <a:srgbClr val="2B133D"/>
                </a:solidFill>
              </a:rPr>
              <a:t>, а </a:t>
            </a:r>
            <a:r>
              <a:rPr lang="ru-RU" sz="1600" i="1" dirty="0" err="1">
                <a:solidFill>
                  <a:srgbClr val="2B133D"/>
                </a:solidFill>
              </a:rPr>
              <a:t>вгорі</a:t>
            </a:r>
            <a:r>
              <a:rPr lang="ru-RU" sz="1600" i="1" dirty="0">
                <a:solidFill>
                  <a:srgbClr val="2B133D"/>
                </a:solidFill>
              </a:rPr>
              <a:t> </a:t>
            </a:r>
            <a:r>
              <a:rPr lang="ru-RU" sz="1600" i="1" dirty="0" err="1">
                <a:solidFill>
                  <a:srgbClr val="2B133D"/>
                </a:solidFill>
              </a:rPr>
              <a:t>цукерки</a:t>
            </a:r>
            <a:r>
              <a:rPr lang="ru-RU" sz="1600" i="1" dirty="0" smtClean="0">
                <a:solidFill>
                  <a:srgbClr val="2B133D"/>
                </a:solidFill>
              </a:rPr>
              <a:t>.</a:t>
            </a:r>
          </a:p>
          <a:p>
            <a:endParaRPr lang="ru-RU" sz="1600" i="1" dirty="0">
              <a:solidFill>
                <a:srgbClr val="2B133D"/>
              </a:solidFill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Дизайн </a:t>
            </a:r>
            <a:r>
              <a:rPr lang="uk-UA" sz="54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Чупа-Чупсу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 bwMode="auto">
          <a:xfrm>
            <a:off x="4427984" y="3717032"/>
            <a:ext cx="4435252" cy="2917337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71703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Сальвадор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Далі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дуже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любив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солодощі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і в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обмін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на логотип </a:t>
            </a:r>
            <a:r>
              <a:rPr lang="ru-RU" sz="1600" i="1" spc="30" dirty="0" err="1" smtClean="0">
                <a:solidFill>
                  <a:srgbClr val="2B133D"/>
                </a:solidFill>
                <a:cs typeface="Tahoma" pitchFamily="34" charset="0"/>
              </a:rPr>
              <a:t>компанії</a:t>
            </a:r>
            <a:r>
              <a:rPr lang="ru-RU" sz="1600" i="1" spc="30" dirty="0" smtClean="0">
                <a:solidFill>
                  <a:srgbClr val="2B133D"/>
                </a:solidFill>
                <a:cs typeface="Tahoma" pitchFamily="34" charset="0"/>
              </a:rPr>
              <a:t> </a:t>
            </a:r>
            <a:br>
              <a:rPr lang="ru-RU" sz="1600" i="1" spc="30" dirty="0" smtClean="0">
                <a:solidFill>
                  <a:srgbClr val="2B133D"/>
                </a:solidFill>
                <a:cs typeface="Tahoma" pitchFamily="34" charset="0"/>
              </a:rPr>
            </a:br>
            <a:r>
              <a:rPr lang="ru-RU" sz="1600" i="1" spc="30" dirty="0" smtClean="0">
                <a:solidFill>
                  <a:srgbClr val="2B133D"/>
                </a:solidFill>
                <a:cs typeface="Tahoma" pitchFamily="34" charset="0"/>
              </a:rPr>
              <a:t>«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Чупа-Чупс»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вимагав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не грошей, а коробку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льодяників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кожного дня.</a:t>
            </a:r>
          </a:p>
        </p:txBody>
      </p:sp>
    </p:spTree>
    <p:extLst>
      <p:ext uri="{BB962C8B-B14F-4D97-AF65-F5344CB8AC3E}">
        <p14:creationId xmlns:p14="http://schemas.microsoft.com/office/powerpoint/2010/main" val="21119251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3999" cy="2520280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2B133D"/>
                </a:solidFill>
              </a:rPr>
              <a:t>З 1965 року в </a:t>
            </a:r>
            <a:r>
              <a:rPr lang="ru-RU" sz="1800" i="1" dirty="0" err="1">
                <a:solidFill>
                  <a:srgbClr val="2B133D"/>
                </a:solidFill>
              </a:rPr>
              <a:t>головній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їдальні</a:t>
            </a:r>
            <a:r>
              <a:rPr lang="ru-RU" sz="1800" i="1" dirty="0">
                <a:solidFill>
                  <a:srgbClr val="2B133D"/>
                </a:solidFill>
              </a:rPr>
              <a:t> комплексу </a:t>
            </a:r>
            <a:r>
              <a:rPr lang="ru-RU" sz="1800" i="1" dirty="0" err="1">
                <a:solidFill>
                  <a:srgbClr val="2B133D"/>
                </a:solidFill>
              </a:rPr>
              <a:t>в'язниці</a:t>
            </a:r>
            <a:r>
              <a:rPr lang="ru-RU" sz="1800" i="1" dirty="0">
                <a:solidFill>
                  <a:srgbClr val="2B133D"/>
                </a:solidFill>
              </a:rPr>
              <a:t> на </a:t>
            </a:r>
            <a:r>
              <a:rPr lang="ru-RU" sz="1800" i="1" dirty="0" err="1">
                <a:solidFill>
                  <a:srgbClr val="2B133D"/>
                </a:solidFill>
              </a:rPr>
              <a:t>острові</a:t>
            </a:r>
            <a:r>
              <a:rPr lang="ru-RU" sz="1800" i="1" dirty="0">
                <a:solidFill>
                  <a:srgbClr val="2B133D"/>
                </a:solidFill>
              </a:rPr>
              <a:t> </a:t>
            </a:r>
            <a:r>
              <a:rPr lang="ru-RU" sz="1800" i="1" dirty="0" err="1">
                <a:solidFill>
                  <a:srgbClr val="2B133D"/>
                </a:solidFill>
              </a:rPr>
              <a:t>Рікерс</a:t>
            </a:r>
            <a:r>
              <a:rPr lang="ru-RU" sz="1800" i="1" dirty="0">
                <a:solidFill>
                  <a:srgbClr val="2B133D"/>
                </a:solidFill>
              </a:rPr>
              <a:t> (США) на видному </a:t>
            </a:r>
            <a:r>
              <a:rPr lang="ru-RU" sz="1800" i="1" dirty="0" err="1">
                <a:solidFill>
                  <a:srgbClr val="2B133D"/>
                </a:solidFill>
              </a:rPr>
              <a:t>місці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висів</a:t>
            </a:r>
            <a:r>
              <a:rPr lang="ru-RU" sz="1800" i="1" dirty="0">
                <a:solidFill>
                  <a:srgbClr val="2B133D"/>
                </a:solidFill>
              </a:rPr>
              <a:t> рисунок </a:t>
            </a:r>
            <a:r>
              <a:rPr lang="ru-RU" sz="1800" i="1" dirty="0" err="1">
                <a:solidFill>
                  <a:srgbClr val="2B133D"/>
                </a:solidFill>
              </a:rPr>
              <a:t>Далі</a:t>
            </a:r>
            <a:r>
              <a:rPr lang="ru-RU" sz="1800" i="1" dirty="0">
                <a:solidFill>
                  <a:srgbClr val="2B133D"/>
                </a:solidFill>
              </a:rPr>
              <a:t>, </a:t>
            </a:r>
            <a:r>
              <a:rPr lang="ru-RU" sz="1800" i="1" dirty="0" err="1">
                <a:solidFill>
                  <a:srgbClr val="2B133D"/>
                </a:solidFill>
              </a:rPr>
              <a:t>який</a:t>
            </a:r>
            <a:r>
              <a:rPr lang="ru-RU" sz="1800" i="1" dirty="0">
                <a:solidFill>
                  <a:srgbClr val="2B133D"/>
                </a:solidFill>
              </a:rPr>
              <a:t> той написав як </a:t>
            </a:r>
            <a:r>
              <a:rPr lang="ru-RU" sz="1800" i="1" dirty="0" err="1">
                <a:solidFill>
                  <a:srgbClr val="2B133D"/>
                </a:solidFill>
              </a:rPr>
              <a:t>вибачення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ув'язненим</a:t>
            </a:r>
            <a:r>
              <a:rPr lang="ru-RU" sz="1800" i="1" dirty="0">
                <a:solidFill>
                  <a:srgbClr val="2B133D"/>
                </a:solidFill>
              </a:rPr>
              <a:t> за те, </a:t>
            </a:r>
            <a:r>
              <a:rPr lang="ru-RU" sz="1800" i="1" dirty="0" err="1">
                <a:solidFill>
                  <a:srgbClr val="2B133D"/>
                </a:solidFill>
              </a:rPr>
              <a:t>що</a:t>
            </a:r>
            <a:r>
              <a:rPr lang="ru-RU" sz="1800" i="1" dirty="0">
                <a:solidFill>
                  <a:srgbClr val="2B133D"/>
                </a:solidFill>
              </a:rPr>
              <a:t> не </a:t>
            </a:r>
            <a:r>
              <a:rPr lang="ru-RU" sz="1800" i="1" dirty="0" err="1">
                <a:solidFill>
                  <a:srgbClr val="2B133D"/>
                </a:solidFill>
              </a:rPr>
              <a:t>зміг</a:t>
            </a:r>
            <a:r>
              <a:rPr lang="ru-RU" sz="1800" i="1" dirty="0">
                <a:solidFill>
                  <a:srgbClr val="2B133D"/>
                </a:solidFill>
              </a:rPr>
              <a:t> бути </a:t>
            </a:r>
            <a:r>
              <a:rPr lang="ru-RU" sz="1800" i="1" dirty="0" err="1">
                <a:solidFill>
                  <a:srgbClr val="2B133D"/>
                </a:solidFill>
              </a:rPr>
              <a:t>присутнім</a:t>
            </a:r>
            <a:r>
              <a:rPr lang="ru-RU" sz="1800" i="1" dirty="0">
                <a:solidFill>
                  <a:srgbClr val="2B133D"/>
                </a:solidFill>
              </a:rPr>
              <a:t> у них на </a:t>
            </a:r>
            <a:r>
              <a:rPr lang="ru-RU" sz="1800" i="1" dirty="0" err="1">
                <a:solidFill>
                  <a:srgbClr val="2B133D"/>
                </a:solidFill>
              </a:rPr>
              <a:t>лекції</a:t>
            </a:r>
            <a:r>
              <a:rPr lang="ru-RU" sz="1800" i="1" dirty="0">
                <a:solidFill>
                  <a:srgbClr val="2B133D"/>
                </a:solidFill>
              </a:rPr>
              <a:t> з </a:t>
            </a:r>
            <a:r>
              <a:rPr lang="ru-RU" sz="1800" i="1" dirty="0" err="1">
                <a:solidFill>
                  <a:srgbClr val="2B133D"/>
                </a:solidFill>
              </a:rPr>
              <a:t>мистецтва</a:t>
            </a:r>
            <a:r>
              <a:rPr lang="ru-RU" sz="1800" i="1" dirty="0">
                <a:solidFill>
                  <a:srgbClr val="2B133D"/>
                </a:solidFill>
              </a:rPr>
              <a:t>, як </a:t>
            </a:r>
            <a:r>
              <a:rPr lang="ru-RU" sz="1800" i="1" dirty="0" err="1">
                <a:solidFill>
                  <a:srgbClr val="2B133D"/>
                </a:solidFill>
              </a:rPr>
              <a:t>обіцяв</a:t>
            </a:r>
            <a:r>
              <a:rPr lang="ru-RU" sz="1800" i="1" dirty="0">
                <a:solidFill>
                  <a:srgbClr val="2B133D"/>
                </a:solidFill>
              </a:rPr>
              <a:t>. У 1981 </a:t>
            </a:r>
            <a:r>
              <a:rPr lang="ru-RU" sz="1800" i="1" dirty="0" err="1">
                <a:solidFill>
                  <a:srgbClr val="2B133D"/>
                </a:solidFill>
              </a:rPr>
              <a:t>році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малюнок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перевісили</a:t>
            </a:r>
            <a:r>
              <a:rPr lang="ru-RU" sz="1800" i="1" dirty="0">
                <a:solidFill>
                  <a:srgbClr val="2B133D"/>
                </a:solidFill>
              </a:rPr>
              <a:t> в </a:t>
            </a:r>
            <a:r>
              <a:rPr lang="ru-RU" sz="1800" i="1" dirty="0" err="1">
                <a:solidFill>
                  <a:srgbClr val="2B133D"/>
                </a:solidFill>
              </a:rPr>
              <a:t>хол</a:t>
            </a:r>
            <a:r>
              <a:rPr lang="ru-RU" sz="1800" i="1" dirty="0">
                <a:solidFill>
                  <a:srgbClr val="2B133D"/>
                </a:solidFill>
              </a:rPr>
              <a:t> «з метою </a:t>
            </a:r>
            <a:r>
              <a:rPr lang="ru-RU" sz="1800" i="1" dirty="0" err="1">
                <a:solidFill>
                  <a:srgbClr val="2B133D"/>
                </a:solidFill>
              </a:rPr>
              <a:t>збереження</a:t>
            </a:r>
            <a:r>
              <a:rPr lang="ru-RU" sz="1800" i="1" dirty="0">
                <a:solidFill>
                  <a:srgbClr val="2B133D"/>
                </a:solidFill>
              </a:rPr>
              <a:t>», а в </a:t>
            </a:r>
            <a:r>
              <a:rPr lang="ru-RU" sz="1800" i="1" dirty="0" err="1">
                <a:solidFill>
                  <a:srgbClr val="2B133D"/>
                </a:solidFill>
              </a:rPr>
              <a:t>березні</a:t>
            </a:r>
            <a:r>
              <a:rPr lang="ru-RU" sz="1800" i="1" dirty="0">
                <a:solidFill>
                  <a:srgbClr val="2B133D"/>
                </a:solidFill>
              </a:rPr>
              <a:t> 2003 року </a:t>
            </a:r>
            <a:r>
              <a:rPr lang="ru-RU" sz="1800" i="1" dirty="0" err="1">
                <a:solidFill>
                  <a:srgbClr val="2B133D"/>
                </a:solidFill>
              </a:rPr>
              <a:t>він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був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замінений</a:t>
            </a:r>
            <a:r>
              <a:rPr lang="ru-RU" sz="1800" i="1" dirty="0">
                <a:solidFill>
                  <a:srgbClr val="2B133D"/>
                </a:solidFill>
              </a:rPr>
              <a:t> на </a:t>
            </a:r>
            <a:r>
              <a:rPr lang="ru-RU" sz="1800" i="1" dirty="0" err="1">
                <a:solidFill>
                  <a:srgbClr val="2B133D"/>
                </a:solidFill>
              </a:rPr>
              <a:t>підробку</a:t>
            </a:r>
            <a:r>
              <a:rPr lang="ru-RU" sz="1800" i="1" dirty="0">
                <a:solidFill>
                  <a:srgbClr val="2B133D"/>
                </a:solidFill>
              </a:rPr>
              <a:t>, а </a:t>
            </a:r>
            <a:r>
              <a:rPr lang="ru-RU" sz="1800" i="1" dirty="0" err="1">
                <a:solidFill>
                  <a:srgbClr val="2B133D"/>
                </a:solidFill>
              </a:rPr>
              <a:t>оригінал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викрадений</a:t>
            </a:r>
            <a:r>
              <a:rPr lang="ru-RU" sz="1800" i="1" dirty="0">
                <a:solidFill>
                  <a:srgbClr val="2B133D"/>
                </a:solidFill>
              </a:rPr>
              <a:t>, у </a:t>
            </a:r>
            <a:r>
              <a:rPr lang="ru-RU" sz="1800" i="1" dirty="0" err="1">
                <a:solidFill>
                  <a:srgbClr val="2B133D"/>
                </a:solidFill>
              </a:rPr>
              <a:t>цій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справі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висунули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звинувачення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чотирьом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працівникам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в'язниці</a:t>
            </a:r>
            <a:r>
              <a:rPr lang="ru-RU" sz="1800" i="1" dirty="0">
                <a:solidFill>
                  <a:srgbClr val="2B133D"/>
                </a:solidFill>
              </a:rPr>
              <a:t>. </a:t>
            </a:r>
            <a:r>
              <a:rPr lang="ru-RU" sz="1800" i="1" dirty="0" err="1">
                <a:solidFill>
                  <a:srgbClr val="2B133D"/>
                </a:solidFill>
              </a:rPr>
              <a:t>Незважаючи</a:t>
            </a:r>
            <a:r>
              <a:rPr lang="ru-RU" sz="1800" i="1" dirty="0">
                <a:solidFill>
                  <a:srgbClr val="2B133D"/>
                </a:solidFill>
              </a:rPr>
              <a:t> на те, </a:t>
            </a:r>
            <a:r>
              <a:rPr lang="ru-RU" sz="1800" i="1" dirty="0" err="1">
                <a:solidFill>
                  <a:srgbClr val="2B133D"/>
                </a:solidFill>
              </a:rPr>
              <a:t>що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троє</a:t>
            </a:r>
            <a:r>
              <a:rPr lang="ru-RU" sz="1800" i="1" dirty="0">
                <a:solidFill>
                  <a:srgbClr val="2B133D"/>
                </a:solidFill>
              </a:rPr>
              <a:t> з них </a:t>
            </a:r>
            <a:r>
              <a:rPr lang="ru-RU" sz="1800" i="1" dirty="0" err="1">
                <a:solidFill>
                  <a:srgbClr val="2B133D"/>
                </a:solidFill>
              </a:rPr>
              <a:t>визнали</a:t>
            </a:r>
            <a:r>
              <a:rPr lang="ru-RU" sz="1800" i="1" dirty="0">
                <a:solidFill>
                  <a:srgbClr val="2B133D"/>
                </a:solidFill>
              </a:rPr>
              <a:t> себе </a:t>
            </a:r>
            <a:r>
              <a:rPr lang="ru-RU" sz="1800" i="1" dirty="0" err="1">
                <a:solidFill>
                  <a:srgbClr val="2B133D"/>
                </a:solidFill>
              </a:rPr>
              <a:t>винними</a:t>
            </a:r>
            <a:r>
              <a:rPr lang="ru-RU" sz="1800" i="1" dirty="0">
                <a:solidFill>
                  <a:srgbClr val="2B133D"/>
                </a:solidFill>
              </a:rPr>
              <a:t>, а четвертого </a:t>
            </a:r>
            <a:r>
              <a:rPr lang="ru-RU" sz="1800" i="1" dirty="0" err="1">
                <a:solidFill>
                  <a:srgbClr val="2B133D"/>
                </a:solidFill>
              </a:rPr>
              <a:t>було</a:t>
            </a:r>
            <a:r>
              <a:rPr lang="ru-RU" sz="1800" i="1" dirty="0">
                <a:solidFill>
                  <a:srgbClr val="2B133D"/>
                </a:solidFill>
              </a:rPr>
              <a:t> </a:t>
            </a:r>
            <a:r>
              <a:rPr lang="ru-RU" sz="1800" i="1" dirty="0" err="1">
                <a:solidFill>
                  <a:srgbClr val="2B133D"/>
                </a:solidFill>
              </a:rPr>
              <a:t>виправдано</a:t>
            </a:r>
            <a:r>
              <a:rPr lang="ru-RU" sz="1800" i="1" dirty="0">
                <a:solidFill>
                  <a:srgbClr val="2B133D"/>
                </a:solidFill>
              </a:rPr>
              <a:t>, </a:t>
            </a:r>
            <a:r>
              <a:rPr lang="ru-RU" sz="1800" i="1" dirty="0" err="1">
                <a:solidFill>
                  <a:srgbClr val="2B133D"/>
                </a:solidFill>
              </a:rPr>
              <a:t>оригіналу</a:t>
            </a:r>
            <a:r>
              <a:rPr lang="ru-RU" sz="1800" i="1" dirty="0">
                <a:solidFill>
                  <a:srgbClr val="2B133D"/>
                </a:solidFill>
              </a:rPr>
              <a:t> так і </a:t>
            </a:r>
            <a:r>
              <a:rPr lang="ru-RU" sz="1800" i="1" dirty="0" err="1">
                <a:solidFill>
                  <a:srgbClr val="2B133D"/>
                </a:solidFill>
              </a:rPr>
              <a:t>знайшли</a:t>
            </a:r>
            <a:r>
              <a:rPr lang="ru-RU" sz="1800" i="1" dirty="0">
                <a:solidFill>
                  <a:srgbClr val="2B133D"/>
                </a:solidFill>
              </a:rPr>
              <a:t>. </a:t>
            </a:r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Лекція з мистецтва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1597"/>
            <a:ext cx="4032449" cy="3089999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8453" y="584285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Поява обличчя і вази з фруктами на березі </a:t>
            </a: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моря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  <a:p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1938 р.</a:t>
            </a:r>
            <a:endParaRPr lang="uk-UA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418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5517232"/>
            <a:ext cx="9144000" cy="134076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У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, як у </a:t>
            </a:r>
            <a:r>
              <a:rPr lang="ru-RU" i="1" dirty="0" err="1">
                <a:solidFill>
                  <a:srgbClr val="2B133D"/>
                </a:solidFill>
              </a:rPr>
              <a:t>людини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оригінальної</a:t>
            </a:r>
            <a:r>
              <a:rPr lang="ru-RU" i="1" dirty="0">
                <a:solidFill>
                  <a:srgbClr val="2B133D"/>
                </a:solidFill>
              </a:rPr>
              <a:t>, і </a:t>
            </a:r>
            <a:r>
              <a:rPr lang="ru-RU" i="1" dirty="0" err="1">
                <a:solidFill>
                  <a:srgbClr val="2B133D"/>
                </a:solidFill>
              </a:rPr>
              <a:t>домашній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улюбленець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незвичайним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дуже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прив'язаний</a:t>
            </a:r>
            <a:r>
              <a:rPr lang="ru-RU" i="1" dirty="0">
                <a:solidFill>
                  <a:srgbClr val="2B133D"/>
                </a:solidFill>
              </a:rPr>
              <a:t> до </a:t>
            </a:r>
            <a:r>
              <a:rPr lang="ru-RU" i="1" dirty="0" err="1">
                <a:solidFill>
                  <a:srgbClr val="2B133D"/>
                </a:solidFill>
              </a:rPr>
              <a:t>свого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екзотичного</a:t>
            </a:r>
            <a:r>
              <a:rPr lang="ru-RU" i="1" dirty="0">
                <a:solidFill>
                  <a:srgbClr val="2B133D"/>
                </a:solidFill>
              </a:rPr>
              <a:t> друга - </a:t>
            </a:r>
            <a:r>
              <a:rPr lang="ru-RU" i="1" dirty="0" err="1">
                <a:solidFill>
                  <a:srgbClr val="2B133D"/>
                </a:solidFill>
              </a:rPr>
              <a:t>гігантського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мурахоїда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вигулював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вуличками</a:t>
            </a:r>
            <a:r>
              <a:rPr lang="ru-RU" i="1" dirty="0">
                <a:solidFill>
                  <a:srgbClr val="2B133D"/>
                </a:solidFill>
              </a:rPr>
              <a:t> Парижа та </a:t>
            </a:r>
            <a:r>
              <a:rPr lang="ru-RU" i="1" dirty="0" err="1">
                <a:solidFill>
                  <a:srgbClr val="2B133D"/>
                </a:solidFill>
              </a:rPr>
              <a:t>навіть</a:t>
            </a:r>
            <a:r>
              <a:rPr lang="ru-RU" i="1" dirty="0">
                <a:solidFill>
                  <a:srgbClr val="2B133D"/>
                </a:solidFill>
              </a:rPr>
              <a:t> брав </a:t>
            </a:r>
            <a:r>
              <a:rPr lang="ru-RU" i="1" dirty="0" err="1">
                <a:solidFill>
                  <a:srgbClr val="2B133D"/>
                </a:solidFill>
              </a:rPr>
              <a:t>із</a:t>
            </a:r>
            <a:r>
              <a:rPr lang="ru-RU" i="1" dirty="0">
                <a:solidFill>
                  <a:srgbClr val="2B133D"/>
                </a:solidFill>
              </a:rPr>
              <a:t> собою на </a:t>
            </a:r>
            <a:r>
              <a:rPr lang="ru-RU" i="1" dirty="0" err="1">
                <a:solidFill>
                  <a:srgbClr val="2B133D"/>
                </a:solidFill>
              </a:rPr>
              <a:t>світські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вечори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endParaRPr lang="ru-RU" i="1" dirty="0" smtClean="0">
              <a:solidFill>
                <a:srgbClr val="2B133D"/>
              </a:solidFill>
            </a:endParaRPr>
          </a:p>
          <a:p>
            <a:endParaRPr lang="ru-RU" i="1" dirty="0" smtClean="0">
              <a:solidFill>
                <a:srgbClr val="2B133D"/>
              </a:solidFill>
            </a:endParaRPr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Юлюбленець</a:t>
            </a:r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uk-UA" sz="54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Далі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6332984" cy="3762538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55679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Гігантський </a:t>
            </a:r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мурахоїд</a:t>
            </a:r>
          </a:p>
          <a:p>
            <a:pPr algn="r"/>
            <a:endParaRPr lang="uk-UA" sz="1600" i="1" spc="30" dirty="0" smtClean="0">
              <a:solidFill>
                <a:srgbClr val="2B133D"/>
              </a:solidFill>
              <a:cs typeface="Tahoma" pitchFamily="34" charset="0"/>
            </a:endParaRPr>
          </a:p>
          <a:p>
            <a:pPr algn="r"/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Середня довжина: 210 см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  <a:p>
            <a:pPr algn="r"/>
            <a:endParaRPr lang="ru-RU" sz="1600" i="1" spc="30" dirty="0" smtClean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3370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99992" y="1988840"/>
            <a:ext cx="3970784" cy="4075176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2B133D"/>
                </a:solidFill>
              </a:rPr>
              <a:t>Сьомого</a:t>
            </a:r>
            <a:r>
              <a:rPr lang="ru-RU" i="1" dirty="0" smtClean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грудня</a:t>
            </a:r>
            <a:r>
              <a:rPr lang="ru-RU" i="1" dirty="0">
                <a:solidFill>
                  <a:srgbClr val="2B133D"/>
                </a:solidFill>
              </a:rPr>
              <a:t> 1959 року в </a:t>
            </a:r>
            <a:r>
              <a:rPr lang="ru-RU" i="1" dirty="0" err="1">
                <a:solidFill>
                  <a:srgbClr val="2B133D"/>
                </a:solidFill>
              </a:rPr>
              <a:t>Парижі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відбулася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презентація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овосіпеда</a:t>
            </a:r>
            <a:r>
              <a:rPr lang="en-US" i="1" dirty="0">
                <a:solidFill>
                  <a:srgbClr val="2B133D"/>
                </a:solidFill>
              </a:rPr>
              <a:t>: </a:t>
            </a:r>
            <a:r>
              <a:rPr lang="ru-RU" i="1" dirty="0">
                <a:solidFill>
                  <a:srgbClr val="2B133D"/>
                </a:solidFill>
              </a:rPr>
              <a:t>пристрою, </a:t>
            </a:r>
            <a:r>
              <a:rPr lang="ru-RU" i="1" dirty="0" err="1">
                <a:solidFill>
                  <a:srgbClr val="2B133D"/>
                </a:solidFill>
              </a:rPr>
              <a:t>який</a:t>
            </a:r>
            <a:r>
              <a:rPr lang="ru-RU" i="1" dirty="0">
                <a:solidFill>
                  <a:srgbClr val="2B133D"/>
                </a:solidFill>
              </a:rPr>
              <a:t> придумав Сальвадор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і </a:t>
            </a:r>
            <a:r>
              <a:rPr lang="ru-RU" i="1" dirty="0" err="1">
                <a:solidFill>
                  <a:srgbClr val="2B133D"/>
                </a:solidFill>
              </a:rPr>
              <a:t>втілив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життя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інженер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Лапарра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Овосіпед</a:t>
            </a:r>
            <a:r>
              <a:rPr lang="ru-RU" i="1" dirty="0">
                <a:solidFill>
                  <a:srgbClr val="2B133D"/>
                </a:solidFill>
              </a:rPr>
              <a:t> - </a:t>
            </a:r>
            <a:r>
              <a:rPr lang="ru-RU" i="1" dirty="0" err="1">
                <a:solidFill>
                  <a:srgbClr val="2B133D"/>
                </a:solidFill>
              </a:rPr>
              <a:t>прозора</a:t>
            </a:r>
            <a:r>
              <a:rPr lang="ru-RU" i="1" dirty="0">
                <a:solidFill>
                  <a:srgbClr val="2B133D"/>
                </a:solidFill>
              </a:rPr>
              <a:t> куля з </a:t>
            </a:r>
            <a:r>
              <a:rPr lang="ru-RU" i="1" dirty="0" err="1">
                <a:solidFill>
                  <a:srgbClr val="2B133D"/>
                </a:solidFill>
              </a:rPr>
              <a:t>закріпленим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всередині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сидінням</a:t>
            </a:r>
            <a:r>
              <a:rPr lang="ru-RU" i="1" dirty="0">
                <a:solidFill>
                  <a:srgbClr val="2B133D"/>
                </a:solidFill>
              </a:rPr>
              <a:t> для </a:t>
            </a:r>
            <a:r>
              <a:rPr lang="ru-RU" i="1" dirty="0" err="1">
                <a:solidFill>
                  <a:srgbClr val="2B133D"/>
                </a:solidFill>
              </a:rPr>
              <a:t>однієї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людини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Цей</a:t>
            </a:r>
            <a:r>
              <a:rPr lang="ru-RU" i="1" dirty="0">
                <a:solidFill>
                  <a:srgbClr val="2B133D"/>
                </a:solidFill>
              </a:rPr>
              <a:t> «транспорт» став одним з </a:t>
            </a:r>
            <a:r>
              <a:rPr lang="ru-RU" i="1" dirty="0" err="1">
                <a:solidFill>
                  <a:srgbClr val="2B133D"/>
                </a:solidFill>
              </a:rPr>
              <a:t>пристроїв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який</a:t>
            </a:r>
            <a:r>
              <a:rPr lang="ru-RU" i="1" dirty="0">
                <a:solidFill>
                  <a:srgbClr val="2B133D"/>
                </a:solidFill>
              </a:rPr>
              <a:t> Дали </a:t>
            </a:r>
            <a:r>
              <a:rPr lang="ru-RU" i="1" dirty="0" err="1">
                <a:solidFill>
                  <a:srgbClr val="2B133D"/>
                </a:solidFill>
              </a:rPr>
              <a:t>успішно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використовував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щоб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шокувати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публіку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своєю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появою</a:t>
            </a:r>
            <a:r>
              <a:rPr lang="ru-RU" i="1" dirty="0" smtClean="0">
                <a:solidFill>
                  <a:srgbClr val="2B133D"/>
                </a:solidFill>
              </a:rPr>
              <a:t>.</a:t>
            </a:r>
            <a:endParaRPr lang="ru-RU" i="1" dirty="0">
              <a:solidFill>
                <a:srgbClr val="2B133D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2" y="1571744"/>
            <a:ext cx="3101149" cy="4730035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54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Овосіпед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4248474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 rot="20881598">
            <a:off x="455609" y="252545"/>
            <a:ext cx="8135337" cy="5504824"/>
          </a:xfrm>
          <a:noFill/>
          <a:ln>
            <a:noFill/>
          </a:ln>
        </p:spPr>
        <p:txBody>
          <a:bodyPr>
            <a:prstTxWarp prst="textDoubleWave1">
              <a:avLst>
                <a:gd name="adj1" fmla="val 6250"/>
                <a:gd name="adj2" fmla="val -4913"/>
              </a:avLst>
            </a:prstTxWarp>
            <a:noAutofit/>
          </a:bodyPr>
          <a:lstStyle/>
          <a:p>
            <a:r>
              <a:rPr lang="uk-UA" sz="1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Дякую за увагу!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47338475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Сальвадор Дал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</a:t>
            </a:r>
            <a:endParaRPr lang="ru-RU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0327" r="6838"/>
          <a:stretch/>
        </p:blipFill>
        <p:spPr bwMode="auto">
          <a:xfrm>
            <a:off x="395536" y="1589964"/>
            <a:ext cx="3567139" cy="4979477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74625" y="2564904"/>
            <a:ext cx="507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Сальвадор </a:t>
            </a: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Доме́нек 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Феліп Жасінт Далі і </a:t>
            </a: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Доме́нек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, маркіз де Пуболь</a:t>
            </a:r>
            <a:r>
              <a:rPr lang="en-US" sz="2400" i="1" dirty="0">
                <a:solidFill>
                  <a:srgbClr val="2B133D"/>
                </a:solidFill>
                <a:cs typeface="Tahoma" pitchFamily="34" charset="0"/>
              </a:rPr>
              <a:t> </a:t>
            </a:r>
            <a:r>
              <a:rPr lang="uk-UA" sz="2400" i="1" dirty="0">
                <a:solidFill>
                  <a:srgbClr val="2B133D"/>
                </a:solidFill>
                <a:cs typeface="Tahoma" pitchFamily="34" charset="0"/>
              </a:rPr>
              <a:t/>
            </a:r>
            <a:br>
              <a:rPr lang="uk-UA" sz="2400" i="1" dirty="0">
                <a:solidFill>
                  <a:srgbClr val="2B133D"/>
                </a:solidFill>
                <a:cs typeface="Tahoma" pitchFamily="34" charset="0"/>
              </a:rPr>
            </a:br>
            <a:r>
              <a:rPr lang="uk-UA" sz="2400" i="1" dirty="0">
                <a:solidFill>
                  <a:srgbClr val="2B133D"/>
                </a:solidFill>
                <a:cs typeface="Tahoma" pitchFamily="34" charset="0"/>
              </a:rPr>
              <a:t>(</a:t>
            </a:r>
            <a:r>
              <a:rPr lang="en-US" sz="2400" i="1" dirty="0">
                <a:solidFill>
                  <a:srgbClr val="2B133D"/>
                </a:solidFill>
                <a:cs typeface="Tahoma" pitchFamily="34" charset="0"/>
              </a:rPr>
              <a:t>11 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травня 1904 — </a:t>
            </a:r>
            <a:r>
              <a:rPr lang="uk-UA" sz="2400" i="1" dirty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23січня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 1989) </a:t>
            </a: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— </a:t>
            </a:r>
            <a:r>
              <a:rPr lang="uk-UA" sz="2400" i="1" dirty="0" smtClean="0">
                <a:solidFill>
                  <a:srgbClr val="2B133D"/>
                </a:solidFill>
                <a:cs typeface="Tahoma" pitchFamily="34" charset="0"/>
              </a:rPr>
              <a:t/>
            </a:r>
            <a:br>
              <a:rPr lang="uk-UA" sz="2400" i="1" dirty="0" smtClean="0">
                <a:solidFill>
                  <a:srgbClr val="2B133D"/>
                </a:solidFill>
                <a:cs typeface="Tahoma" pitchFamily="34" charset="0"/>
              </a:rPr>
            </a:b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іспанський 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художник, </a:t>
            </a: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один</a:t>
            </a:r>
            <a:r>
              <a:rPr lang="uk-UA" sz="2400" i="1" dirty="0" smtClean="0">
                <a:solidFill>
                  <a:srgbClr val="2B133D"/>
                </a:solidFill>
                <a:cs typeface="Tahoma" pitchFamily="34" charset="0"/>
              </a:rPr>
              <a:t> з </a:t>
            </a: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найвидатніших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 сюрреалістів </a:t>
            </a:r>
            <a:r>
              <a:rPr lang="uk-UA" sz="2400" i="1" dirty="0" smtClean="0">
                <a:solidFill>
                  <a:srgbClr val="2B133D"/>
                </a:solidFill>
                <a:cs typeface="Tahoma" pitchFamily="34" charset="0"/>
              </a:rPr>
              <a:t/>
            </a:r>
            <a:br>
              <a:rPr lang="uk-UA" sz="2400" i="1" dirty="0" smtClean="0">
                <a:solidFill>
                  <a:srgbClr val="2B133D"/>
                </a:solidFill>
                <a:cs typeface="Tahoma" pitchFamily="34" charset="0"/>
              </a:rPr>
            </a:br>
            <a:r>
              <a:rPr lang="vi-VN" sz="2400" i="1" dirty="0" smtClean="0">
                <a:solidFill>
                  <a:srgbClr val="2B133D"/>
                </a:solidFill>
                <a:cs typeface="Tahoma" pitchFamily="34" charset="0"/>
              </a:rPr>
              <a:t>ХХ </a:t>
            </a:r>
            <a:r>
              <a:rPr lang="vi-VN" sz="2400" i="1" dirty="0">
                <a:solidFill>
                  <a:srgbClr val="2B133D"/>
                </a:solidFill>
                <a:cs typeface="Tahoma" pitchFamily="34" charset="0"/>
              </a:rPr>
              <a:t>століття.</a:t>
            </a:r>
            <a:endParaRPr lang="ru-RU" sz="2400" i="1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439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045302"/>
            <a:ext cx="5184576" cy="4176464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Сальвадор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народився</a:t>
            </a:r>
            <a:r>
              <a:rPr lang="ru-RU" i="1" dirty="0">
                <a:solidFill>
                  <a:srgbClr val="2B133D"/>
                </a:solidFill>
              </a:rPr>
              <a:t> </a:t>
            </a:r>
            <a:r>
              <a:rPr lang="ru-RU" i="1" dirty="0" smtClean="0">
                <a:solidFill>
                  <a:srgbClr val="2B133D"/>
                </a:solidFill>
              </a:rPr>
              <a:t/>
            </a:r>
            <a:br>
              <a:rPr lang="ru-RU" i="1" dirty="0" smtClean="0">
                <a:solidFill>
                  <a:srgbClr val="2B133D"/>
                </a:solidFill>
              </a:rPr>
            </a:br>
            <a:r>
              <a:rPr lang="ru-RU" i="1" dirty="0" smtClean="0">
                <a:solidFill>
                  <a:srgbClr val="2B133D"/>
                </a:solidFill>
              </a:rPr>
              <a:t>11 </a:t>
            </a:r>
            <a:r>
              <a:rPr lang="ru-RU" i="1" dirty="0" err="1">
                <a:solidFill>
                  <a:srgbClr val="2B133D"/>
                </a:solidFill>
              </a:rPr>
              <a:t>травня</a:t>
            </a:r>
            <a:r>
              <a:rPr lang="ru-RU" i="1" dirty="0">
                <a:solidFill>
                  <a:srgbClr val="2B133D"/>
                </a:solidFill>
              </a:rPr>
              <a:t> 1904 року в </a:t>
            </a:r>
            <a:r>
              <a:rPr lang="ru-RU" i="1" dirty="0" err="1">
                <a:solidFill>
                  <a:srgbClr val="2B133D"/>
                </a:solidFill>
              </a:rPr>
              <a:t>родині</a:t>
            </a:r>
            <a:r>
              <a:rPr lang="ru-RU" i="1" dirty="0">
                <a:solidFill>
                  <a:srgbClr val="2B133D"/>
                </a:solidFill>
              </a:rPr>
              <a:t> дона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-і-</a:t>
            </a:r>
            <a:r>
              <a:rPr lang="ru-RU" i="1" dirty="0" err="1">
                <a:solidFill>
                  <a:srgbClr val="2B133D"/>
                </a:solidFill>
              </a:rPr>
              <a:t>Кусі</a:t>
            </a:r>
            <a:r>
              <a:rPr lang="ru-RU" i="1" dirty="0">
                <a:solidFill>
                  <a:srgbClr val="2B133D"/>
                </a:solidFill>
              </a:rPr>
              <a:t> і </a:t>
            </a:r>
            <a:r>
              <a:rPr lang="ru-RU" i="1" dirty="0" err="1">
                <a:solidFill>
                  <a:srgbClr val="2B133D"/>
                </a:solidFill>
              </a:rPr>
              <a:t>доньї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Феліпи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Доменеч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smtClean="0">
                <a:solidFill>
                  <a:srgbClr val="2B133D"/>
                </a:solidFill>
              </a:rPr>
              <a:t/>
            </a:r>
            <a:br>
              <a:rPr lang="ru-RU" i="1" dirty="0" smtClean="0">
                <a:solidFill>
                  <a:srgbClr val="2B133D"/>
                </a:solidFill>
              </a:rPr>
            </a:br>
            <a:r>
              <a:rPr lang="ru-RU" i="1" dirty="0" err="1" smtClean="0">
                <a:solidFill>
                  <a:srgbClr val="2B133D"/>
                </a:solidFill>
              </a:rPr>
              <a:t>Дитинство</a:t>
            </a:r>
            <a:r>
              <a:rPr lang="ru-RU" i="1" dirty="0" smtClean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пройшло</a:t>
            </a:r>
            <a:r>
              <a:rPr lang="ru-RU" i="1" dirty="0">
                <a:solidFill>
                  <a:srgbClr val="2B133D"/>
                </a:solidFill>
              </a:rPr>
              <a:t> в </a:t>
            </a:r>
            <a:r>
              <a:rPr lang="ru-RU" i="1" dirty="0" err="1">
                <a:solidFill>
                  <a:srgbClr val="2B133D"/>
                </a:solidFill>
              </a:rPr>
              <a:t>Каталонії</a:t>
            </a:r>
            <a:r>
              <a:rPr lang="ru-RU" i="1" dirty="0">
                <a:solidFill>
                  <a:srgbClr val="2B133D"/>
                </a:solidFill>
              </a:rPr>
              <a:t>, на </a:t>
            </a:r>
            <a:r>
              <a:rPr lang="ru-RU" i="1" dirty="0" err="1">
                <a:solidFill>
                  <a:srgbClr val="2B133D"/>
                </a:solidFill>
              </a:rPr>
              <a:t>північному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сході</a:t>
            </a:r>
            <a:r>
              <a:rPr lang="ru-RU" i="1" dirty="0">
                <a:solidFill>
                  <a:srgbClr val="2B133D"/>
                </a:solidFill>
              </a:rPr>
              <a:t> </a:t>
            </a:r>
            <a:r>
              <a:rPr lang="ru-RU" i="1" dirty="0" err="1">
                <a:solidFill>
                  <a:srgbClr val="2B133D"/>
                </a:solidFill>
              </a:rPr>
              <a:t>Іспанії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smtClean="0">
                <a:solidFill>
                  <a:srgbClr val="2B133D"/>
                </a:solidFill>
              </a:rPr>
              <a:t/>
            </a:r>
            <a:br>
              <a:rPr lang="ru-RU" i="1" dirty="0" smtClean="0">
                <a:solidFill>
                  <a:srgbClr val="2B133D"/>
                </a:solidFill>
              </a:rPr>
            </a:br>
            <a:r>
              <a:rPr lang="ru-RU" i="1" dirty="0" smtClean="0">
                <a:solidFill>
                  <a:srgbClr val="2B133D"/>
                </a:solidFill>
              </a:rPr>
              <a:t>Талант </a:t>
            </a:r>
            <a:r>
              <a:rPr lang="ru-RU" i="1" dirty="0">
                <a:solidFill>
                  <a:srgbClr val="2B133D"/>
                </a:solidFill>
              </a:rPr>
              <a:t>Сальвадора до </a:t>
            </a:r>
            <a:r>
              <a:rPr lang="ru-RU" i="1" dirty="0" err="1">
                <a:solidFill>
                  <a:srgbClr val="2B133D"/>
                </a:solidFill>
              </a:rPr>
              <a:t>живопису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проявився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досить</a:t>
            </a:r>
            <a:r>
              <a:rPr lang="ru-RU" i="1" dirty="0">
                <a:solidFill>
                  <a:srgbClr val="2B133D"/>
                </a:solidFill>
              </a:rPr>
              <a:t> юному </a:t>
            </a:r>
            <a:r>
              <a:rPr lang="ru-RU" i="1" dirty="0" err="1">
                <a:solidFill>
                  <a:srgbClr val="2B133D"/>
                </a:solidFill>
              </a:rPr>
              <a:t>віці</a:t>
            </a:r>
            <a:r>
              <a:rPr lang="ru-RU" i="1" dirty="0">
                <a:solidFill>
                  <a:srgbClr val="2B133D"/>
                </a:solidFill>
              </a:rPr>
              <a:t>. Першу свою картину Сальвадор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намалював</a:t>
            </a:r>
            <a:r>
              <a:rPr lang="ru-RU" i="1" dirty="0">
                <a:solidFill>
                  <a:srgbClr val="2B133D"/>
                </a:solidFill>
              </a:rPr>
              <a:t>, коли </a:t>
            </a:r>
            <a:r>
              <a:rPr lang="ru-RU" i="1" dirty="0" err="1">
                <a:solidFill>
                  <a:srgbClr val="2B133D"/>
                </a:solidFill>
              </a:rPr>
              <a:t>йому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було</a:t>
            </a:r>
            <a:r>
              <a:rPr lang="ru-RU" i="1" dirty="0">
                <a:solidFill>
                  <a:srgbClr val="2B133D"/>
                </a:solidFill>
              </a:rPr>
              <a:t> 6 </a:t>
            </a:r>
            <a:r>
              <a:rPr lang="ru-RU" i="1" dirty="0" err="1">
                <a:solidFill>
                  <a:srgbClr val="2B133D"/>
                </a:solidFill>
              </a:rPr>
              <a:t>років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Це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невеликий </a:t>
            </a:r>
            <a:r>
              <a:rPr lang="ru-RU" i="1" dirty="0" err="1">
                <a:solidFill>
                  <a:srgbClr val="2B133D"/>
                </a:solidFill>
              </a:rPr>
              <a:t>імпресіоністський</a:t>
            </a:r>
            <a:r>
              <a:rPr lang="ru-RU" i="1" dirty="0">
                <a:solidFill>
                  <a:srgbClr val="2B133D"/>
                </a:solidFill>
              </a:rPr>
              <a:t> пейзаж, написаний на </a:t>
            </a:r>
            <a:r>
              <a:rPr lang="ru-RU" i="1" dirty="0" err="1">
                <a:solidFill>
                  <a:srgbClr val="2B133D"/>
                </a:solidFill>
              </a:rPr>
              <a:t>дерев'яній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дошці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олійними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фарбами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79050"/>
            <a:ext cx="2863158" cy="4514246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Дитинство</a:t>
            </a:r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5714" y="6237312"/>
            <a:ext cx="2828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«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Пейзаж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поблизу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ru-RU" sz="1600" i="1" spc="30" dirty="0" err="1">
                <a:solidFill>
                  <a:srgbClr val="2B133D"/>
                </a:solidFill>
                <a:cs typeface="Tahoma" pitchFamily="34" charset="0"/>
              </a:rPr>
              <a:t>Фігераса</a:t>
            </a:r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»</a:t>
            </a:r>
          </a:p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1910 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805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0" y="1772815"/>
            <a:ext cx="4427984" cy="482889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Коли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виповнилося</a:t>
            </a:r>
            <a:r>
              <a:rPr lang="ru-RU" i="1" dirty="0">
                <a:solidFill>
                  <a:srgbClr val="2B133D"/>
                </a:solidFill>
              </a:rPr>
              <a:t> 15 </a:t>
            </a:r>
            <a:r>
              <a:rPr lang="ru-RU" i="1" dirty="0" err="1">
                <a:solidFill>
                  <a:srgbClr val="2B133D"/>
                </a:solidFill>
              </a:rPr>
              <a:t>років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вигнали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чернечої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школи</a:t>
            </a:r>
            <a:r>
              <a:rPr lang="ru-RU" i="1" dirty="0">
                <a:solidFill>
                  <a:srgbClr val="2B133D"/>
                </a:solidFill>
              </a:rPr>
              <a:t> за </a:t>
            </a:r>
            <a:r>
              <a:rPr lang="ru-RU" i="1" dirty="0" err="1">
                <a:solidFill>
                  <a:srgbClr val="2B133D"/>
                </a:solidFill>
              </a:rPr>
              <a:t>погану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поведінку</a:t>
            </a:r>
            <a:r>
              <a:rPr lang="ru-RU" i="1" dirty="0">
                <a:solidFill>
                  <a:srgbClr val="2B133D"/>
                </a:solidFill>
              </a:rPr>
              <a:t>. Але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зміг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успішно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скласти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всі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іспити</a:t>
            </a:r>
            <a:r>
              <a:rPr lang="ru-RU" i="1" dirty="0">
                <a:solidFill>
                  <a:srgbClr val="2B133D"/>
                </a:solidFill>
              </a:rPr>
              <a:t> і </a:t>
            </a:r>
            <a:r>
              <a:rPr lang="ru-RU" i="1" dirty="0" err="1">
                <a:solidFill>
                  <a:srgbClr val="2B133D"/>
                </a:solidFill>
              </a:rPr>
              <a:t>вступити</a:t>
            </a:r>
            <a:r>
              <a:rPr lang="ru-RU" i="1" dirty="0">
                <a:solidFill>
                  <a:srgbClr val="2B133D"/>
                </a:solidFill>
              </a:rPr>
              <a:t> до </a:t>
            </a:r>
            <a:r>
              <a:rPr lang="ru-RU" i="1" dirty="0" err="1">
                <a:solidFill>
                  <a:srgbClr val="2B133D"/>
                </a:solidFill>
              </a:rPr>
              <a:t>інституту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Інститут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йому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вдалося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закінчити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чудовими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оцінками</a:t>
            </a:r>
            <a:r>
              <a:rPr lang="ru-RU" i="1" dirty="0">
                <a:solidFill>
                  <a:srgbClr val="2B133D"/>
                </a:solidFill>
              </a:rPr>
              <a:t> у 1921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Потім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вступив у </a:t>
            </a:r>
            <a:r>
              <a:rPr lang="ru-RU" i="1" dirty="0" err="1">
                <a:solidFill>
                  <a:srgbClr val="2B133D"/>
                </a:solidFill>
              </a:rPr>
              <a:t>Мадридську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художню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академію</a:t>
            </a:r>
            <a:r>
              <a:rPr lang="ru-RU" i="1" dirty="0">
                <a:solidFill>
                  <a:srgbClr val="2B133D"/>
                </a:solidFill>
              </a:rPr>
              <a:t>. У </a:t>
            </a:r>
            <a:r>
              <a:rPr lang="ru-RU" i="1" dirty="0" err="1">
                <a:solidFill>
                  <a:srgbClr val="2B133D"/>
                </a:solidFill>
              </a:rPr>
              <a:t>шістнадцять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років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почав </a:t>
            </a:r>
            <a:r>
              <a:rPr lang="ru-RU" i="1" dirty="0" err="1">
                <a:solidFill>
                  <a:srgbClr val="2B133D"/>
                </a:solidFill>
              </a:rPr>
              <a:t>викладати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свої</a:t>
            </a:r>
            <a:r>
              <a:rPr lang="ru-RU" i="1" dirty="0">
                <a:solidFill>
                  <a:srgbClr val="2B133D"/>
                </a:solidFill>
              </a:rPr>
              <a:t> думки на </a:t>
            </a:r>
            <a:r>
              <a:rPr lang="ru-RU" i="1" dirty="0" err="1">
                <a:solidFill>
                  <a:srgbClr val="2B133D"/>
                </a:solidFill>
              </a:rPr>
              <a:t>папері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</a:p>
          <a:p>
            <a:endParaRPr lang="ru-RU" i="1" dirty="0" smtClean="0">
              <a:solidFill>
                <a:srgbClr val="2B133D"/>
              </a:solidFill>
            </a:endParaRPr>
          </a:p>
          <a:p>
            <a:r>
              <a:rPr lang="ru-RU" i="1" dirty="0" smtClean="0">
                <a:solidFill>
                  <a:srgbClr val="2B133D"/>
                </a:solidFill>
              </a:rPr>
              <a:t>У</a:t>
            </a:r>
            <a:r>
              <a:rPr lang="ru-RU" i="1" dirty="0">
                <a:solidFill>
                  <a:srgbClr val="2B133D"/>
                </a:solidFill>
              </a:rPr>
              <a:t> 1921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помирає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 smtClean="0">
                <a:solidFill>
                  <a:srgbClr val="2B133D"/>
                </a:solidFill>
              </a:rPr>
              <a:t>.</a:t>
            </a:r>
            <a:endParaRPr lang="ru-RU" i="1" dirty="0">
              <a:solidFill>
                <a:srgbClr val="2B133D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Юність</a:t>
            </a:r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3312368" cy="4597567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30932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Кубістичний </a:t>
            </a: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автопортрет</a:t>
            </a:r>
          </a:p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1923 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8986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824441"/>
            <a:ext cx="4464496" cy="4196847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У 1925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з 14 по 27 листопада проходить перша </a:t>
            </a:r>
            <a:r>
              <a:rPr lang="ru-RU" i="1" dirty="0" err="1">
                <a:solidFill>
                  <a:srgbClr val="2B133D"/>
                </a:solidFill>
              </a:rPr>
              <a:t>персональна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виставка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робіт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галереї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Далмау</a:t>
            </a:r>
            <a:r>
              <a:rPr lang="ru-RU" i="1" dirty="0">
                <a:solidFill>
                  <a:srgbClr val="2B133D"/>
                </a:solidFill>
              </a:rPr>
              <a:t>. У 1926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покинув </a:t>
            </a:r>
            <a:r>
              <a:rPr lang="ru-RU" i="1" dirty="0" err="1">
                <a:solidFill>
                  <a:srgbClr val="2B133D"/>
                </a:solidFill>
              </a:rPr>
              <a:t>академію</a:t>
            </a:r>
            <a:r>
              <a:rPr lang="ru-RU" i="1" dirty="0">
                <a:solidFill>
                  <a:srgbClr val="2B133D"/>
                </a:solidFill>
              </a:rPr>
              <a:t> та </a:t>
            </a:r>
            <a:r>
              <a:rPr lang="ru-RU" i="1" dirty="0" err="1">
                <a:solidFill>
                  <a:srgbClr val="2B133D"/>
                </a:solidFill>
              </a:rPr>
              <a:t>виїхав</a:t>
            </a:r>
            <a:r>
              <a:rPr lang="ru-RU" i="1" dirty="0">
                <a:solidFill>
                  <a:srgbClr val="2B133D"/>
                </a:solidFill>
              </a:rPr>
              <a:t> до Парижа. Вступивши до </a:t>
            </a:r>
            <a:r>
              <a:rPr lang="ru-RU" i="1" dirty="0" err="1">
                <a:solidFill>
                  <a:srgbClr val="2B133D"/>
                </a:solidFill>
              </a:rPr>
              <a:t>групи</a:t>
            </a:r>
            <a:r>
              <a:rPr lang="ru-RU" i="1" dirty="0">
                <a:solidFill>
                  <a:srgbClr val="2B133D"/>
                </a:solidFill>
              </a:rPr>
              <a:t>, яка </a:t>
            </a:r>
            <a:r>
              <a:rPr lang="ru-RU" i="1" dirty="0" err="1">
                <a:solidFill>
                  <a:srgbClr val="2B133D"/>
                </a:solidFill>
              </a:rPr>
              <a:t>об'єдналася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навколо</a:t>
            </a:r>
            <a:r>
              <a:rPr lang="ru-RU" i="1" dirty="0">
                <a:solidFill>
                  <a:srgbClr val="2B133D"/>
                </a:solidFill>
              </a:rPr>
              <a:t> Андре </a:t>
            </a:r>
            <a:r>
              <a:rPr lang="ru-RU" i="1" dirty="0" err="1">
                <a:solidFill>
                  <a:srgbClr val="2B133D"/>
                </a:solidFill>
              </a:rPr>
              <a:t>Бретона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почав </a:t>
            </a:r>
            <a:r>
              <a:rPr lang="ru-RU" i="1" dirty="0" err="1">
                <a:solidFill>
                  <a:srgbClr val="2B133D"/>
                </a:solidFill>
              </a:rPr>
              <a:t>створювати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свої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перші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сюрреалістичні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роботи</a:t>
            </a:r>
            <a:r>
              <a:rPr lang="ru-RU" i="1" dirty="0">
                <a:solidFill>
                  <a:srgbClr val="2B133D"/>
                </a:solidFill>
              </a:rPr>
              <a:t>. На початку 1929 року </a:t>
            </a:r>
            <a:r>
              <a:rPr lang="ru-RU" i="1" dirty="0" err="1">
                <a:solidFill>
                  <a:srgbClr val="2B133D"/>
                </a:solidFill>
              </a:rPr>
              <a:t>відбулася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прем'єра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фільму</a:t>
            </a:r>
            <a:r>
              <a:rPr lang="ru-RU" i="1" dirty="0">
                <a:solidFill>
                  <a:srgbClr val="2B133D"/>
                </a:solidFill>
              </a:rPr>
              <a:t> «</a:t>
            </a:r>
            <a:r>
              <a:rPr lang="ru-RU" i="1" dirty="0" err="1">
                <a:solidFill>
                  <a:srgbClr val="2B133D"/>
                </a:solidFill>
              </a:rPr>
              <a:t>Андалузький</a:t>
            </a:r>
            <a:r>
              <a:rPr lang="ru-RU" i="1" dirty="0">
                <a:solidFill>
                  <a:srgbClr val="2B133D"/>
                </a:solidFill>
              </a:rPr>
              <a:t> пес» за </a:t>
            </a:r>
            <a:r>
              <a:rPr lang="ru-RU" i="1" dirty="0" err="1">
                <a:solidFill>
                  <a:srgbClr val="2B133D"/>
                </a:solidFill>
              </a:rPr>
              <a:t>сценарієм</a:t>
            </a:r>
            <a:r>
              <a:rPr lang="ru-RU" i="1" dirty="0">
                <a:solidFill>
                  <a:srgbClr val="2B133D"/>
                </a:solidFill>
              </a:rPr>
              <a:t>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і </a:t>
            </a:r>
            <a:r>
              <a:rPr lang="ru-RU" i="1" dirty="0" err="1">
                <a:solidFill>
                  <a:srgbClr val="2B133D"/>
                </a:solidFill>
              </a:rPr>
              <a:t>Луїса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Бунюеля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Юність</a:t>
            </a:r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sz="6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28800"/>
            <a:ext cx="3410317" cy="4392488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1" y="6165304"/>
            <a:ext cx="331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Портрет Луїса </a:t>
            </a:r>
            <a:r>
              <a:rPr lang="uk-UA" sz="1600" i="1" spc="30" dirty="0" err="1">
                <a:solidFill>
                  <a:srgbClr val="2B133D"/>
                </a:solidFill>
                <a:cs typeface="Tahoma" pitchFamily="34" charset="0"/>
              </a:rPr>
              <a:t>Бунюеля</a:t>
            </a:r>
            <a:endParaRPr lang="uk-UA" sz="1600" i="1" spc="30" dirty="0">
              <a:solidFill>
                <a:srgbClr val="2B133D"/>
              </a:solidFill>
              <a:cs typeface="Tahoma" pitchFamily="34" charset="0"/>
            </a:endParaRPr>
          </a:p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1924 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094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067944" y="1634116"/>
            <a:ext cx="4968552" cy="496855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У 1929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закохався</a:t>
            </a:r>
            <a:r>
              <a:rPr lang="ru-RU" i="1" dirty="0">
                <a:solidFill>
                  <a:srgbClr val="2B133D"/>
                </a:solidFill>
              </a:rPr>
              <a:t> в </a:t>
            </a:r>
            <a:r>
              <a:rPr lang="ru-RU" i="1" dirty="0" err="1">
                <a:solidFill>
                  <a:srgbClr val="2B133D"/>
                </a:solidFill>
              </a:rPr>
              <a:t>жінку</a:t>
            </a:r>
            <a:r>
              <a:rPr lang="ru-RU" i="1" dirty="0">
                <a:solidFill>
                  <a:srgbClr val="2B133D"/>
                </a:solidFill>
              </a:rPr>
              <a:t> — </a:t>
            </a:r>
            <a:r>
              <a:rPr lang="ru-RU" i="1" dirty="0" err="1">
                <a:solidFill>
                  <a:srgbClr val="2B133D"/>
                </a:solidFill>
              </a:rPr>
              <a:t>Олену</a:t>
            </a:r>
            <a:r>
              <a:rPr lang="ru-RU" i="1" dirty="0">
                <a:solidFill>
                  <a:srgbClr val="2B133D"/>
                </a:solidFill>
              </a:rPr>
              <a:t> Дьякову </a:t>
            </a:r>
            <a:r>
              <a:rPr lang="ru-RU" i="1" dirty="0" err="1">
                <a:solidFill>
                  <a:srgbClr val="2B133D"/>
                </a:solidFill>
              </a:rPr>
              <a:t>або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Галу</a:t>
            </a:r>
            <a:r>
              <a:rPr lang="ru-RU" i="1" dirty="0">
                <a:solidFill>
                  <a:srgbClr val="2B133D"/>
                </a:solidFill>
              </a:rPr>
              <a:t>. У той час вона </a:t>
            </a:r>
            <a:r>
              <a:rPr lang="ru-RU" i="1" dirty="0" err="1">
                <a:solidFill>
                  <a:srgbClr val="2B133D"/>
                </a:solidFill>
              </a:rPr>
              <a:t>була</a:t>
            </a:r>
            <a:r>
              <a:rPr lang="ru-RU" i="1" dirty="0">
                <a:solidFill>
                  <a:srgbClr val="2B133D"/>
                </a:solidFill>
              </a:rPr>
              <a:t> дружиною </a:t>
            </a:r>
            <a:r>
              <a:rPr lang="ru-RU" i="1" dirty="0" err="1">
                <a:solidFill>
                  <a:srgbClr val="2B133D"/>
                </a:solidFill>
              </a:rPr>
              <a:t>письменника</a:t>
            </a:r>
            <a:r>
              <a:rPr lang="ru-RU" i="1" dirty="0">
                <a:solidFill>
                  <a:srgbClr val="2B133D"/>
                </a:solidFill>
              </a:rPr>
              <a:t> Поля </a:t>
            </a:r>
            <a:r>
              <a:rPr lang="ru-RU" i="1" dirty="0" err="1">
                <a:solidFill>
                  <a:srgbClr val="2B133D"/>
                </a:solidFill>
              </a:rPr>
              <a:t>Елюара</a:t>
            </a:r>
            <a:r>
              <a:rPr lang="ru-RU" i="1" dirty="0">
                <a:solidFill>
                  <a:srgbClr val="2B133D"/>
                </a:solidFill>
              </a:rPr>
              <a:t>, але </a:t>
            </a:r>
            <a:r>
              <a:rPr lang="ru-RU" i="1" dirty="0" err="1">
                <a:solidFill>
                  <a:srgbClr val="2B133D"/>
                </a:solidFill>
              </a:rPr>
              <a:t>стосунки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її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чоловіком</a:t>
            </a:r>
            <a:r>
              <a:rPr lang="ru-RU" i="1" dirty="0">
                <a:solidFill>
                  <a:srgbClr val="2B133D"/>
                </a:solidFill>
              </a:rPr>
              <a:t> на той час </a:t>
            </a:r>
            <a:r>
              <a:rPr lang="ru-RU" i="1" dirty="0" err="1">
                <a:solidFill>
                  <a:srgbClr val="2B133D"/>
                </a:solidFill>
              </a:rPr>
              <a:t>вже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були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прохолодними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Саме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ця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жінка</a:t>
            </a:r>
            <a:r>
              <a:rPr lang="ru-RU" i="1" dirty="0">
                <a:solidFill>
                  <a:srgbClr val="2B133D"/>
                </a:solidFill>
              </a:rPr>
              <a:t> на все </a:t>
            </a:r>
            <a:r>
              <a:rPr lang="ru-RU" i="1" dirty="0" err="1">
                <a:solidFill>
                  <a:srgbClr val="2B133D"/>
                </a:solidFill>
              </a:rPr>
              <a:t>життя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що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залишилося</a:t>
            </a:r>
            <a:r>
              <a:rPr lang="ru-RU" i="1" dirty="0">
                <a:solidFill>
                  <a:srgbClr val="2B133D"/>
                </a:solidFill>
              </a:rPr>
              <a:t>, стала музою, </a:t>
            </a:r>
            <a:r>
              <a:rPr lang="ru-RU" i="1" dirty="0" err="1">
                <a:solidFill>
                  <a:srgbClr val="2B133D"/>
                </a:solidFill>
              </a:rPr>
              <a:t>натхненням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генія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.</a:t>
            </a:r>
          </a:p>
          <a:p>
            <a:r>
              <a:rPr lang="ru-RU" i="1" dirty="0">
                <a:solidFill>
                  <a:srgbClr val="2B133D"/>
                </a:solidFill>
              </a:rPr>
              <a:t>У 1930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картини</a:t>
            </a:r>
            <a:r>
              <a:rPr lang="ru-RU" i="1" dirty="0">
                <a:solidFill>
                  <a:srgbClr val="2B133D"/>
                </a:solidFill>
              </a:rPr>
              <a:t> Сальвадора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почали </a:t>
            </a:r>
            <a:r>
              <a:rPr lang="ru-RU" i="1" dirty="0" err="1">
                <a:solidFill>
                  <a:srgbClr val="2B133D"/>
                </a:solidFill>
              </a:rPr>
              <a:t>приносити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йому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популярність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</a:p>
          <a:p>
            <a:r>
              <a:rPr lang="ru-RU" i="1" dirty="0">
                <a:solidFill>
                  <a:srgbClr val="2B133D"/>
                </a:solidFill>
              </a:rPr>
              <a:t>У </a:t>
            </a:r>
            <a:r>
              <a:rPr lang="ru-RU" i="1" dirty="0" err="1">
                <a:solidFill>
                  <a:srgbClr val="2B133D"/>
                </a:solidFill>
              </a:rPr>
              <a:t>січні</a:t>
            </a:r>
            <a:r>
              <a:rPr lang="ru-RU" i="1" dirty="0">
                <a:solidFill>
                  <a:srgbClr val="2B133D"/>
                </a:solidFill>
              </a:rPr>
              <a:t> 1931 року в </a:t>
            </a:r>
            <a:r>
              <a:rPr lang="ru-RU" i="1" dirty="0" err="1">
                <a:solidFill>
                  <a:srgbClr val="2B133D"/>
                </a:solidFill>
              </a:rPr>
              <a:t>Лондоні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відбулася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прем'єра</a:t>
            </a:r>
            <a:r>
              <a:rPr lang="ru-RU" i="1" dirty="0">
                <a:solidFill>
                  <a:srgbClr val="2B133D"/>
                </a:solidFill>
              </a:rPr>
              <a:t> другого </a:t>
            </a:r>
            <a:r>
              <a:rPr lang="ru-RU" i="1" dirty="0" err="1">
                <a:solidFill>
                  <a:srgbClr val="2B133D"/>
                </a:solidFill>
              </a:rPr>
              <a:t>фільму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 — «Золоте </a:t>
            </a:r>
            <a:r>
              <a:rPr lang="ru-RU" i="1" dirty="0" err="1">
                <a:solidFill>
                  <a:srgbClr val="2B133D"/>
                </a:solidFill>
              </a:rPr>
              <a:t>століття</a:t>
            </a:r>
            <a:r>
              <a:rPr lang="ru-RU" i="1" dirty="0">
                <a:solidFill>
                  <a:srgbClr val="2B133D"/>
                </a:solidFill>
              </a:rPr>
              <a:t>».</a:t>
            </a:r>
          </a:p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Молоді</a:t>
            </a:r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роки 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780"/>
            <a:ext cx="3312368" cy="4441873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01789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Гала Елюар </a:t>
            </a:r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/>
            </a:r>
            <a:b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</a:br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(</a:t>
            </a:r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Олена</a:t>
            </a:r>
            <a:r>
              <a:rPr lang="ru-RU" sz="1600" i="1" spc="30" dirty="0" smtClean="0">
                <a:solidFill>
                  <a:srgbClr val="2B133D"/>
                </a:solidFill>
                <a:cs typeface="Tahoma" pitchFamily="34" charset="0"/>
              </a:rPr>
              <a:t> </a:t>
            </a:r>
            <a:r>
              <a:rPr lang="ru-RU" sz="1600" i="1" spc="30" dirty="0" err="1" smtClean="0">
                <a:solidFill>
                  <a:srgbClr val="2B133D"/>
                </a:solidFill>
                <a:cs typeface="Tahoma" pitchFamily="34" charset="0"/>
              </a:rPr>
              <a:t>Делувіна</a:t>
            </a:r>
            <a:r>
              <a:rPr lang="ru-RU" sz="1600" i="1" spc="30" dirty="0" smtClean="0">
                <a:solidFill>
                  <a:srgbClr val="2B133D"/>
                </a:solidFill>
                <a:cs typeface="Tahoma" pitchFamily="34" charset="0"/>
              </a:rPr>
              <a:t>-Дьяконова)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8058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201622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2B133D"/>
                </a:solidFill>
              </a:rPr>
              <a:t>У 1937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відвідує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Італію</a:t>
            </a:r>
            <a:r>
              <a:rPr lang="ru-RU" i="1" dirty="0">
                <a:solidFill>
                  <a:srgbClr val="2B133D"/>
                </a:solidFill>
              </a:rPr>
              <a:t> з метою </a:t>
            </a:r>
            <a:r>
              <a:rPr lang="ru-RU" i="1" dirty="0" err="1">
                <a:solidFill>
                  <a:srgbClr val="2B133D"/>
                </a:solidFill>
              </a:rPr>
              <a:t>ознайомлення</a:t>
            </a:r>
            <a:r>
              <a:rPr lang="ru-RU" i="1" dirty="0">
                <a:solidFill>
                  <a:srgbClr val="2B133D"/>
                </a:solidFill>
              </a:rPr>
              <a:t> з </a:t>
            </a:r>
            <a:r>
              <a:rPr lang="ru-RU" i="1" dirty="0" err="1">
                <a:solidFill>
                  <a:srgbClr val="2B133D"/>
                </a:solidFill>
              </a:rPr>
              <a:t>живописом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епохи</a:t>
            </a:r>
            <a:r>
              <a:rPr lang="ru-RU" i="1" dirty="0">
                <a:solidFill>
                  <a:srgbClr val="2B133D"/>
                </a:solidFill>
              </a:rPr>
              <a:t> </a:t>
            </a:r>
            <a:r>
              <a:rPr lang="ru-RU" i="1" dirty="0" err="1">
                <a:solidFill>
                  <a:srgbClr val="2B133D"/>
                </a:solidFill>
              </a:rPr>
              <a:t>Відродження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був</a:t>
            </a:r>
            <a:r>
              <a:rPr lang="ru-RU" i="1" dirty="0">
                <a:solidFill>
                  <a:srgbClr val="2B133D"/>
                </a:solidFill>
              </a:rPr>
              <a:t> у </a:t>
            </a:r>
            <a:r>
              <a:rPr lang="ru-RU" i="1" dirty="0" err="1">
                <a:solidFill>
                  <a:srgbClr val="2B133D"/>
                </a:solidFill>
              </a:rPr>
              <a:t>захопленні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творів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Відродження</a:t>
            </a:r>
            <a:r>
              <a:rPr lang="ru-RU" i="1" dirty="0">
                <a:solidFill>
                  <a:srgbClr val="2B133D"/>
                </a:solidFill>
              </a:rPr>
              <a:t>. У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власних</a:t>
            </a:r>
            <a:r>
              <a:rPr lang="ru-RU" i="1" dirty="0">
                <a:solidFill>
                  <a:srgbClr val="2B133D"/>
                </a:solidFill>
              </a:rPr>
              <a:t> роботах </a:t>
            </a:r>
            <a:r>
              <a:rPr lang="ru-RU" i="1" dirty="0" err="1">
                <a:solidFill>
                  <a:srgbClr val="2B133D"/>
                </a:solidFill>
              </a:rPr>
              <a:t>починає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домінувати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правильність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людських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пропорцій</a:t>
            </a:r>
            <a:r>
              <a:rPr lang="ru-RU" i="1" dirty="0">
                <a:solidFill>
                  <a:srgbClr val="2B133D"/>
                </a:solidFill>
              </a:rPr>
              <a:t> та </a:t>
            </a:r>
            <a:r>
              <a:rPr lang="ru-RU" i="1" dirty="0" err="1">
                <a:solidFill>
                  <a:srgbClr val="2B133D"/>
                </a:solidFill>
              </a:rPr>
              <a:t>інші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риси</a:t>
            </a:r>
            <a:r>
              <a:rPr lang="ru-RU" i="1" dirty="0">
                <a:solidFill>
                  <a:srgbClr val="2B133D"/>
                </a:solidFill>
              </a:rPr>
              <a:t> </a:t>
            </a:r>
            <a:r>
              <a:rPr lang="ru-RU" i="1" dirty="0" err="1">
                <a:solidFill>
                  <a:srgbClr val="2B133D"/>
                </a:solidFill>
              </a:rPr>
              <a:t>академізму</a:t>
            </a:r>
            <a:r>
              <a:rPr lang="ru-RU" i="1" dirty="0">
                <a:solidFill>
                  <a:srgbClr val="2B133D"/>
                </a:solidFill>
              </a:rPr>
              <a:t>. </a:t>
            </a:r>
            <a:r>
              <a:rPr lang="ru-RU" i="1" dirty="0" err="1">
                <a:solidFill>
                  <a:srgbClr val="2B133D"/>
                </a:solidFill>
              </a:rPr>
              <a:t>Незважаючи</a:t>
            </a:r>
            <a:r>
              <a:rPr lang="ru-RU" i="1" dirty="0">
                <a:solidFill>
                  <a:srgbClr val="2B133D"/>
                </a:solidFill>
              </a:rPr>
              <a:t> на </a:t>
            </a:r>
            <a:r>
              <a:rPr lang="ru-RU" i="1" dirty="0" err="1">
                <a:solidFill>
                  <a:srgbClr val="2B133D"/>
                </a:solidFill>
              </a:rPr>
              <a:t>відхід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від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сюрреалізму</a:t>
            </a:r>
            <a:r>
              <a:rPr lang="ru-RU" i="1" dirty="0">
                <a:solidFill>
                  <a:srgbClr val="2B133D"/>
                </a:solidFill>
              </a:rPr>
              <a:t>, </a:t>
            </a:r>
            <a:r>
              <a:rPr lang="ru-RU" i="1" dirty="0" err="1">
                <a:solidFill>
                  <a:srgbClr val="2B133D"/>
                </a:solidFill>
              </a:rPr>
              <a:t>його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картини</a:t>
            </a:r>
            <a:r>
              <a:rPr lang="ru-RU" i="1" dirty="0">
                <a:solidFill>
                  <a:srgbClr val="2B133D"/>
                </a:solidFill>
              </a:rPr>
              <a:t>, як і </a:t>
            </a:r>
            <a:r>
              <a:rPr lang="ru-RU" i="1" dirty="0" err="1">
                <a:solidFill>
                  <a:srgbClr val="2B133D"/>
                </a:solidFill>
              </a:rPr>
              <a:t>раніше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наповнені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сюрреалістичними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фантазіями</a:t>
            </a:r>
            <a:r>
              <a:rPr lang="ru-RU" i="1" dirty="0">
                <a:solidFill>
                  <a:srgbClr val="2B133D"/>
                </a:solidFill>
              </a:rPr>
              <a:t>.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 в</a:t>
            </a:r>
            <a:r>
              <a:rPr lang="en-US" sz="6600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Італії</a:t>
            </a:r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4970"/>
            <a:ext cx="5616624" cy="364203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5876003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Метаморфози </a:t>
            </a:r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Нарциса</a:t>
            </a:r>
          </a:p>
          <a:p>
            <a:r>
              <a:rPr lang="uk-UA" sz="1600" i="1" spc="30" dirty="0" smtClean="0">
                <a:solidFill>
                  <a:srgbClr val="2B133D"/>
                </a:solidFill>
                <a:cs typeface="Tahoma" pitchFamily="34" charset="0"/>
              </a:rPr>
              <a:t>1937 р.</a:t>
            </a:r>
            <a:endParaRPr lang="ru-RU" sz="1600" i="1" spc="30" dirty="0">
              <a:solidFill>
                <a:srgbClr val="2B133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559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00913" y="1528027"/>
            <a:ext cx="5328592" cy="2576512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2B133D"/>
                </a:solidFill>
              </a:rPr>
              <a:t>Після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окупації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Франції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німецькими</a:t>
            </a:r>
            <a:r>
              <a:rPr lang="ru-RU" i="1" dirty="0">
                <a:solidFill>
                  <a:srgbClr val="2B133D"/>
                </a:solidFill>
              </a:rPr>
              <a:t> фашистами в 1940 </a:t>
            </a:r>
            <a:r>
              <a:rPr lang="ru-RU" i="1" dirty="0" err="1">
                <a:solidFill>
                  <a:srgbClr val="2B133D"/>
                </a:solidFill>
              </a:rPr>
              <a:t>році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їде</a:t>
            </a:r>
            <a:r>
              <a:rPr lang="ru-RU" i="1" dirty="0">
                <a:solidFill>
                  <a:srgbClr val="2B133D"/>
                </a:solidFill>
              </a:rPr>
              <a:t> у США (</a:t>
            </a:r>
            <a:r>
              <a:rPr lang="ru-RU" i="1" dirty="0" err="1">
                <a:solidFill>
                  <a:srgbClr val="2B133D"/>
                </a:solidFill>
              </a:rPr>
              <a:t>Каліфорнію</a:t>
            </a:r>
            <a:r>
              <a:rPr lang="ru-RU" i="1" dirty="0">
                <a:solidFill>
                  <a:srgbClr val="2B133D"/>
                </a:solidFill>
              </a:rPr>
              <a:t>), де </a:t>
            </a:r>
            <a:r>
              <a:rPr lang="ru-RU" i="1" dirty="0" err="1">
                <a:solidFill>
                  <a:srgbClr val="2B133D"/>
                </a:solidFill>
              </a:rPr>
              <a:t>відкриває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нову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майстерню</a:t>
            </a:r>
            <a:r>
              <a:rPr lang="ru-RU" i="1" dirty="0">
                <a:solidFill>
                  <a:srgbClr val="2B133D"/>
                </a:solidFill>
              </a:rPr>
              <a:t>. Тут </a:t>
            </a:r>
            <a:r>
              <a:rPr lang="ru-RU" i="1" dirty="0" err="1">
                <a:solidFill>
                  <a:srgbClr val="2B133D"/>
                </a:solidFill>
              </a:rPr>
              <a:t>він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живе</a:t>
            </a:r>
            <a:r>
              <a:rPr lang="ru-RU" i="1" dirty="0">
                <a:solidFill>
                  <a:srgbClr val="2B133D"/>
                </a:solidFill>
              </a:rPr>
              <a:t> разом з </a:t>
            </a:r>
            <a:r>
              <a:rPr lang="ru-RU" i="1" dirty="0" err="1">
                <a:solidFill>
                  <a:srgbClr val="2B133D"/>
                </a:solidFill>
              </a:rPr>
              <a:t>Галою</a:t>
            </a:r>
            <a:r>
              <a:rPr lang="ru-RU" i="1" dirty="0">
                <a:solidFill>
                  <a:srgbClr val="2B133D"/>
                </a:solidFill>
              </a:rPr>
              <a:t> з 1940 по 1948 роки.</a:t>
            </a:r>
          </a:p>
          <a:p>
            <a:r>
              <a:rPr lang="ru-RU" i="1" dirty="0">
                <a:solidFill>
                  <a:srgbClr val="2B133D"/>
                </a:solidFill>
              </a:rPr>
              <a:t>В </a:t>
            </a:r>
            <a:r>
              <a:rPr lang="ru-RU" i="1" dirty="0" err="1">
                <a:solidFill>
                  <a:srgbClr val="2B133D"/>
                </a:solidFill>
              </a:rPr>
              <a:t>американський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період</a:t>
            </a:r>
            <a:r>
              <a:rPr lang="ru-RU" i="1" dirty="0">
                <a:solidFill>
                  <a:srgbClr val="2B133D"/>
                </a:solidFill>
              </a:rPr>
              <a:t> </a:t>
            </a:r>
            <a:r>
              <a:rPr lang="ru-RU" i="1" dirty="0" err="1">
                <a:solidFill>
                  <a:srgbClr val="2B133D"/>
                </a:solidFill>
              </a:rPr>
              <a:t>Далі</a:t>
            </a:r>
            <a:r>
              <a:rPr lang="ru-RU" i="1" dirty="0">
                <a:solidFill>
                  <a:srgbClr val="2B133D"/>
                </a:solidFill>
              </a:rPr>
              <a:t> приступив до циклу картин на </a:t>
            </a:r>
            <a:r>
              <a:rPr lang="ru-RU" i="1" dirty="0" err="1">
                <a:solidFill>
                  <a:srgbClr val="2B133D"/>
                </a:solidFill>
              </a:rPr>
              <a:t>релігійну</a:t>
            </a:r>
            <a:r>
              <a:rPr lang="ru-RU" i="1" dirty="0">
                <a:solidFill>
                  <a:srgbClr val="2B133D"/>
                </a:solidFill>
              </a:rPr>
              <a:t> тематику. </a:t>
            </a:r>
          </a:p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і в</a:t>
            </a:r>
            <a:r>
              <a:rPr lang="en-US" sz="6600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uk-UA" sz="6600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США</a:t>
            </a:r>
            <a:endParaRPr lang="ru-RU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9274"/>
            <a:ext cx="2857500" cy="5153025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0775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i="1" spc="30" dirty="0">
                <a:solidFill>
                  <a:srgbClr val="2B133D"/>
                </a:solidFill>
                <a:cs typeface="Tahoma" pitchFamily="34" charset="0"/>
              </a:rPr>
              <a:t>Христос Святого Іоанна Хреста</a:t>
            </a:r>
          </a:p>
          <a:p>
            <a:pPr algn="r"/>
            <a:r>
              <a:rPr lang="ru-RU" sz="1600" i="1" spc="30" dirty="0">
                <a:solidFill>
                  <a:srgbClr val="2B133D"/>
                </a:solidFill>
                <a:cs typeface="Tahoma" pitchFamily="34" charset="0"/>
              </a:rPr>
              <a:t>1951 р.</a:t>
            </a:r>
          </a:p>
        </p:txBody>
      </p:sp>
    </p:spTree>
    <p:extLst>
      <p:ext uri="{BB962C8B-B14F-4D97-AF65-F5344CB8AC3E}">
        <p14:creationId xmlns:p14="http://schemas.microsoft.com/office/powerpoint/2010/main" val="23684019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Аспект">
      <a:dk1>
        <a:sysClr val="windowText" lastClr="000000"/>
      </a:dk1>
      <a:lt1>
        <a:sysClr val="window" lastClr="F7F7F7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337</TotalTime>
  <Words>458</Words>
  <Application>Microsoft Office PowerPoint</Application>
  <PresentationFormat>Экран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BlackTie</vt:lpstr>
      <vt:lpstr>Сальвадор  Далі</vt:lpstr>
      <vt:lpstr>Зміст </vt:lpstr>
      <vt:lpstr>Сальвадор Далі</vt:lpstr>
      <vt:lpstr>Дитинство </vt:lpstr>
      <vt:lpstr>Юність </vt:lpstr>
      <vt:lpstr>Юність </vt:lpstr>
      <vt:lpstr>Молоді роки </vt:lpstr>
      <vt:lpstr>Далі в Італії </vt:lpstr>
      <vt:lpstr>Далі в США</vt:lpstr>
      <vt:lpstr>Далі в США</vt:lpstr>
      <vt:lpstr>Далі в США</vt:lpstr>
      <vt:lpstr>Повернення до Іспанії</vt:lpstr>
      <vt:lpstr>Повернення до Іспанії</vt:lpstr>
      <vt:lpstr>Повернення до Іспанії</vt:lpstr>
      <vt:lpstr>Музей Далі</vt:lpstr>
      <vt:lpstr>Останні роки</vt:lpstr>
      <vt:lpstr>Останні роки</vt:lpstr>
      <vt:lpstr>Останні роки</vt:lpstr>
      <vt:lpstr>Цікаві факти </vt:lpstr>
      <vt:lpstr>Дизайн Чупа-Чупсу</vt:lpstr>
      <vt:lpstr>Лекція з мистецтва</vt:lpstr>
      <vt:lpstr>Юлюбленець Далі</vt:lpstr>
      <vt:lpstr>Овосіпед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Далі</dc:title>
  <dc:creator>Aleksandra</dc:creator>
  <cp:lastModifiedBy>Aleksandra</cp:lastModifiedBy>
  <cp:revision>30</cp:revision>
  <dcterms:created xsi:type="dcterms:W3CDTF">2014-05-10T12:27:09Z</dcterms:created>
  <dcterms:modified xsi:type="dcterms:W3CDTF">2014-05-11T17:35:57Z</dcterms:modified>
</cp:coreProperties>
</file>