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315356" cy="2600342"/>
          </a:xfrm>
        </p:spPr>
        <p:txBody>
          <a:bodyPr>
            <a:noAutofit/>
          </a:bodyPr>
          <a:lstStyle/>
          <a:p>
            <a:r>
              <a:rPr lang="uk-UA" sz="8800" b="1" dirty="0" smtClean="0"/>
              <a:t>Пітер-Пауль Рубенс</a:t>
            </a:r>
            <a:endParaRPr lang="uk-UA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357694"/>
            <a:ext cx="4357718" cy="207170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b="1" dirty="0" smtClean="0"/>
              <a:t>Підготувала:</a:t>
            </a:r>
            <a:br>
              <a:rPr lang="uk-UA" b="1" dirty="0" smtClean="0"/>
            </a:br>
            <a:r>
              <a:rPr lang="uk-UA" b="1" dirty="0" smtClean="0"/>
              <a:t>учениця 7-Б класу</a:t>
            </a:r>
          </a:p>
          <a:p>
            <a:pPr algn="r"/>
            <a:r>
              <a:rPr lang="uk-UA" b="1" dirty="0" smtClean="0"/>
              <a:t>Української гімназії №1</a:t>
            </a:r>
          </a:p>
          <a:p>
            <a:pPr algn="r"/>
            <a:r>
              <a:rPr lang="uk-UA" b="1" dirty="0" err="1" smtClean="0"/>
              <a:t>Пулик</a:t>
            </a:r>
            <a:r>
              <a:rPr lang="uk-UA" b="1" dirty="0" smtClean="0"/>
              <a:t> Марія</a:t>
            </a:r>
            <a:endParaRPr lang="uk-U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829576" cy="5011750"/>
          </a:xfrm>
        </p:spPr>
        <p:txBody>
          <a:bodyPr>
            <a:normAutofit/>
          </a:bodyPr>
          <a:lstStyle/>
          <a:p>
            <a:r>
              <a:rPr lang="uk-UA" sz="8800" dirty="0" smtClean="0"/>
              <a:t>Портретні малюнки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00768"/>
            <a:ext cx="3929090" cy="571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/>
              <a:t>Портрет Фердинанда </a:t>
            </a:r>
            <a:r>
              <a:rPr lang="ru-RU" sz="2000" b="1" dirty="0" err="1" smtClean="0"/>
              <a:t>Гонзага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в </a:t>
            </a:r>
            <a:r>
              <a:rPr lang="ru-RU" sz="2000" b="1" dirty="0" err="1" smtClean="0"/>
              <a:t>юнацтві</a:t>
            </a:r>
            <a:r>
              <a:rPr lang="ru-RU" sz="2000" b="1" dirty="0" smtClean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pic>
        <p:nvPicPr>
          <p:cNvPr id="4" name="Содержимое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21966"/>
            <a:ext cx="3714776" cy="5372610"/>
          </a:xfrm>
        </p:spPr>
      </p:pic>
      <p:sp>
        <p:nvSpPr>
          <p:cNvPr id="5" name="TextBox 4"/>
          <p:cNvSpPr txBox="1"/>
          <p:nvPr/>
        </p:nvSpPr>
        <p:spPr>
          <a:xfrm>
            <a:off x="5143504" y="5786454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Портрет </a:t>
            </a:r>
            <a:r>
              <a:rPr lang="uk-UA" b="1" dirty="0" smtClean="0"/>
              <a:t>ерцгерцогині Ізабелли</a:t>
            </a:r>
            <a:endParaRPr lang="uk-UA" b="1" dirty="0" smtClean="0"/>
          </a:p>
          <a:p>
            <a:endParaRPr lang="uk-UA" dirty="0"/>
          </a:p>
        </p:txBody>
      </p:sp>
      <p:pic>
        <p:nvPicPr>
          <p:cNvPr id="6" name="Рисунок 5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577" y="202505"/>
            <a:ext cx="3720389" cy="53696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215082"/>
            <a:ext cx="3571900" cy="428620"/>
          </a:xfrm>
        </p:spPr>
        <p:txBody>
          <a:bodyPr>
            <a:normAutofit/>
          </a:bodyPr>
          <a:lstStyle/>
          <a:p>
            <a:pPr algn="l"/>
            <a:r>
              <a:rPr lang="uk-UA" sz="1800" b="1" dirty="0" smtClean="0"/>
              <a:t>Портрет </a:t>
            </a:r>
            <a:r>
              <a:rPr lang="uk-UA" sz="1800" b="1" dirty="0" err="1" smtClean="0"/>
              <a:t>Сюзанни</a:t>
            </a:r>
            <a:r>
              <a:rPr lang="uk-UA" sz="1800" b="1" dirty="0" smtClean="0"/>
              <a:t> </a:t>
            </a:r>
            <a:r>
              <a:rPr lang="uk-UA" sz="1800" b="1" dirty="0" smtClean="0"/>
              <a:t>Фурман - </a:t>
            </a:r>
            <a:r>
              <a:rPr lang="uk-UA" sz="1800" b="1" dirty="0" smtClean="0"/>
              <a:t>1620</a:t>
            </a:r>
            <a:endParaRPr lang="uk-UA" sz="1800" dirty="0"/>
          </a:p>
        </p:txBody>
      </p:sp>
      <p:pic>
        <p:nvPicPr>
          <p:cNvPr id="4" name="Содержимое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85728"/>
            <a:ext cx="4341178" cy="5785729"/>
          </a:xfrm>
        </p:spPr>
      </p:pic>
      <p:pic>
        <p:nvPicPr>
          <p:cNvPr id="5" name="Рисунок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87" y="285728"/>
            <a:ext cx="4495813" cy="56806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9190" y="614364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Портрет </a:t>
            </a:r>
            <a:r>
              <a:rPr lang="uk-UA" b="1" dirty="0" smtClean="0"/>
              <a:t>монаха</a:t>
            </a:r>
            <a:endParaRPr lang="uk-UA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72206"/>
            <a:ext cx="3500462" cy="642934"/>
          </a:xfrm>
        </p:spPr>
        <p:txBody>
          <a:bodyPr>
            <a:normAutofit/>
          </a:bodyPr>
          <a:lstStyle/>
          <a:p>
            <a:r>
              <a:rPr lang="uk-UA" sz="1800" b="1" smtClean="0"/>
              <a:t>Портрет </a:t>
            </a:r>
            <a:r>
              <a:rPr lang="uk-UA" sz="1800" b="1" smtClean="0"/>
              <a:t>Ніколаса </a:t>
            </a:r>
            <a:r>
              <a:rPr lang="uk-UA" sz="1800" b="1" dirty="0" smtClean="0"/>
              <a:t>Рубенса</a:t>
            </a:r>
            <a:endParaRPr lang="uk-UA" sz="1800" dirty="0"/>
          </a:p>
        </p:txBody>
      </p:sp>
      <p:pic>
        <p:nvPicPr>
          <p:cNvPr id="4" name="Содержимое 3" descr="download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4714908" cy="5831158"/>
          </a:xfrm>
        </p:spPr>
      </p:pic>
      <p:pic>
        <p:nvPicPr>
          <p:cNvPr id="5" name="Рисунок 4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596" y="214290"/>
            <a:ext cx="3796404" cy="59055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00694" y="614364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Портрет </a:t>
            </a:r>
            <a:r>
              <a:rPr lang="uk-UA" b="1" dirty="0" err="1" smtClean="0"/>
              <a:t>маркизы</a:t>
            </a:r>
            <a:r>
              <a:rPr lang="uk-UA" b="1" dirty="0" smtClean="0"/>
              <a:t> </a:t>
            </a:r>
            <a:r>
              <a:rPr lang="uk-UA" b="1" dirty="0" err="1" smtClean="0"/>
              <a:t>Бриджиты</a:t>
            </a:r>
            <a:r>
              <a:rPr lang="uk-UA" b="1" dirty="0" smtClean="0"/>
              <a:t> </a:t>
            </a:r>
            <a:r>
              <a:rPr lang="uk-UA" b="1" dirty="0" err="1" smtClean="0"/>
              <a:t>Спинола-Дориа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72182"/>
            <a:ext cx="4643438" cy="785818"/>
          </a:xfrm>
        </p:spPr>
        <p:txBody>
          <a:bodyPr>
            <a:normAutofit/>
          </a:bodyPr>
          <a:lstStyle/>
          <a:p>
            <a:r>
              <a:rPr lang="uk-UA" sz="1800" b="1" dirty="0" smtClean="0"/>
              <a:t>Портрет </a:t>
            </a:r>
            <a:r>
              <a:rPr lang="uk-UA" sz="1800" b="1" dirty="0" err="1" smtClean="0"/>
              <a:t>Клары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Серены</a:t>
            </a:r>
            <a:r>
              <a:rPr lang="uk-UA" sz="1800" b="1" dirty="0" smtClean="0"/>
              <a:t> </a:t>
            </a:r>
            <a:r>
              <a:rPr lang="uk-UA" sz="1800" b="1" dirty="0" smtClean="0"/>
              <a:t>Рубенс</a:t>
            </a:r>
            <a:endParaRPr lang="uk-UA" sz="1800" dirty="0"/>
          </a:p>
        </p:txBody>
      </p:sp>
      <p:pic>
        <p:nvPicPr>
          <p:cNvPr id="4" name="Содержимое 3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4645716" cy="5786478"/>
          </a:xfrm>
        </p:spPr>
      </p:pic>
      <p:pic>
        <p:nvPicPr>
          <p:cNvPr id="5" name="Рисунок 4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85728"/>
            <a:ext cx="4071934" cy="5712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14942" y="628652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Портрет </a:t>
            </a:r>
            <a:r>
              <a:rPr lang="uk-UA" b="1" dirty="0" err="1" smtClean="0"/>
              <a:t>женщины</a:t>
            </a:r>
            <a:r>
              <a:rPr lang="uk-UA" b="1" dirty="0" smtClean="0"/>
              <a:t> с </a:t>
            </a:r>
            <a:r>
              <a:rPr lang="uk-UA" b="1" dirty="0" err="1" smtClean="0"/>
              <a:t>четками</a:t>
            </a:r>
            <a:endParaRPr lang="uk-UA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215082"/>
            <a:ext cx="3571900" cy="64291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/>
              <a:t>Портрет </a:t>
            </a:r>
            <a:r>
              <a:rPr lang="uk-UA" sz="2000" b="1" dirty="0" err="1" smtClean="0"/>
              <a:t>Елены</a:t>
            </a:r>
            <a:r>
              <a:rPr lang="uk-UA" sz="2000" b="1" dirty="0" smtClean="0"/>
              <a:t> </a:t>
            </a:r>
            <a:r>
              <a:rPr lang="uk-UA" sz="2000" b="1" dirty="0" err="1" smtClean="0"/>
              <a:t>Фоурмент</a:t>
            </a:r>
            <a:r>
              <a:rPr lang="uk-UA" sz="2000" b="1" dirty="0" smtClean="0"/>
              <a:t> (Шубка)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pic>
        <p:nvPicPr>
          <p:cNvPr id="4" name="Содержимое 3" descr="download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14290"/>
            <a:ext cx="2719606" cy="5716890"/>
          </a:xfrm>
        </p:spPr>
      </p:pic>
      <p:pic>
        <p:nvPicPr>
          <p:cNvPr id="6" name="Рисунок 5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90500"/>
            <a:ext cx="4400546" cy="5901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57752" y="628652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Портрет </a:t>
            </a:r>
            <a:r>
              <a:rPr lang="uk-UA" b="1" dirty="0" err="1" smtClean="0"/>
              <a:t>Антониса</a:t>
            </a:r>
            <a:r>
              <a:rPr lang="uk-UA" b="1" dirty="0" smtClean="0"/>
              <a:t> </a:t>
            </a:r>
            <a:r>
              <a:rPr lang="uk-UA" b="1" dirty="0" err="1" smtClean="0"/>
              <a:t>ван</a:t>
            </a:r>
            <a:r>
              <a:rPr lang="uk-UA" b="1" dirty="0" smtClean="0"/>
              <a:t> </a:t>
            </a:r>
            <a:r>
              <a:rPr lang="uk-UA" b="1" dirty="0" err="1" smtClean="0"/>
              <a:t>Дейка</a:t>
            </a:r>
            <a:endParaRPr lang="uk-UA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083188"/>
          </a:xfrm>
        </p:spPr>
        <p:txBody>
          <a:bodyPr>
            <a:normAutofit/>
          </a:bodyPr>
          <a:lstStyle/>
          <a:p>
            <a:r>
              <a:rPr lang="uk-UA" sz="8000" dirty="0" smtClean="0"/>
              <a:t>Рубенс і </a:t>
            </a:r>
            <a:r>
              <a:rPr lang="uk-UA" sz="8000" dirty="0" smtClean="0"/>
              <a:t>античність</a:t>
            </a:r>
            <a:endParaRPr lang="uk-UA" sz="8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072074"/>
            <a:ext cx="4000528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«Ваза Рубенса</a:t>
            </a:r>
            <a:r>
              <a:rPr lang="uk-UA" dirty="0" smtClean="0"/>
              <a:t>»</a:t>
            </a:r>
            <a:endParaRPr lang="uk-UA" dirty="0"/>
          </a:p>
        </p:txBody>
      </p:sp>
      <p:pic>
        <p:nvPicPr>
          <p:cNvPr id="4" name="Содержимое 3" descr="200px-Гравер_П._Понтіус_Ваза_Рубенс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500042"/>
            <a:ext cx="5786478" cy="4253062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15082"/>
            <a:ext cx="8229600" cy="500058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“Венера</a:t>
            </a:r>
            <a:r>
              <a:rPr lang="uk-UA" dirty="0" smtClean="0"/>
              <a:t> і </a:t>
            </a:r>
            <a:r>
              <a:rPr lang="uk-UA" dirty="0" err="1" smtClean="0"/>
              <a:t>Марс”</a:t>
            </a:r>
            <a:endParaRPr lang="uk-UA" dirty="0"/>
          </a:p>
        </p:txBody>
      </p:sp>
      <p:pic>
        <p:nvPicPr>
          <p:cNvPr id="4" name="Содержимое 3" descr="download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0"/>
            <a:ext cx="6583876" cy="593142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00768"/>
            <a:ext cx="8229600" cy="5714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«Антична голова та рука» </a:t>
            </a:r>
            <a:endParaRPr lang="uk-UA" dirty="0"/>
          </a:p>
        </p:txBody>
      </p:sp>
      <p:pic>
        <p:nvPicPr>
          <p:cNvPr id="4" name="Содержимое 3" descr="200px-Рубенс_Антична_голова_та_рука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125376"/>
            <a:ext cx="3929090" cy="57364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8403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		Пітер-Пауль </a:t>
            </a:r>
            <a:r>
              <a:rPr lang="uk-UA" b="1" dirty="0" smtClean="0"/>
              <a:t>Рубенс</a:t>
            </a:r>
            <a:r>
              <a:rPr lang="uk-UA" dirty="0" smtClean="0"/>
              <a:t> (</a:t>
            </a:r>
            <a:r>
              <a:rPr lang="uk-UA" dirty="0" smtClean="0"/>
              <a:t>1577—1640рр) </a:t>
            </a:r>
            <a:r>
              <a:rPr lang="uk-UA" dirty="0" smtClean="0"/>
              <a:t>був центральною фігурою фламандського мистецтва </a:t>
            </a:r>
            <a:r>
              <a:rPr lang="en-US" dirty="0" smtClean="0"/>
              <a:t>XVII </a:t>
            </a:r>
            <a:r>
              <a:rPr lang="uk-UA" dirty="0" smtClean="0"/>
              <a:t>ст. Спільною рисою, що об’єднувала фламандське мистецтво з голландським, була любов до життя в усіх його проявах. Однак, якщо на картинах голландських майстрів превалювали побутові сцени, портрети бюргерів і міщан, то фламандські художники мусили малювати те, що влаштовувало католицьку церкву і дворян.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857892"/>
            <a:ext cx="6786610" cy="7143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«Геркулес»</a:t>
            </a:r>
            <a:endParaRPr lang="uk-UA" dirty="0"/>
          </a:p>
        </p:txBody>
      </p:sp>
      <p:pic>
        <p:nvPicPr>
          <p:cNvPr id="4" name="Содержимое 3" descr="200px-Peter_Paul_Rubens_-_Hercules_Crowned_by_Genii_-_WGA204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290"/>
            <a:ext cx="3714776" cy="5405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i="1" dirty="0" smtClean="0"/>
              <a:t>		</a:t>
            </a:r>
            <a:r>
              <a:rPr lang="uk-UA" i="1" dirty="0" err="1" smtClean="0"/>
              <a:t>“</a:t>
            </a:r>
            <a:r>
              <a:rPr lang="uk-UA" i="1" dirty="0" err="1" smtClean="0"/>
              <a:t>Він</a:t>
            </a:r>
            <a:r>
              <a:rPr lang="uk-UA" i="1" dirty="0" smtClean="0"/>
              <a:t> збагатив мистецтво своїм рідкісним умінням відтворення всієї різноманітності кожного явища природи… Живопис Рубенса справляє враження винятково барвистого багатства і щедрої розкоші. У людських обличчях і в оголених тілах передаються рум’янець і повнота, ледь не самий рух крові; біляве волосся жінок і сиве — старих блищить, як золото і срібло, шовкові тканини блищать і вилискують найтоншими напівтонами, оксамит густо наливається в сутінках. Рубенс володів даром приведення багатообразних і складних засобів живопису в струнку </a:t>
            </a:r>
            <a:r>
              <a:rPr lang="uk-UA" i="1" dirty="0" err="1" smtClean="0"/>
              <a:t>єдність</a:t>
            </a:r>
            <a:r>
              <a:rPr lang="uk-UA" i="1" dirty="0" err="1" smtClean="0"/>
              <a:t>”</a:t>
            </a:r>
            <a:r>
              <a:rPr lang="uk-UA" i="1" dirty="0" smtClean="0"/>
              <a:t>.</a:t>
            </a:r>
          </a:p>
          <a:p>
            <a:pPr algn="r">
              <a:buNone/>
            </a:pPr>
            <a:r>
              <a:rPr lang="ru-RU" b="1" dirty="0" smtClean="0"/>
              <a:t>М. Алпатов про </a:t>
            </a:r>
            <a:r>
              <a:rPr lang="ru-RU" b="1" dirty="0" err="1" smtClean="0"/>
              <a:t>творчість</a:t>
            </a:r>
            <a:r>
              <a:rPr lang="ru-RU" b="1" dirty="0" smtClean="0"/>
              <a:t> П.-П. Рубенса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У творчості </a:t>
            </a:r>
            <a:r>
              <a:rPr lang="uk-UA" dirty="0" smtClean="0"/>
              <a:t>Рубенса ці особливості проявилися найбільш яскраво. Придворний художник іспанського намісника у Фландрії, він постійно був перевантажений замовленнями від дворян, церкви, але знаходив час виконувати дипломатичні доручення. Рубенс написав сотні картин, уславлюючи в яскравих барвах силу, мужність, красу людських почуттів і вчинків.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uk-UA" dirty="0" smtClean="0"/>
              <a:t>		У </a:t>
            </a:r>
            <a:r>
              <a:rPr lang="uk-UA" dirty="0" smtClean="0"/>
              <a:t>Рубенса було багато картин на історичні теми. Одна з найвідоміших серій </a:t>
            </a:r>
            <a:r>
              <a:rPr lang="uk-UA" dirty="0" err="1" smtClean="0"/>
              <a:t>“Життя</a:t>
            </a:r>
            <a:r>
              <a:rPr lang="uk-UA" dirty="0" smtClean="0"/>
              <a:t> Марії </a:t>
            </a:r>
            <a:r>
              <a:rPr lang="uk-UA" dirty="0" err="1" smtClean="0"/>
              <a:t>Медічі”</a:t>
            </a:r>
            <a:r>
              <a:rPr lang="uk-UA" dirty="0" smtClean="0"/>
              <a:t> складається з 21 твору, де він зобразив і реальних історичних осіб, і міфологічних персонажів, відтворив реалії тогочасної історичної епохи.</a:t>
            </a:r>
          </a:p>
          <a:p>
            <a:pPr fontAlgn="base">
              <a:buNone/>
            </a:pPr>
            <a:r>
              <a:rPr lang="uk-UA" dirty="0" smtClean="0"/>
              <a:t>		Творчість </a:t>
            </a:r>
            <a:r>
              <a:rPr lang="uk-UA" dirty="0" smtClean="0"/>
              <a:t>Рубенса справила величезний вплив на становлення фламандської школи живопису, а його твори відомі в усьому світі.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72528" cy="3643338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Малюнки-копії П.П. </a:t>
            </a:r>
            <a:r>
              <a:rPr lang="uk-UA" sz="6600" dirty="0" smtClean="0"/>
              <a:t>Рубенса</a:t>
            </a:r>
            <a:endParaRPr lang="uk-UA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eter_Paul_Ruben's_copy_of_the_lost_Battle_of_Anghi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57166"/>
            <a:ext cx="7429552" cy="5391732"/>
          </a:xfrm>
        </p:spPr>
      </p:pic>
      <p:sp>
        <p:nvSpPr>
          <p:cNvPr id="5" name="TextBox 4"/>
          <p:cNvSpPr txBox="1"/>
          <p:nvPr/>
        </p:nvSpPr>
        <p:spPr>
          <a:xfrm>
            <a:off x="1357290" y="6000768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/>
              <a:t>“Битви</a:t>
            </a:r>
            <a:r>
              <a:rPr lang="uk-UA" sz="2800" dirty="0" smtClean="0"/>
              <a:t> при </a:t>
            </a:r>
            <a:r>
              <a:rPr lang="uk-UA" sz="2800" dirty="0" err="1" smtClean="0"/>
              <a:t>Ангіарі”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72206"/>
            <a:ext cx="8429684" cy="500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«Видіння пророка Єзекіїля»</a:t>
            </a:r>
            <a:endParaRPr lang="uk-UA" dirty="0"/>
          </a:p>
        </p:txBody>
      </p:sp>
      <p:pic>
        <p:nvPicPr>
          <p:cNvPr id="4" name="Содержимое 3" descr="93d80ac1699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290"/>
            <a:ext cx="7138676" cy="554437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-15113"/>
            <a:ext cx="5214974" cy="6873113"/>
          </a:xfrm>
        </p:spPr>
      </p:pic>
      <p:sp>
        <p:nvSpPr>
          <p:cNvPr id="5" name="TextBox 4"/>
          <p:cNvSpPr txBox="1"/>
          <p:nvPr/>
        </p:nvSpPr>
        <p:spPr>
          <a:xfrm>
            <a:off x="5857884" y="2071678"/>
            <a:ext cx="30003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err="1" smtClean="0"/>
              <a:t>“Страшний</a:t>
            </a:r>
            <a:r>
              <a:rPr lang="uk-UA" sz="4400" dirty="0" smtClean="0"/>
              <a:t> </a:t>
            </a:r>
            <a:r>
              <a:rPr lang="uk-UA" sz="4400" dirty="0" err="1" smtClean="0"/>
              <a:t>суд”</a:t>
            </a:r>
            <a:endParaRPr lang="uk-UA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274638"/>
            <a:ext cx="3257544" cy="5583254"/>
          </a:xfrm>
        </p:spPr>
        <p:txBody>
          <a:bodyPr/>
          <a:lstStyle/>
          <a:p>
            <a:r>
              <a:rPr lang="uk-UA" dirty="0" err="1" smtClean="0"/>
              <a:t>“Страшний</a:t>
            </a:r>
            <a:r>
              <a:rPr lang="uk-UA" dirty="0" smtClean="0"/>
              <a:t> </a:t>
            </a:r>
            <a:r>
              <a:rPr lang="uk-UA" dirty="0" err="1" smtClean="0"/>
              <a:t>суд”</a:t>
            </a:r>
            <a:endParaRPr lang="uk-UA" dirty="0"/>
          </a:p>
        </p:txBody>
      </p:sp>
      <p:pic>
        <p:nvPicPr>
          <p:cNvPr id="4" name="Содержимое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-1"/>
            <a:ext cx="4251961" cy="685800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140</Words>
  <PresentationFormat>Экран (4:3)</PresentationFormat>
  <Paragraphs>31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Пітер-Пауль Рубенс</vt:lpstr>
      <vt:lpstr>Слайд 2</vt:lpstr>
      <vt:lpstr>Слайд 3</vt:lpstr>
      <vt:lpstr>Слайд 4</vt:lpstr>
      <vt:lpstr>Малюнки-копії П.П. Рубенса</vt:lpstr>
      <vt:lpstr>Слайд 6</vt:lpstr>
      <vt:lpstr>«Видіння пророка Єзекіїля»</vt:lpstr>
      <vt:lpstr>Слайд 8</vt:lpstr>
      <vt:lpstr>“Страшний суд”</vt:lpstr>
      <vt:lpstr>Портретні малюнки </vt:lpstr>
      <vt:lpstr>Портрет Фердинанда Гонзага  в юнацтві  </vt:lpstr>
      <vt:lpstr>Портрет Сюзанни Фурман - 1620</vt:lpstr>
      <vt:lpstr>Портрет Ніколаса Рубенса</vt:lpstr>
      <vt:lpstr>Портрет Клары Серены Рубенс</vt:lpstr>
      <vt:lpstr>Портрет Елены Фоурмент (Шубка) </vt:lpstr>
      <vt:lpstr>Рубенс і античність</vt:lpstr>
      <vt:lpstr>«Ваза Рубенса»</vt:lpstr>
      <vt:lpstr>“Венера і Марс”</vt:lpstr>
      <vt:lpstr>«Антична голова та рука» </vt:lpstr>
      <vt:lpstr>«Геркулес»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Пітер-Пауль Рубенс</dc:title>
  <dc:creator>Vika</dc:creator>
  <cp:lastModifiedBy>Vika</cp:lastModifiedBy>
  <cp:revision>10</cp:revision>
  <dcterms:created xsi:type="dcterms:W3CDTF">2014-09-24T19:59:11Z</dcterms:created>
  <dcterms:modified xsi:type="dcterms:W3CDTF">2014-09-24T21:30:23Z</dcterms:modified>
</cp:coreProperties>
</file>