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14" autoAdjust="0"/>
  </p:normalViewPr>
  <p:slideViewPr>
    <p:cSldViewPr>
      <p:cViewPr varScale="1">
        <p:scale>
          <a:sx n="85" d="100"/>
          <a:sy n="85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FEDBF22-A408-403E-9CC2-00FDDF2ED610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6E34F9-4825-4916-BA2E-F6E49E2D5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BF22-A408-403E-9CC2-00FDDF2ED610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34F9-4825-4916-BA2E-F6E49E2D5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BF22-A408-403E-9CC2-00FDDF2ED610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34F9-4825-4916-BA2E-F6E49E2D5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EDBF22-A408-403E-9CC2-00FDDF2ED610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6E34F9-4825-4916-BA2E-F6E49E2D559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FEDBF22-A408-403E-9CC2-00FDDF2ED610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6E34F9-4825-4916-BA2E-F6E49E2D5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BF22-A408-403E-9CC2-00FDDF2ED610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34F9-4825-4916-BA2E-F6E49E2D559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BF22-A408-403E-9CC2-00FDDF2ED610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34F9-4825-4916-BA2E-F6E49E2D559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EDBF22-A408-403E-9CC2-00FDDF2ED610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6E34F9-4825-4916-BA2E-F6E49E2D55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BF22-A408-403E-9CC2-00FDDF2ED610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34F9-4825-4916-BA2E-F6E49E2D5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EDBF22-A408-403E-9CC2-00FDDF2ED610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6E34F9-4825-4916-BA2E-F6E49E2D559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EDBF22-A408-403E-9CC2-00FDDF2ED610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6E34F9-4825-4916-BA2E-F6E49E2D559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EDBF22-A408-403E-9CC2-00FDDF2ED610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6E34F9-4825-4916-BA2E-F6E49E2D55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over dir="d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Андріївська церква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Виконала</a:t>
            </a:r>
          </a:p>
          <a:p>
            <a:r>
              <a:rPr lang="uk-UA" dirty="0" err="1" smtClean="0"/>
              <a:t>Стефанюк</a:t>
            </a:r>
            <a:r>
              <a:rPr lang="uk-UA" dirty="0" smtClean="0"/>
              <a:t> Анастасія</a:t>
            </a:r>
          </a:p>
          <a:p>
            <a:r>
              <a:rPr lang="uk-UA" dirty="0" smtClean="0"/>
              <a:t>Учениця 10-А класу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88640"/>
            <a:ext cx="4402038" cy="440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0"/>
            <a:ext cx="8712968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Для </a:t>
            </a:r>
            <a:r>
              <a:rPr lang="ru-RU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Андріївської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церкви </a:t>
            </a:r>
            <a:r>
              <a:rPr lang="ru-RU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притаманні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парадність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ефектність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мальовничість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динамічність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архітектурних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форм, </a:t>
            </a:r>
            <a:r>
              <a:rPr lang="ru-RU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багатство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декору, </a:t>
            </a:r>
            <a:r>
              <a:rPr lang="ru-RU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яскраве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контрастне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фарбування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стін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велика </a:t>
            </a:r>
            <a:r>
              <a:rPr lang="ru-RU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кількість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позолоти.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403674">
            <a:off x="179512" y="2276872"/>
            <a:ext cx="396092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00000">
            <a:off x="4644008" y="2996952"/>
            <a:ext cx="3729203" cy="279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60648"/>
            <a:ext cx="6696744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кстер'єр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церкви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вражає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багатством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декору.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Стіни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будівлі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й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барабани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бань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розчленовані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по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вертикалі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пілястрами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й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колонами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корінфського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та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іонічного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ордерів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Цоколь,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стіни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й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барабани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бань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завершуються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карнизами складного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профілю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Круглі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вікна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обрамовано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розкішним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ліпним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орнаментом, на фронтонах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розміщено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чавунні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картуші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монограмою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імператриці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Єлизавети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Мальовничість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фасадів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підкреслює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яскраве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розфарбування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 на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бірюзовому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тлі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виділяються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білі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колони,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пілястри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карнизи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сяють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позолотою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чавунні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капітелі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картуші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по гранях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темно-зеленої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бані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звиваються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позолочені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гірлянди</a:t>
            </a:r>
            <a:endParaRPr lang="ru-RU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9942503">
            <a:off x="677233" y="4300107"/>
            <a:ext cx="2463125" cy="182004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19040">
            <a:off x="406269" y="603222"/>
            <a:ext cx="5074547" cy="244303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26642">
            <a:off x="4052305" y="2800039"/>
            <a:ext cx="4310657" cy="333030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Головним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акцентом в </a:t>
            </a:r>
            <a:r>
              <a:rPr lang="ru-RU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інтер'єрі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є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іконостас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</a:t>
            </a:r>
            <a:r>
              <a:rPr lang="ru-RU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Це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триярусна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монументальна </a:t>
            </a:r>
            <a:r>
              <a:rPr lang="ru-RU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споруда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м'якими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криволінійними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обрисами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32856"/>
            <a:ext cx="352839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132856"/>
            <a:ext cx="3740621" cy="448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88640"/>
            <a:ext cx="509681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В </a:t>
            </a:r>
            <a:r>
              <a:rPr lang="ru-RU" sz="2400" b="1" cap="none" spc="0" dirty="0" err="1" smtClean="0">
                <a:ln/>
                <a:solidFill>
                  <a:schemeClr val="accent3"/>
                </a:solidFill>
                <a:effectLst/>
              </a:rPr>
              <a:t>цілому</a:t>
            </a:r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400" b="1" cap="none" spc="0" dirty="0" err="1" smtClean="0">
                <a:ln/>
                <a:solidFill>
                  <a:schemeClr val="accent3"/>
                </a:solidFill>
                <a:effectLst/>
              </a:rPr>
              <a:t>інтер'єр</a:t>
            </a:r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400" b="1" cap="none" spc="0" dirty="0" err="1" smtClean="0">
                <a:ln/>
                <a:solidFill>
                  <a:schemeClr val="accent3"/>
                </a:solidFill>
                <a:effectLst/>
              </a:rPr>
              <a:t>Андріївської</a:t>
            </a:r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 церкви — </a:t>
            </a:r>
            <a:r>
              <a:rPr lang="ru-RU" sz="2400" b="1" cap="none" spc="0" dirty="0" err="1" smtClean="0">
                <a:ln/>
                <a:solidFill>
                  <a:schemeClr val="accent3"/>
                </a:solidFill>
                <a:effectLst/>
              </a:rPr>
              <a:t>світлий</a:t>
            </a:r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, </a:t>
            </a:r>
            <a:r>
              <a:rPr lang="ru-RU" sz="2400" b="1" cap="none" spc="0" dirty="0" err="1" smtClean="0">
                <a:ln/>
                <a:solidFill>
                  <a:schemeClr val="accent3"/>
                </a:solidFill>
                <a:effectLst/>
              </a:rPr>
              <a:t>ошатний</a:t>
            </a:r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, </a:t>
            </a:r>
            <a:r>
              <a:rPr lang="ru-RU" sz="2400" b="1" cap="none" spc="0" dirty="0" err="1" smtClean="0">
                <a:ln/>
                <a:solidFill>
                  <a:schemeClr val="accent3"/>
                </a:solidFill>
                <a:effectLst/>
              </a:rPr>
              <a:t>мажорний</a:t>
            </a:r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 — </a:t>
            </a:r>
            <a:r>
              <a:rPr lang="ru-RU" sz="2400" b="1" cap="none" spc="0" dirty="0" err="1" smtClean="0">
                <a:ln/>
                <a:solidFill>
                  <a:schemeClr val="accent3"/>
                </a:solidFill>
                <a:effectLst/>
              </a:rPr>
              <a:t>справляє</a:t>
            </a:r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400" b="1" cap="none" spc="0" dirty="0" err="1" smtClean="0">
                <a:ln/>
                <a:solidFill>
                  <a:schemeClr val="accent3"/>
                </a:solidFill>
                <a:effectLst/>
              </a:rPr>
              <a:t>враження</a:t>
            </a:r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400" b="1" cap="none" spc="0" dirty="0" err="1" smtClean="0">
                <a:ln/>
                <a:solidFill>
                  <a:schemeClr val="accent3"/>
                </a:solidFill>
                <a:effectLst/>
              </a:rPr>
              <a:t>парадної</a:t>
            </a:r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400" b="1" cap="none" spc="0" dirty="0" err="1" smtClean="0">
                <a:ln/>
                <a:solidFill>
                  <a:schemeClr val="accent3"/>
                </a:solidFill>
                <a:effectLst/>
              </a:rPr>
              <a:t>палацової</a:t>
            </a:r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400" b="1" cap="none" spc="0" dirty="0" err="1" smtClean="0">
                <a:ln/>
                <a:solidFill>
                  <a:schemeClr val="accent3"/>
                </a:solidFill>
                <a:effectLst/>
              </a:rPr>
              <a:t>зали</a:t>
            </a:r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.</a:t>
            </a:r>
            <a:endParaRPr lang="ru-RU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4864"/>
            <a:ext cx="5580112" cy="465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132856"/>
            <a:ext cx="318275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8620" y="4509120"/>
            <a:ext cx="3131840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0648"/>
            <a:ext cx="7842879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своєю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художньою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виразністю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сміливістю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й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оригінальністю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задуму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Андріївська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церква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вважається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одним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із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шедеврів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вітчизняного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зодчества </a:t>
            </a:r>
            <a:r>
              <a:rPr lang="en-US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XVIII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століття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Довершеність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ліній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чіткі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пропорції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дивовижна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гармонія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форм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навколишнім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ландшафтом принесли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цій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пам'ятці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всесвітню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славу. У 1968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році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Андріївську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церкву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оголошено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музеєм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ru-RU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140968"/>
            <a:ext cx="3717032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76672"/>
            <a:ext cx="937976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764704"/>
            <a:ext cx="81201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Андріївська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церква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—</a:t>
            </a:r>
            <a:b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одна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найяскравіших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будівель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стилю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бароко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76872"/>
            <a:ext cx="424847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76672"/>
            <a:ext cx="7813376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err="1" smtClean="0">
                <a:ln/>
                <a:solidFill>
                  <a:schemeClr val="accent3"/>
                </a:solidFill>
                <a:effectLst/>
              </a:rPr>
              <a:t>Нинішня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800" b="1" cap="none" spc="0" dirty="0" err="1" smtClean="0">
                <a:ln/>
                <a:solidFill>
                  <a:schemeClr val="accent3"/>
                </a:solidFill>
                <a:effectLst/>
              </a:rPr>
              <a:t>Андріївська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800" b="1" cap="none" spc="0" dirty="0" err="1" smtClean="0">
                <a:ln/>
                <a:solidFill>
                  <a:schemeClr val="accent3"/>
                </a:solidFill>
                <a:effectLst/>
              </a:rPr>
              <a:t>церква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endParaRPr lang="ru-RU" sz="28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r>
              <a:rPr lang="ru-RU" sz="2800" b="1" cap="none" spc="0" dirty="0" err="1" smtClean="0">
                <a:ln/>
                <a:solidFill>
                  <a:schemeClr val="accent3"/>
                </a:solidFill>
                <a:effectLst/>
              </a:rPr>
              <a:t>була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800" b="1" cap="none" spc="0" dirty="0" err="1" smtClean="0">
                <a:ln/>
                <a:solidFill>
                  <a:schemeClr val="accent3"/>
                </a:solidFill>
                <a:effectLst/>
              </a:rPr>
              <a:t>побудована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 за </a:t>
            </a:r>
            <a:r>
              <a:rPr lang="ru-RU" sz="2800" b="1" cap="none" spc="0" dirty="0" err="1" smtClean="0">
                <a:ln/>
                <a:solidFill>
                  <a:schemeClr val="accent3"/>
                </a:solidFill>
                <a:effectLst/>
              </a:rPr>
              <a:t>замовленням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800" b="1" cap="none" spc="0" dirty="0" err="1" smtClean="0">
                <a:ln/>
                <a:solidFill>
                  <a:schemeClr val="accent3"/>
                </a:solidFill>
                <a:effectLst/>
              </a:rPr>
              <a:t>імператриці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800" b="1" cap="none" spc="0" dirty="0" err="1" smtClean="0">
                <a:ln/>
                <a:solidFill>
                  <a:schemeClr val="accent3"/>
                </a:solidFill>
                <a:effectLst/>
              </a:rPr>
              <a:t>Єлизавети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800" b="1" cap="none" spc="0" dirty="0" err="1" smtClean="0">
                <a:ln/>
                <a:solidFill>
                  <a:schemeClr val="accent3"/>
                </a:solidFill>
                <a:effectLst/>
              </a:rPr>
              <a:t>Петрівни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, </a:t>
            </a:r>
            <a:endParaRPr lang="ru-RU" sz="28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r>
              <a:rPr lang="ru-RU" sz="2800" b="1" cap="none" spc="0" dirty="0" err="1" smtClean="0">
                <a:ln/>
                <a:solidFill>
                  <a:schemeClr val="accent3"/>
                </a:solidFill>
                <a:effectLst/>
              </a:rPr>
              <a:t>що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800" b="1" cap="none" spc="0" dirty="0" err="1" smtClean="0">
                <a:ln/>
                <a:solidFill>
                  <a:schemeClr val="accent3"/>
                </a:solidFill>
                <a:effectLst/>
              </a:rPr>
              <a:t>збиралася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800" b="1" cap="none" spc="0" dirty="0" err="1" smtClean="0">
                <a:ln/>
                <a:solidFill>
                  <a:schemeClr val="accent3"/>
                </a:solidFill>
                <a:effectLst/>
              </a:rPr>
              <a:t>розмістити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 в </a:t>
            </a:r>
            <a:r>
              <a:rPr lang="ru-RU" sz="2800" b="1" cap="none" spc="0" dirty="0" err="1" smtClean="0">
                <a:ln/>
                <a:solidFill>
                  <a:schemeClr val="accent3"/>
                </a:solidFill>
                <a:effectLst/>
              </a:rPr>
              <a:t>Києві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 свою </a:t>
            </a:r>
            <a:endParaRPr lang="ru-RU" sz="28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r>
              <a:rPr lang="ru-RU" sz="2800" b="1" cap="none" spc="0" dirty="0" err="1" smtClean="0">
                <a:ln/>
                <a:solidFill>
                  <a:schemeClr val="accent3"/>
                </a:solidFill>
                <a:effectLst/>
              </a:rPr>
              <a:t>літню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800" b="1" cap="none" spc="0" dirty="0" err="1" smtClean="0">
                <a:ln/>
                <a:solidFill>
                  <a:schemeClr val="accent3"/>
                </a:solidFill>
                <a:effectLst/>
              </a:rPr>
              <a:t>резиденцію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 – палац </a:t>
            </a:r>
            <a:r>
              <a:rPr lang="ru-RU" sz="2800" b="1" cap="none" spc="0" dirty="0" err="1" smtClean="0">
                <a:ln/>
                <a:solidFill>
                  <a:schemeClr val="accent3"/>
                </a:solidFill>
                <a:effectLst/>
              </a:rPr>
              <a:t>і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800" b="1" cap="none" spc="0" dirty="0" err="1" smtClean="0">
                <a:ln/>
                <a:solidFill>
                  <a:schemeClr val="accent3"/>
                </a:solidFill>
                <a:effectLst/>
              </a:rPr>
              <a:t>церкву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.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852936"/>
            <a:ext cx="3057128" cy="3803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16632"/>
            <a:ext cx="9615733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Андріївську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церкву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часто 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називають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лебединою 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піснею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видатного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майстра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вітчизняної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архітектури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Бартоломео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Растреллі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який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 1748 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році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розробив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 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споруди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068959"/>
            <a:ext cx="3045296" cy="3623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0648"/>
            <a:ext cx="817240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Будівельні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роботи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велися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у 1749 — 1754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рр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під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керівництвом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відомого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московського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зодчого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Івана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Мічуріна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У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створенні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храму брали участь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багато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спеціалістів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Петербурга,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Москви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та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Києва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тому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Андріївська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церква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вважається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пам'яткою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творчої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співдружності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російських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та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українських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майстрів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ru-RU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462361">
            <a:off x="293512" y="3474909"/>
            <a:ext cx="3223082" cy="168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3873">
            <a:off x="5321854" y="3134494"/>
            <a:ext cx="3422122" cy="2566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68129">
            <a:off x="3203848" y="2852936"/>
            <a:ext cx="2491740" cy="1987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396552" y="116632"/>
            <a:ext cx="100509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Освячення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храму </a:t>
            </a:r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відбулося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1767 року.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2947764" cy="436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844824"/>
            <a:ext cx="324485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6792"/>
            <a:ext cx="69127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60648"/>
            <a:ext cx="770485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XIX ст. </a:t>
            </a:r>
            <a:r>
              <a:rPr lang="ru-RU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кілька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разів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ремонтувалися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верхи церкви, </a:t>
            </a:r>
            <a:r>
              <a:rPr lang="ru-RU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що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призвело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до грубого </a:t>
            </a:r>
            <a:r>
              <a:rPr lang="ru-RU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спотворення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первісної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форми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обрису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бані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і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втрати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її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декору. В такому </a:t>
            </a:r>
            <a:r>
              <a:rPr lang="ru-RU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вигляді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пам'ятка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перебувала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до 70-х </a:t>
            </a:r>
            <a:r>
              <a:rPr lang="ru-RU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років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XX </a:t>
            </a:r>
            <a:r>
              <a:rPr lang="ru-RU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століття</a:t>
            </a:r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endParaRPr lang="ru-RU" sz="2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708920"/>
            <a:ext cx="6096000" cy="3954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0"/>
            <a:ext cx="748883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1970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році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замовлення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Софійського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заповідника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Віденського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музею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Альбертіна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було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одержано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фотокопії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растрелліївських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креслень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Андріївської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церкви,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що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там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зберігалися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За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цими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кресленнями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київські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реставратори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 1978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році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відновили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первісну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форму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бані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ця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чудова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пам'ятка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постала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перед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киянами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такою,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якою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її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проектував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Б. </a:t>
            </a:r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Растреллі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564904"/>
            <a:ext cx="6096000" cy="412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362</Words>
  <Application>Microsoft Office PowerPoint</Application>
  <PresentationFormat>Экран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Андріївська церква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Андріївська церква</dc:title>
  <dc:creator>Nastyona</dc:creator>
  <cp:lastModifiedBy>Nastyona</cp:lastModifiedBy>
  <cp:revision>11</cp:revision>
  <dcterms:created xsi:type="dcterms:W3CDTF">2014-11-23T11:21:25Z</dcterms:created>
  <dcterms:modified xsi:type="dcterms:W3CDTF">2014-11-23T13:02:34Z</dcterms:modified>
</cp:coreProperties>
</file>