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28899C4-2B73-4BCA-92A1-94805A63E31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04DC16F-9DCF-4D34-B09D-7209EA97F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9144000" y="5643576"/>
            <a:ext cx="357222" cy="7143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204864"/>
            <a:ext cx="5580112" cy="1347196"/>
          </a:xfrm>
        </p:spPr>
        <p:txBody>
          <a:bodyPr>
            <a:noAutofit/>
          </a:bodyPr>
          <a:lstStyle/>
          <a:p>
            <a:r>
              <a:rPr lang="uk-UA" sz="3500" dirty="0" smtClean="0">
                <a:solidFill>
                  <a:schemeClr val="accent1">
                    <a:lumMod val="50000"/>
                  </a:schemeClr>
                </a:solidFill>
              </a:rPr>
              <a:t>Особливості розвитку культури в 30-х роках. Освіта.</a:t>
            </a:r>
            <a:endParaRPr lang="ru-RU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7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595360" cy="4937760"/>
          </a:xfrm>
        </p:spPr>
        <p:txBody>
          <a:bodyPr/>
          <a:lstStyle/>
          <a:p>
            <a:r>
              <a:rPr lang="uk-UA" dirty="0" smtClean="0"/>
              <a:t>У 1935 р. були «викриті» «</a:t>
            </a:r>
            <a:r>
              <a:rPr lang="uk-UA" dirty="0" smtClean="0"/>
              <a:t>Всеукраїнський </a:t>
            </a:r>
            <a:r>
              <a:rPr lang="uk-UA" dirty="0" err="1" smtClean="0"/>
              <a:t>боротьбистський</a:t>
            </a:r>
            <a:r>
              <a:rPr lang="uk-UA" dirty="0" smtClean="0"/>
              <a:t> центр» та інші «антирадянські організації». Жертвами репресій </a:t>
            </a:r>
            <a:r>
              <a:rPr lang="uk-UA" u="sng" dirty="0" smtClean="0"/>
              <a:t>стали</a:t>
            </a:r>
            <a:r>
              <a:rPr lang="uk-UA" dirty="0" smtClean="0"/>
              <a:t> М.</a:t>
            </a:r>
            <a:r>
              <a:rPr lang="uk-UA" u="sng" dirty="0" smtClean="0"/>
              <a:t>Куліш</a:t>
            </a:r>
            <a:r>
              <a:rPr lang="uk-UA" dirty="0" smtClean="0"/>
              <a:t>, М. </a:t>
            </a:r>
            <a:r>
              <a:rPr lang="uk-UA" u="sng" dirty="0" smtClean="0"/>
              <a:t>Зеров</a:t>
            </a:r>
            <a:r>
              <a:rPr lang="uk-UA" dirty="0" smtClean="0"/>
              <a:t>, Є. Плужник, В. </a:t>
            </a:r>
            <a:r>
              <a:rPr lang="uk-UA" dirty="0" err="1" smtClean="0"/>
              <a:t>Шдмогильний</a:t>
            </a:r>
            <a:r>
              <a:rPr lang="uk-UA" dirty="0" smtClean="0"/>
              <a:t>, В. Поліщук, Г. </a:t>
            </a:r>
            <a:r>
              <a:rPr lang="uk-UA" dirty="0" err="1" smtClean="0"/>
              <a:t>Бнік</a:t>
            </a:r>
            <a:r>
              <a:rPr lang="uk-UA" dirty="0" smtClean="0"/>
              <a:t> та багато інших діячів культури. Протягом 1934—1938 </a:t>
            </a:r>
            <a:r>
              <a:rPr lang="uk-UA" dirty="0" err="1" smtClean="0"/>
              <a:t>pp</a:t>
            </a:r>
            <a:r>
              <a:rPr lang="uk-UA" dirty="0" smtClean="0"/>
              <a:t>. було заарештовано понад половину членів та кандидатів-стажистів Спілки письменників Ук­раїни (97 із 193). У цілому жертвами репресій стали біля 500 українських письменників.</a:t>
            </a:r>
            <a:endParaRPr lang="ru-RU" dirty="0"/>
          </a:p>
        </p:txBody>
      </p:sp>
      <p:pic>
        <p:nvPicPr>
          <p:cNvPr id="4" name="Рисунок 3" descr="кули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1928826" cy="273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342900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М. Куліш </a:t>
            </a:r>
            <a:endParaRPr lang="ru-RU" dirty="0"/>
          </a:p>
        </p:txBody>
      </p:sp>
      <p:pic>
        <p:nvPicPr>
          <p:cNvPr id="6" name="Рисунок 5" descr="зер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857628"/>
            <a:ext cx="2000264" cy="285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71802" y="33575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М. Зеров</a:t>
            </a:r>
            <a:endParaRPr lang="ru-RU" dirty="0"/>
          </a:p>
        </p:txBody>
      </p:sp>
      <p:pic>
        <p:nvPicPr>
          <p:cNvPr id="8" name="Рисунок 7" descr="плуж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857628"/>
            <a:ext cx="1905000" cy="28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215074" y="32146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Є. Плужник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95360" cy="493776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Було знищено всесвітньовідому школу художника-монументаліста Михайла Бойчука (1937 p.), </a:t>
            </a:r>
            <a:r>
              <a:rPr lang="uk-UA" dirty="0" smtClean="0"/>
              <a:t>репресовано </a:t>
            </a:r>
            <a:r>
              <a:rPr lang="uk-UA" dirty="0" smtClean="0"/>
              <a:t>акторів театру «Березіль» на чолі з Лесем Курбасом. Не було галузі української культури, якої б не зачепили репресії.</a:t>
            </a:r>
          </a:p>
          <a:p>
            <a:r>
              <a:rPr lang="uk-UA" dirty="0" smtClean="0"/>
              <a:t>Було перероблено український правопис, </a:t>
            </a:r>
            <a:r>
              <a:rPr lang="uk-UA" dirty="0" smtClean="0"/>
              <a:t>наближено </a:t>
            </a:r>
            <a:r>
              <a:rPr lang="uk-UA" dirty="0" smtClean="0"/>
              <a:t>його до російського. Закрились також всі українські школи та видання за межами України. </a:t>
            </a:r>
            <a:r>
              <a:rPr lang="uk-UA" dirty="0" smtClean="0"/>
              <a:t>Фальсифікувалась</a:t>
            </a:r>
            <a:r>
              <a:rPr lang="uk-UA" dirty="0" smtClean="0"/>
              <a:t> </a:t>
            </a:r>
            <a:r>
              <a:rPr lang="uk-UA" u="sng" dirty="0" smtClean="0"/>
              <a:t>історія</a:t>
            </a:r>
            <a:r>
              <a:rPr lang="uk-UA" dirty="0" smtClean="0"/>
              <a:t> України. У 1938 р. запроваджується обов'язкове вивчення російської мови в усіх школах України.</a:t>
            </a:r>
          </a:p>
          <a:p>
            <a:r>
              <a:rPr lang="uk-UA" dirty="0" smtClean="0"/>
              <a:t>Митці, українські науковці, що залишилися в живих, змушені були мовчати і без найменшого </a:t>
            </a:r>
            <a:r>
              <a:rPr lang="uk-UA" dirty="0" smtClean="0"/>
              <a:t>натяку </a:t>
            </a:r>
            <a:r>
              <a:rPr lang="uk-UA" dirty="0" smtClean="0"/>
              <a:t>на критику зображати минуле й сучасне, </a:t>
            </a:r>
            <a:r>
              <a:rPr lang="uk-UA" dirty="0" smtClean="0"/>
              <a:t>прославляти </a:t>
            </a:r>
            <a:r>
              <a:rPr lang="uk-UA" dirty="0" smtClean="0"/>
              <a:t>більшовицьку партію, Сталіна. За цих над­звичайно складних соціально-політичних умов письмен­ники </a:t>
            </a:r>
            <a:r>
              <a:rPr lang="uk-UA" u="sng" dirty="0" smtClean="0"/>
              <a:t>республіки</a:t>
            </a:r>
            <a:r>
              <a:rPr lang="uk-UA" dirty="0" smtClean="0"/>
              <a:t> зберегли українське художнє слово, а також можливості для відродження української літе­ратури в майбутньому.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Успіхи в ліквідації неписьменності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208912" cy="3240360"/>
          </a:xfrm>
        </p:spPr>
        <p:txBody>
          <a:bodyPr>
            <a:normAutofit/>
          </a:bodyPr>
          <a:lstStyle/>
          <a:p>
            <a:r>
              <a:rPr lang="uk-UA" dirty="0" smtClean="0"/>
              <a:t>Ліквідація неписьменності  для радянської влади – справа честі;</a:t>
            </a:r>
          </a:p>
          <a:p>
            <a:r>
              <a:rPr lang="uk-UA" dirty="0" smtClean="0"/>
              <a:t>Завдання – до середини 30-х рр. «закрити проблему»;</a:t>
            </a:r>
          </a:p>
          <a:p>
            <a:r>
              <a:rPr lang="uk-UA" dirty="0" smtClean="0"/>
              <a:t>На подолання неписьменності дорослого населення в роки перших п’ятирічок виділялись значні кошти;</a:t>
            </a:r>
          </a:p>
          <a:p>
            <a:r>
              <a:rPr lang="uk-UA" dirty="0" smtClean="0"/>
              <a:t>За потреби до неписьменних вживались примусові заходи;</a:t>
            </a:r>
          </a:p>
          <a:p>
            <a:endParaRPr lang="ru-RU" dirty="0"/>
          </a:p>
        </p:txBody>
      </p:sp>
      <p:pic>
        <p:nvPicPr>
          <p:cNvPr id="1026" name="Picture 2" descr="http://www.day.kiev.ua/img/296379/77-24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59" y="4105670"/>
            <a:ext cx="3384376" cy="211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10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Чисельність відвідувачів шкіл лікнепу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083553439"/>
              </p:ext>
            </p:extLst>
          </p:nvPr>
        </p:nvGraphicFramePr>
        <p:xfrm>
          <a:off x="467545" y="1556792"/>
          <a:ext cx="82089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1933</a:t>
                      </a:r>
                      <a:endParaRPr lang="ru-RU" dirty="0"/>
                    </a:p>
                  </a:txBody>
                  <a:tcPr marL="95496" marR="954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1934</a:t>
                      </a:r>
                      <a:endParaRPr lang="ru-RU" dirty="0"/>
                    </a:p>
                  </a:txBody>
                  <a:tcPr marL="95496" marR="954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1938</a:t>
                      </a:r>
                      <a:endParaRPr lang="ru-RU" dirty="0"/>
                    </a:p>
                  </a:txBody>
                  <a:tcPr marL="95496" marR="95496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6924878"/>
              </p:ext>
            </p:extLst>
          </p:nvPr>
        </p:nvGraphicFramePr>
        <p:xfrm>
          <a:off x="467544" y="1916832"/>
          <a:ext cx="820891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799 тис.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≈ 870 тис.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620 тис.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upload.wikimedia.org/wikipedia/ru/thumb/8/8a/Likbez.JPG/220px-Likbe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0601"/>
            <a:ext cx="2360563" cy="3272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kbez.by/likbe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2725"/>
            <a:ext cx="2297272" cy="322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2/21/KruglikovaLikbez.jpg/220px-KruglikovaLikbe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40601"/>
            <a:ext cx="2643673" cy="3220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00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0443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Підсумки багаторічної кампанії лікнепу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5266928" cy="4353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ЦК ВКП(б) і РНК СРСР ухвалили рішення завершити кампанію до кінця ІІ п’ятирічки, тобто до 1938 року.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Ліквідувати товариство «Геть неписьменність», очолюване Г.Петровським;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Всю роботу з лікнепу покласти на наркомати освіти в союзних республіках ( спеціальні управління);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1936 року створено вечірні школи для дорослих, в яких навчання починалось з лікнепу;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 селах за стан справ у лікнепі відповідали політвідділи радгоспів, транспортних підприємств, заступники директорів МТС по політичній частині</a:t>
            </a:r>
            <a:endParaRPr lang="ru-RU" dirty="0"/>
          </a:p>
        </p:txBody>
      </p:sp>
      <p:pic>
        <p:nvPicPr>
          <p:cNvPr id="3074" name="Picture 2" descr="http://upload.wikimedia.org/wikipedia/commons/thumb/a/a8/Petrovskiy_GI_Soc_Kiev_1937_01_p10bis.jpg/200px-Petrovskiy_GI_Soc_Kiev_1937_01_p10b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93" y="1340768"/>
            <a:ext cx="2376264" cy="3457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4848303"/>
            <a:ext cx="191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Г.І. Петровський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5875" y="5157192"/>
            <a:ext cx="1337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/>
              <a:t>голова ВУЦВК</a:t>
            </a:r>
          </a:p>
        </p:txBody>
      </p:sp>
    </p:spTree>
    <p:extLst>
      <p:ext uri="{BB962C8B-B14F-4D97-AF65-F5344CB8AC3E}">
        <p14:creationId xmlns="" xmlns:p14="http://schemas.microsoft.com/office/powerpoint/2010/main" val="6876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Результати не стовідсоткові, але вагомі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1897 р. – 72 % неписьменних;</a:t>
            </a:r>
          </a:p>
          <a:p>
            <a:r>
              <a:rPr lang="uk-UA" dirty="0" smtClean="0"/>
              <a:t>1939 р. – 15 % неписьменних у віці до 50 років;</a:t>
            </a:r>
          </a:p>
          <a:p>
            <a:pPr marL="0" indent="0">
              <a:buNone/>
            </a:pPr>
            <a:r>
              <a:rPr lang="uk-UA" dirty="0" smtClean="0"/>
              <a:t>( багато людей похилого віку вчитись не бажали)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1207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82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908" y="188640"/>
            <a:ext cx="7782452" cy="1219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Стан шкільної освіти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424558"/>
            <a:ext cx="4752528" cy="416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1930 р.  ЦК ВКП(б) ухвалив постанову «Про загальне                      обов’язкове навчання»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Школа – найвагоміший ідеологічний інститут;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Не залишити поза впливом комуністичної ідеології жодної дитини;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Початок нової грандіозної кампанії « Всенародний похід на всеобуч»;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78042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57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39136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Реалізація принципу  обов’язковості навчання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 Раднаркомі УСРР створено комітет сприяння всеобучу на чолі з В.Чубарем;</a:t>
            </a:r>
          </a:p>
          <a:p>
            <a:r>
              <a:rPr lang="uk-UA" dirty="0" smtClean="0"/>
              <a:t>Мережа таких комітетів створена і на місцях;</a:t>
            </a:r>
          </a:p>
          <a:p>
            <a:r>
              <a:rPr lang="uk-UA" dirty="0" smtClean="0"/>
              <a:t>Спорудження нових шкіл;</a:t>
            </a:r>
          </a:p>
          <a:p>
            <a:r>
              <a:rPr lang="uk-UA" dirty="0" smtClean="0"/>
              <a:t>Перебудова діючої шкільної мережі: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початкові школи</a:t>
            </a:r>
            <a:r>
              <a:rPr lang="uk-UA" dirty="0"/>
              <a:t> </a:t>
            </a:r>
            <a:r>
              <a:rPr lang="uk-UA" dirty="0" smtClean="0"/>
              <a:t>– семирічне навчання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семирічки – десятирічний термін у містах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1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Запровадження єдиної структури загальноосвітньої школи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Травень 1934р. – постанова ЦК ВКП(б) і РНК СРСР « Про структуру початкової і середньої школи в СРСР»</a:t>
            </a:r>
          </a:p>
          <a:p>
            <a:r>
              <a:rPr lang="uk-UA" dirty="0" smtClean="0"/>
              <a:t>Єдина структура : початкова – 4 роки навчання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неповна середня – 7 років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середня – 10 років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3816424" cy="2576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9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Результати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1932-1933 </a:t>
            </a:r>
            <a:r>
              <a:rPr lang="uk-UA" dirty="0" err="1" smtClean="0"/>
              <a:t>н.р</a:t>
            </a:r>
            <a:r>
              <a:rPr lang="uk-UA" dirty="0" smtClean="0"/>
              <a:t>. – охоплено навчанням в Україні 98% дітей віком до 10 років (голод зменшив кількість учнів сіл на 170 тис. учнів);</a:t>
            </a:r>
          </a:p>
          <a:p>
            <a:r>
              <a:rPr lang="uk-UA" dirty="0" smtClean="0"/>
              <a:t>У ІІ п’ятирічці збудували 1864 школи на 556 тис. учнівських місць (ліквідовано третю зміну навчання);</a:t>
            </a:r>
          </a:p>
          <a:p>
            <a:r>
              <a:rPr lang="uk-UA" dirty="0" smtClean="0"/>
              <a:t>Кількість середніх шкіл зросла у 10 разів і склала 2531, у них навчалось 1/3 всіх учнів;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93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82055" cy="72392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розвитку культури в 30-х роках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На початку 30-х років в Україні в цілому було подолано неписьменність, широко здійснювалась підготовка спеціалістів з вищою та середньою спеціальною освітою.</a:t>
            </a:r>
          </a:p>
          <a:p>
            <a:r>
              <a:rPr lang="uk-UA" dirty="0" smtClean="0"/>
              <a:t>Але культурний розвиток проходив за умов повної </a:t>
            </a:r>
            <a:r>
              <a:rPr lang="uk-UA" u="sng" dirty="0" smtClean="0"/>
              <a:t>ідеологізації</a:t>
            </a:r>
            <a:r>
              <a:rPr lang="uk-UA" dirty="0" smtClean="0"/>
              <a:t> всього </a:t>
            </a:r>
            <a:r>
              <a:rPr lang="uk-UA" u="sng" dirty="0" smtClean="0"/>
              <a:t>суспільства</a:t>
            </a:r>
            <a:r>
              <a:rPr lang="uk-UA" dirty="0" smtClean="0"/>
              <a:t>, масових репресій, переслідувань інакомислячих, особливо </a:t>
            </a:r>
            <a:r>
              <a:rPr lang="uk-UA" u="sng" dirty="0" smtClean="0"/>
              <a:t>інтелігенції</a:t>
            </a:r>
            <a:r>
              <a:rPr lang="uk-UA" dirty="0" smtClean="0"/>
              <a:t>. Політика українізації замінялася поверненням </a:t>
            </a:r>
            <a:r>
              <a:rPr lang="uk-UA" u="sng" dirty="0" smtClean="0"/>
              <a:t>політи</a:t>
            </a:r>
            <a:r>
              <a:rPr lang="uk-UA" dirty="0" smtClean="0"/>
              <a:t>ки русифікації.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Зміст навчання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Початкова та середня школа « повинна виховувати покоління, здатне остаточно встановити комунізм» ( з постанови ЦК ВКП(б) 1931 р.)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/>
              <a:t>К</a:t>
            </a:r>
            <a:r>
              <a:rPr lang="uk-UA" sz="2000" dirty="0" smtClean="0"/>
              <a:t>онтроль над викладанням історії в усіх республіках; </a:t>
            </a:r>
            <a:r>
              <a:rPr lang="uk-UA" sz="2000" dirty="0"/>
              <a:t> </a:t>
            </a:r>
            <a:r>
              <a:rPr lang="uk-UA" sz="2000" dirty="0" smtClean="0"/>
              <a:t>  Єдиний курс для всіх республік – історія в СРСР.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80% учнів українських шкіл навчалось українською мовою до ІІ п’ятирічки;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З 1938-1939 </a:t>
            </a:r>
            <a:r>
              <a:rPr lang="uk-UA" sz="2000" dirty="0" err="1" smtClean="0"/>
              <a:t>н.р</a:t>
            </a:r>
            <a:r>
              <a:rPr lang="uk-UA" sz="2000" dirty="0" smtClean="0"/>
              <a:t>. в неросійських школах України запроваджено обов’язкове вивчення російської мови, з 2 до 10 класу 4-5 уроків щотижня  російської мови і літератури – це основні предмети.;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Таким чином почалась повзуча русифікація загальноосвітніх  шкіл України.  </a:t>
            </a:r>
            <a:endParaRPr lang="uk-UA" sz="1800" dirty="0"/>
          </a:p>
        </p:txBody>
      </p:sp>
    </p:spTree>
    <p:extLst>
      <p:ext uri="{BB962C8B-B14F-4D97-AF65-F5344CB8AC3E}">
        <p14:creationId xmlns="" xmlns:p14="http://schemas.microsoft.com/office/powerpoint/2010/main" val="3126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Вчительські кадри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4330824" cy="500134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Найбільш масовий загін української інтелігенції;</a:t>
            </a:r>
          </a:p>
          <a:p>
            <a:r>
              <a:rPr lang="uk-UA" dirty="0" smtClean="0"/>
              <a:t>Наркомат освіти очолювали М.Скрипник та пізніше В.</a:t>
            </a:r>
            <a:r>
              <a:rPr lang="uk-UA" dirty="0" err="1" smtClean="0"/>
              <a:t>Затонський</a:t>
            </a:r>
            <a:r>
              <a:rPr lang="uk-UA" dirty="0" smtClean="0"/>
              <a:t>;</a:t>
            </a:r>
          </a:p>
          <a:p>
            <a:r>
              <a:rPr lang="uk-UA" dirty="0" smtClean="0"/>
              <a:t>1933 р. звинувачено вчительство у «</a:t>
            </a:r>
            <a:r>
              <a:rPr lang="uk-UA" dirty="0" err="1" smtClean="0"/>
              <a:t>послідовництві</a:t>
            </a:r>
            <a:r>
              <a:rPr lang="uk-UA" dirty="0" smtClean="0"/>
              <a:t> куркулям, </a:t>
            </a:r>
            <a:r>
              <a:rPr lang="uk-UA" dirty="0" err="1" smtClean="0"/>
              <a:t>махнівцям</a:t>
            </a:r>
            <a:r>
              <a:rPr lang="uk-UA" dirty="0" smtClean="0"/>
              <a:t>, петлюрівцям, </a:t>
            </a:r>
            <a:r>
              <a:rPr lang="uk-UA" dirty="0" err="1" smtClean="0"/>
              <a:t>деніківцям</a:t>
            </a:r>
            <a:r>
              <a:rPr lang="uk-UA" dirty="0" smtClean="0"/>
              <a:t>». Відповідно репресіям підлягало до 5 тис. чол.</a:t>
            </a:r>
          </a:p>
          <a:p>
            <a:r>
              <a:rPr lang="uk-UA" dirty="0" smtClean="0"/>
              <a:t>Учительство найбільше постраждало від </a:t>
            </a:r>
            <a:r>
              <a:rPr lang="uk-UA" dirty="0" err="1" smtClean="0"/>
              <a:t>сталінсько</a:t>
            </a:r>
            <a:r>
              <a:rPr lang="uk-UA" dirty="0" smtClean="0"/>
              <a:t> - </a:t>
            </a:r>
            <a:r>
              <a:rPr lang="uk-UA" dirty="0" err="1" smtClean="0"/>
              <a:t>постишевських</a:t>
            </a:r>
            <a:r>
              <a:rPr lang="uk-UA" dirty="0" smtClean="0"/>
              <a:t> репресій 30-х </a:t>
            </a:r>
            <a:r>
              <a:rPr lang="uk-UA" dirty="0" err="1" smtClean="0"/>
              <a:t>рр</a:t>
            </a:r>
            <a:r>
              <a:rPr lang="uk-UA" dirty="0" smtClean="0"/>
              <a:t>;</a:t>
            </a:r>
          </a:p>
          <a:p>
            <a:r>
              <a:rPr lang="uk-UA" dirty="0" smtClean="0"/>
              <a:t>Катастрофічно знизилась якість шкільної освіти</a:t>
            </a:r>
            <a:endParaRPr lang="ru-RU" dirty="0"/>
          </a:p>
        </p:txBody>
      </p:sp>
      <p:pic>
        <p:nvPicPr>
          <p:cNvPr id="7170" name="Picture 2" descr="Файл:Скрипник піон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55" y="1556792"/>
            <a:ext cx="2736304" cy="3632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5130786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«</a:t>
            </a:r>
            <a:r>
              <a:rPr lang="ru-RU" sz="1400" i="1" dirty="0" err="1"/>
              <a:t>Піонер</a:t>
            </a:r>
            <a:r>
              <a:rPr lang="ru-RU" sz="1400" i="1" dirty="0"/>
              <a:t> </a:t>
            </a:r>
            <a:r>
              <a:rPr lang="ru-RU" sz="1400" i="1" dirty="0" err="1"/>
              <a:t>більшовизму</a:t>
            </a:r>
            <a:r>
              <a:rPr lang="ru-RU" sz="1400" i="1" dirty="0"/>
              <a:t> на </a:t>
            </a:r>
            <a:r>
              <a:rPr lang="ru-RU" sz="1400" i="1" dirty="0" err="1"/>
              <a:t>Україні</a:t>
            </a:r>
            <a:r>
              <a:rPr lang="ru-RU" sz="1400" i="1" dirty="0"/>
              <a:t> тов. М. О. </a:t>
            </a:r>
            <a:r>
              <a:rPr lang="ru-RU" sz="1400" i="1" dirty="0" err="1"/>
              <a:t>Скрипник</a:t>
            </a:r>
            <a:r>
              <a:rPr lang="ru-RU" sz="1400" i="1" dirty="0"/>
              <a:t> разом з </a:t>
            </a:r>
            <a:r>
              <a:rPr lang="ru-RU" sz="1400" i="1" dirty="0" err="1"/>
              <a:t>іншими</a:t>
            </a:r>
            <a:r>
              <a:rPr lang="ru-RU" sz="1400" i="1" dirty="0"/>
              <a:t> </a:t>
            </a:r>
            <a:r>
              <a:rPr lang="ru-RU" sz="1400" i="1" dirty="0" err="1" smtClean="0"/>
              <a:t>піонерами</a:t>
            </a:r>
            <a:r>
              <a:rPr lang="ru-RU" sz="1400" i="1" dirty="0" smtClean="0"/>
              <a:t>. </a:t>
            </a:r>
            <a:r>
              <a:rPr lang="ru-RU" sz="1400" dirty="0" smtClean="0"/>
              <a:t>1929 </a:t>
            </a:r>
            <a:r>
              <a:rPr lang="ru-RU" sz="1400" dirty="0" err="1"/>
              <a:t>рік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4004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1066801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Розвиток вищої школи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Зростають масштаби підтримки фахівців робітничо-селянського походження (робітфаки, технікуми, ВНЗ);</a:t>
            </a:r>
          </a:p>
          <a:p>
            <a:r>
              <a:rPr lang="uk-UA" dirty="0" smtClean="0"/>
              <a:t>1914-1915 </a:t>
            </a:r>
            <a:r>
              <a:rPr lang="uk-UA" dirty="0" err="1" smtClean="0"/>
              <a:t>н.р</a:t>
            </a:r>
            <a:r>
              <a:rPr lang="uk-UA" dirty="0" smtClean="0"/>
              <a:t>. – 19 ВНЗ, 27 тис. студентів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 1938-1939 </a:t>
            </a:r>
            <a:r>
              <a:rPr lang="uk-UA" dirty="0" err="1" smtClean="0"/>
              <a:t>н.р</a:t>
            </a:r>
            <a:r>
              <a:rPr lang="uk-UA" dirty="0" smtClean="0"/>
              <a:t>. – 129 ВНЗ, 124 тис. студентів (це більше, ніж у Великобританії – 50 тис., Німеччині, Франції – 70 тис.);</a:t>
            </a:r>
          </a:p>
          <a:p>
            <a:pPr marL="342900" indent="-342900"/>
            <a:r>
              <a:rPr lang="uk-UA" dirty="0" smtClean="0"/>
              <a:t>Вперше центрами освіти стали 28 міст України;</a:t>
            </a:r>
          </a:p>
          <a:p>
            <a:pPr marL="342900" indent="-342900"/>
            <a:r>
              <a:rPr lang="uk-UA" dirty="0" smtClean="0"/>
              <a:t>По 4 Інститути мали – Вінниця, Полтава, </a:t>
            </a:r>
            <a:r>
              <a:rPr lang="uk-UA" dirty="0" err="1" smtClean="0"/>
              <a:t>Сталіно</a:t>
            </a:r>
            <a:r>
              <a:rPr lang="uk-UA" dirty="0" smtClean="0"/>
              <a:t>.</a:t>
            </a:r>
          </a:p>
          <a:p>
            <a:pPr marL="342900" indent="-342900"/>
            <a:r>
              <a:rPr lang="uk-UA" dirty="0" smtClean="0"/>
              <a:t>Більше уваги якості навчання, подовжені терміни навчання,, систему короткострокової підготовки ліквідовано;</a:t>
            </a:r>
          </a:p>
          <a:p>
            <a:pPr marL="342900" indent="-342900"/>
            <a:r>
              <a:rPr lang="uk-UA" dirty="0" smtClean="0"/>
              <a:t>1933 р. відновлено діяльність 4-х університетів (Київ, Дніпропетровськ, Одеса, Харків)</a:t>
            </a:r>
          </a:p>
          <a:p>
            <a:pPr marL="342900" indent="-342900"/>
            <a:r>
              <a:rPr lang="uk-UA" dirty="0" smtClean="0"/>
              <a:t>Зросла можливість науково-дослідницької роботи професорсько-викладацького складу;</a:t>
            </a:r>
          </a:p>
          <a:p>
            <a:pPr marL="342900" indent="-342900"/>
            <a:r>
              <a:rPr lang="uk-UA" dirty="0" smtClean="0"/>
              <a:t>1934р встановлено наукові ступені кандидатів та докторів наук, наукові звання доцентів і професорів;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31684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uk-UA" dirty="0"/>
              <a:t>1935р. Скасовано обмеження пов’язані з соціальним походженням абітурієнтів;</a:t>
            </a:r>
          </a:p>
          <a:p>
            <a:pPr marL="342900" indent="-342900"/>
            <a:r>
              <a:rPr lang="uk-UA" dirty="0"/>
              <a:t>306 тис. спеціалістів було підготовлено за роки І та ІІ п’ятирічок – це майже дорівнювало кількості спеціалістів всієї дореволюційної Росії;</a:t>
            </a:r>
          </a:p>
          <a:p>
            <a:pPr marL="342900" indent="-342900"/>
            <a:r>
              <a:rPr lang="uk-UA" dirty="0"/>
              <a:t>Проте значна частина фахівців робітничо-селянського походження розділила сумну долю репресованих і з дореволюційними дипломами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98428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33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Найхарактернішою</a:t>
            </a:r>
            <a:r>
              <a:rPr lang="ru-RU" dirty="0" smtClean="0"/>
              <a:t> </a:t>
            </a:r>
            <a:r>
              <a:rPr lang="ru-RU" dirty="0" err="1" smtClean="0"/>
              <a:t>рисою</a:t>
            </a:r>
            <a:r>
              <a:rPr lang="ru-RU" dirty="0" smtClean="0"/>
              <a:t>, </a:t>
            </a:r>
            <a:r>
              <a:rPr lang="ru-RU" dirty="0" err="1" smtClean="0"/>
              <a:t>притаманною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тих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заідеологізованість</a:t>
            </a:r>
            <a:r>
              <a:rPr lang="ru-RU" dirty="0" smtClean="0"/>
              <a:t>.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зрушення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відбувалися</a:t>
            </a:r>
            <a:r>
              <a:rPr lang="ru-RU" dirty="0" smtClean="0"/>
              <a:t> в </a:t>
            </a:r>
            <a:r>
              <a:rPr lang="ru-RU" dirty="0" err="1" smtClean="0"/>
              <a:t>Радянському</a:t>
            </a:r>
            <a:r>
              <a:rPr lang="ru-RU" dirty="0" smtClean="0"/>
              <a:t> </a:t>
            </a:r>
            <a:r>
              <a:rPr lang="ru-RU" dirty="0" err="1" smtClean="0"/>
              <a:t>Союзі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довоєнних</a:t>
            </a:r>
            <a:r>
              <a:rPr lang="ru-RU" dirty="0" smtClean="0"/>
              <a:t> </a:t>
            </a:r>
            <a:r>
              <a:rPr lang="ru-RU" dirty="0" err="1" smtClean="0"/>
              <a:t>п'ятирічок</a:t>
            </a:r>
            <a:r>
              <a:rPr lang="ru-RU" dirty="0" smtClean="0"/>
              <a:t>, у т. ч. </a:t>
            </a:r>
            <a:r>
              <a:rPr lang="ru-RU" dirty="0" err="1" smtClean="0"/>
              <a:t>оволодіння</a:t>
            </a:r>
            <a:r>
              <a:rPr lang="ru-RU" dirty="0" smtClean="0"/>
              <a:t> грамотою </a:t>
            </a:r>
            <a:r>
              <a:rPr lang="ru-RU" dirty="0" err="1" smtClean="0"/>
              <a:t>мільйонами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генерації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науки,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 smtClean="0"/>
              <a:t>мистецтва</a:t>
            </a:r>
            <a:r>
              <a:rPr lang="ru-RU" dirty="0" smtClean="0"/>
              <a:t> — </a:t>
            </a:r>
            <a:r>
              <a:rPr lang="ru-RU" dirty="0" err="1" smtClean="0"/>
              <a:t>більшовицька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r>
              <a:rPr lang="ru-RU" dirty="0" err="1" smtClean="0"/>
              <a:t>розглядала</a:t>
            </a:r>
            <a:r>
              <a:rPr lang="ru-RU" dirty="0" smtClean="0"/>
              <a:t> як </a:t>
            </a:r>
            <a:r>
              <a:rPr lang="ru-RU" dirty="0" err="1" smtClean="0"/>
              <a:t>складові</a:t>
            </a:r>
            <a:r>
              <a:rPr lang="ru-RU" dirty="0" smtClean="0"/>
              <a:t>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вона </a:t>
            </a:r>
            <a:r>
              <a:rPr lang="ru-RU" dirty="0" err="1" smtClean="0"/>
              <a:t>вважала</a:t>
            </a:r>
            <a:r>
              <a:rPr lang="ru-RU" dirty="0" smtClean="0"/>
              <a:t>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марксистського</a:t>
            </a:r>
            <a:r>
              <a:rPr lang="ru-RU" dirty="0" smtClean="0"/>
              <a:t> </a:t>
            </a:r>
            <a:r>
              <a:rPr lang="ru-RU" dirty="0" err="1" smtClean="0"/>
              <a:t>світогляду</a:t>
            </a:r>
            <a:r>
              <a:rPr lang="ru-RU" dirty="0" smtClean="0"/>
              <a:t>,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несумісних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ідеологій</a:t>
            </a:r>
            <a:r>
              <a:rPr lang="ru-RU" dirty="0" smtClean="0"/>
              <a:t>. </a:t>
            </a:r>
            <a:r>
              <a:rPr lang="ru-RU" dirty="0" err="1" smtClean="0"/>
              <a:t>Монополізувавши</a:t>
            </a:r>
            <a:r>
              <a:rPr lang="ru-RU" dirty="0" smtClean="0"/>
              <a:t> право на </a:t>
            </a:r>
            <a:r>
              <a:rPr lang="ru-RU" dirty="0" err="1" smtClean="0"/>
              <a:t>істину</a:t>
            </a:r>
            <a:r>
              <a:rPr lang="ru-RU" dirty="0" smtClean="0"/>
              <a:t>, </a:t>
            </a:r>
            <a:r>
              <a:rPr lang="ru-RU" dirty="0" err="1" smtClean="0"/>
              <a:t>сталінське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нав'язувало</a:t>
            </a:r>
            <a:r>
              <a:rPr lang="ru-RU" dirty="0" smtClean="0"/>
              <a:t> </a:t>
            </a:r>
            <a:r>
              <a:rPr lang="ru-RU" dirty="0" err="1" smtClean="0"/>
              <a:t>суспільству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убоге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звівши</a:t>
            </a:r>
            <a:r>
              <a:rPr lang="ru-RU" dirty="0" smtClean="0"/>
              <a:t> все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до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ВКП(б).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обставина</a:t>
            </a:r>
            <a:r>
              <a:rPr lang="ru-RU" dirty="0" smtClean="0"/>
              <a:t> справила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ускладнивши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спотворивши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країні</a:t>
            </a:r>
            <a:r>
              <a:rPr lang="ru-RU" dirty="0" smtClean="0"/>
              <a:t>, де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не </a:t>
            </a:r>
            <a:r>
              <a:rPr lang="ru-RU" dirty="0" err="1" smtClean="0"/>
              <a:t>вміла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, </a:t>
            </a:r>
            <a:r>
              <a:rPr lang="ru-RU" dirty="0" err="1" smtClean="0"/>
              <a:t>успішний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потужної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піднесення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неможливі</a:t>
            </a:r>
            <a:r>
              <a:rPr lang="ru-RU" dirty="0" smtClean="0"/>
              <a:t> без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неписьменності</a:t>
            </a:r>
            <a:r>
              <a:rPr lang="ru-RU" dirty="0" smtClean="0"/>
              <a:t>. У 1930 р. в </a:t>
            </a:r>
            <a:r>
              <a:rPr lang="ru-RU" dirty="0" err="1" smtClean="0"/>
              <a:t>Україні</a:t>
            </a:r>
            <a:r>
              <a:rPr lang="ru-RU" dirty="0" smtClean="0"/>
              <a:t> на курсах, у </a:t>
            </a:r>
            <a:r>
              <a:rPr lang="ru-RU" dirty="0" err="1" smtClean="0"/>
              <a:t>гуртках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школах </a:t>
            </a:r>
            <a:r>
              <a:rPr lang="ru-RU" dirty="0" err="1" smtClean="0"/>
              <a:t>лікнепу</a:t>
            </a:r>
            <a:r>
              <a:rPr lang="ru-RU" dirty="0" smtClean="0"/>
              <a:t> </a:t>
            </a:r>
            <a:r>
              <a:rPr lang="ru-RU" dirty="0" err="1" smtClean="0"/>
              <a:t>навчалося</a:t>
            </a:r>
            <a:r>
              <a:rPr lang="ru-RU" dirty="0" smtClean="0"/>
              <a:t> 1,6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. У 1932 р.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до 2,2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</a:t>
            </a:r>
            <a:r>
              <a:rPr lang="ru-RU" dirty="0" smtClean="0"/>
              <a:t>. За роки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п'ятирічки</a:t>
            </a:r>
            <a:r>
              <a:rPr lang="ru-RU" dirty="0" smtClean="0"/>
              <a:t> </a:t>
            </a:r>
            <a:r>
              <a:rPr lang="ru-RU" dirty="0" err="1" smtClean="0"/>
              <a:t>лікнеп</a:t>
            </a:r>
            <a:r>
              <a:rPr lang="ru-RU" dirty="0" smtClean="0"/>
              <a:t> </a:t>
            </a:r>
            <a:r>
              <a:rPr lang="ru-RU" dirty="0" err="1" smtClean="0"/>
              <a:t>закінчили</a:t>
            </a:r>
            <a:r>
              <a:rPr lang="ru-RU" dirty="0" smtClean="0"/>
              <a:t> 1,5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</a:t>
            </a:r>
            <a:r>
              <a:rPr lang="ru-RU" dirty="0" smtClean="0"/>
              <a:t>., а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малописьменних</a:t>
            </a:r>
            <a:r>
              <a:rPr lang="ru-RU" dirty="0" smtClean="0"/>
              <a:t> — 1,7 млн.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масова</a:t>
            </a:r>
            <a:r>
              <a:rPr lang="ru-RU" dirty="0" smtClean="0"/>
              <a:t> </a:t>
            </a:r>
            <a:r>
              <a:rPr lang="ru-RU" dirty="0" err="1" smtClean="0"/>
              <a:t>неписьменність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УРСР </a:t>
            </a:r>
            <a:r>
              <a:rPr lang="ru-RU" dirty="0" err="1" smtClean="0"/>
              <a:t>була</a:t>
            </a:r>
            <a:r>
              <a:rPr lang="ru-RU" dirty="0" smtClean="0"/>
              <a:t> в основному </a:t>
            </a:r>
            <a:r>
              <a:rPr lang="ru-RU" dirty="0" err="1" smtClean="0"/>
              <a:t>подолана</a:t>
            </a:r>
            <a:r>
              <a:rPr lang="ru-RU" dirty="0" smtClean="0"/>
              <a:t>. </a:t>
            </a:r>
            <a:r>
              <a:rPr lang="ru-RU" dirty="0" err="1" smtClean="0"/>
              <a:t>Перепис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проведений у </a:t>
            </a:r>
            <a:r>
              <a:rPr lang="ru-RU" dirty="0" err="1" smtClean="0"/>
              <a:t>січні</a:t>
            </a:r>
            <a:r>
              <a:rPr lang="ru-RU" dirty="0" smtClean="0"/>
              <a:t> 1939 р., </a:t>
            </a:r>
            <a:r>
              <a:rPr lang="ru-RU" dirty="0" err="1" smtClean="0"/>
              <a:t>засвідчив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15 % </a:t>
            </a:r>
            <a:r>
              <a:rPr lang="ru-RU" dirty="0" err="1" smtClean="0"/>
              <a:t>дорослих</a:t>
            </a:r>
            <a:r>
              <a:rPr lang="ru-RU" dirty="0" smtClean="0"/>
              <a:t> людей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неписьменними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переоцінювати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не </a:t>
            </a:r>
            <a:r>
              <a:rPr lang="ru-RU" dirty="0" err="1" smtClean="0"/>
              <a:t>варто</a:t>
            </a:r>
            <a:r>
              <a:rPr lang="ru-RU" dirty="0" smtClean="0"/>
              <a:t>. </a:t>
            </a: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грамотності</a:t>
            </a:r>
            <a:r>
              <a:rPr lang="ru-RU" dirty="0" smtClean="0"/>
              <a:t> на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занижені</a:t>
            </a:r>
            <a:r>
              <a:rPr lang="ru-RU" dirty="0" smtClean="0"/>
              <a:t>. </a:t>
            </a:r>
            <a:r>
              <a:rPr lang="ru-RU" dirty="0" err="1" smtClean="0"/>
              <a:t>Прагнучи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«</a:t>
            </a:r>
            <a:r>
              <a:rPr lang="ru-RU" dirty="0" err="1" smtClean="0"/>
              <a:t>переваги</a:t>
            </a:r>
            <a:r>
              <a:rPr lang="ru-RU" dirty="0" smtClean="0"/>
              <a:t>» </a:t>
            </a:r>
            <a:r>
              <a:rPr lang="ru-RU" dirty="0" err="1" smtClean="0"/>
              <a:t>соціалізму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свою </a:t>
            </a:r>
            <a:r>
              <a:rPr lang="ru-RU" dirty="0" err="1" smtClean="0"/>
              <a:t>особисту</a:t>
            </a:r>
            <a:r>
              <a:rPr lang="ru-RU" dirty="0" smtClean="0"/>
              <a:t> роль, </a:t>
            </a:r>
            <a:r>
              <a:rPr lang="ru-RU" dirty="0" err="1" smtClean="0"/>
              <a:t>керівники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районах до </a:t>
            </a:r>
            <a:r>
              <a:rPr lang="ru-RU" dirty="0" err="1" smtClean="0"/>
              <a:t>письменних</a:t>
            </a:r>
            <a:r>
              <a:rPr lang="ru-RU" dirty="0" smtClean="0"/>
              <a:t> </a:t>
            </a:r>
            <a:r>
              <a:rPr lang="ru-RU" dirty="0" err="1" smtClean="0"/>
              <a:t>відносили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навчився</a:t>
            </a:r>
            <a:r>
              <a:rPr lang="ru-RU" dirty="0" smtClean="0"/>
              <a:t> </a:t>
            </a:r>
            <a:r>
              <a:rPr lang="ru-RU" dirty="0" err="1" smtClean="0"/>
              <a:t>розписуватися</a:t>
            </a:r>
            <a:r>
              <a:rPr lang="ru-RU" dirty="0" smtClean="0"/>
              <a:t> та </a:t>
            </a:r>
            <a:r>
              <a:rPr lang="ru-RU" dirty="0" err="1" smtClean="0"/>
              <a:t>освоїв</a:t>
            </a:r>
            <a:r>
              <a:rPr lang="ru-RU" dirty="0" smtClean="0"/>
              <a:t> </a:t>
            </a:r>
            <a:r>
              <a:rPr lang="ru-RU" dirty="0" err="1" smtClean="0"/>
              <a:t>елементарну</a:t>
            </a:r>
            <a:r>
              <a:rPr lang="ru-RU" dirty="0" smtClean="0"/>
              <a:t> </a:t>
            </a:r>
            <a:r>
              <a:rPr lang="ru-RU" dirty="0" err="1" smtClean="0"/>
              <a:t>лічбу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357166"/>
            <a:ext cx="6786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err="1" smtClean="0"/>
              <a:t>Ліквідація</a:t>
            </a:r>
            <a:r>
              <a:rPr lang="ru-RU" sz="2500" dirty="0" smtClean="0"/>
              <a:t> </a:t>
            </a:r>
            <a:r>
              <a:rPr lang="ru-RU" sz="2500" dirty="0" err="1" smtClean="0"/>
              <a:t>неписьменності</a:t>
            </a:r>
            <a:r>
              <a:rPr lang="ru-RU" sz="2500" dirty="0" smtClean="0"/>
              <a:t> </a:t>
            </a:r>
            <a:r>
              <a:rPr lang="ru-RU" sz="2500" dirty="0" err="1" smtClean="0"/>
              <a:t>дорослих</a:t>
            </a:r>
            <a:endParaRPr lang="ru-RU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428604"/>
            <a:ext cx="3929090" cy="6072230"/>
          </a:xfrm>
        </p:spPr>
        <p:txBody>
          <a:bodyPr/>
          <a:lstStyle/>
          <a:p>
            <a:r>
              <a:rPr lang="uk-UA" dirty="0" smtClean="0"/>
              <a:t>Остаточний крах </a:t>
            </a:r>
            <a:r>
              <a:rPr lang="uk-UA" u="sng" dirty="0" smtClean="0"/>
              <a:t>політики</a:t>
            </a:r>
            <a:r>
              <a:rPr lang="uk-UA" dirty="0" smtClean="0"/>
              <a:t> українізації стався у 1933 p., коли з посади наркома освіти було усунено </a:t>
            </a:r>
            <a:r>
              <a:rPr lang="uk-UA" u="sng" dirty="0" smtClean="0"/>
              <a:t>Скрипника</a:t>
            </a:r>
            <a:r>
              <a:rPr lang="uk-UA" dirty="0" smtClean="0"/>
              <a:t>, який незабаром покінчив життя самогубством.</a:t>
            </a:r>
          </a:p>
          <a:p>
            <a:endParaRPr lang="ru-RU" dirty="0"/>
          </a:p>
        </p:txBody>
      </p:sp>
      <p:pic>
        <p:nvPicPr>
          <p:cNvPr id="4" name="Рисунок 3" descr="2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714356"/>
            <a:ext cx="4216727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00496" y="285728"/>
            <a:ext cx="4869184" cy="595048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До України прибув П. </a:t>
            </a:r>
            <a:r>
              <a:rPr lang="uk-UA" u="sng" dirty="0" smtClean="0"/>
              <a:t>Постишев</a:t>
            </a:r>
            <a:r>
              <a:rPr lang="uk-UA" dirty="0" smtClean="0"/>
              <a:t> разом з тисячами партійних функціонерів. Вони посіли всі керівні поса­ди в республіці і почали виконувати завдання </a:t>
            </a:r>
            <a:r>
              <a:rPr lang="uk-UA" u="sng" dirty="0" smtClean="0"/>
              <a:t>Сталіна</a:t>
            </a:r>
            <a:r>
              <a:rPr lang="uk-UA" dirty="0" smtClean="0"/>
              <a:t>, що були викладені в сумнозвісній телеграмі, яку на­діслали до України в грудні 1932 р. У цій телеграмі була вимога: «Припинити українізацію». Україніза­ція оголошувалася          </a:t>
            </a:r>
            <a:r>
              <a:rPr lang="uk-UA" u="sng" dirty="0" smtClean="0"/>
              <a:t>націоналістичною</a:t>
            </a:r>
            <a:r>
              <a:rPr lang="uk-UA" dirty="0" smtClean="0"/>
              <a:t> </a:t>
            </a:r>
            <a:r>
              <a:rPr lang="uk-UA" u="sng" dirty="0" smtClean="0"/>
              <a:t>контрреволюцією</a:t>
            </a:r>
            <a:r>
              <a:rPr lang="uk-UA" dirty="0" smtClean="0"/>
              <a:t>. Сталін оголосив основною небезпекою місцевий націо­налізм. Було різко скорочено кількість українських шкіл. Відбулися зміни української абетки, граматики і словника (вони відтепер наближалися до російських), скорочувався відсоток українських учителів.</a:t>
            </a:r>
          </a:p>
          <a:p>
            <a:endParaRPr lang="ru-RU" dirty="0"/>
          </a:p>
        </p:txBody>
      </p:sp>
      <p:pic>
        <p:nvPicPr>
          <p:cNvPr id="4" name="Рисунок 3" descr="pers16-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399925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42852"/>
            <a:ext cx="8595360" cy="4937760"/>
          </a:xfrm>
        </p:spPr>
        <p:txBody>
          <a:bodyPr/>
          <a:lstStyle/>
          <a:p>
            <a:r>
              <a:rPr lang="uk-UA" dirty="0" smtClean="0"/>
              <a:t>Багатьом ученим навішували ярлики «</a:t>
            </a:r>
            <a:r>
              <a:rPr lang="uk-UA" dirty="0" smtClean="0"/>
              <a:t>войовничих </a:t>
            </a:r>
            <a:r>
              <a:rPr lang="uk-UA" dirty="0" smtClean="0"/>
              <a:t>фашистів», «махрових представників </a:t>
            </a:r>
            <a:r>
              <a:rPr lang="uk-UA" dirty="0" smtClean="0"/>
              <a:t>української </a:t>
            </a:r>
            <a:r>
              <a:rPr lang="uk-UA" dirty="0" smtClean="0"/>
              <a:t>націоналістичної контрреволюції». У 1931 р. було заарештовано </a:t>
            </a:r>
            <a:r>
              <a:rPr lang="uk-UA" u="sng" dirty="0" smtClean="0"/>
              <a:t>М. Грушевського</a:t>
            </a:r>
            <a:r>
              <a:rPr lang="uk-UA" dirty="0" smtClean="0"/>
              <a:t>, а установи, якими він керував, — розігнано. Лідера українських істориків-марксистів М. </a:t>
            </a:r>
            <a:r>
              <a:rPr lang="uk-UA" u="sng" dirty="0" err="1" smtClean="0"/>
              <a:t>Яворського</a:t>
            </a:r>
            <a:r>
              <a:rPr lang="uk-UA" dirty="0" smtClean="0"/>
              <a:t> було заслано на Соловки, де він загинув.</a:t>
            </a:r>
          </a:p>
          <a:p>
            <a:endParaRPr lang="ru-RU" dirty="0"/>
          </a:p>
        </p:txBody>
      </p:sp>
      <p:pic>
        <p:nvPicPr>
          <p:cNvPr id="4" name="Рисунок 3" descr="грушевсь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71744"/>
            <a:ext cx="278518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Яворський_М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643182"/>
            <a:ext cx="3005389" cy="396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22145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М. Грушевський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21431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М. </a:t>
            </a:r>
            <a:r>
              <a:rPr lang="uk-UA" dirty="0" err="1" smtClean="0"/>
              <a:t>Яворський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42852"/>
            <a:ext cx="8595360" cy="4937760"/>
          </a:xfrm>
        </p:spPr>
        <p:txBody>
          <a:bodyPr/>
          <a:lstStyle/>
          <a:p>
            <a:r>
              <a:rPr lang="uk-UA" dirty="0" smtClean="0"/>
              <a:t>У листопаді 1933 р. П. Постишев похвалявся, що лише з Наркомату освіти «вичистили» біля 300 </a:t>
            </a:r>
            <a:r>
              <a:rPr lang="uk-UA" dirty="0" smtClean="0"/>
              <a:t>учених </a:t>
            </a:r>
            <a:r>
              <a:rPr lang="uk-UA" dirty="0" smtClean="0"/>
              <a:t>і </a:t>
            </a:r>
            <a:r>
              <a:rPr lang="uk-UA" u="sng" dirty="0" smtClean="0"/>
              <a:t>письменників</a:t>
            </a:r>
            <a:r>
              <a:rPr lang="uk-UA" dirty="0" smtClean="0"/>
              <a:t>. 13 травня 1933 р. покінчив життя самогубством відомий письменник-новатор </a:t>
            </a:r>
            <a:r>
              <a:rPr lang="uk-UA" u="sng" dirty="0" smtClean="0"/>
              <a:t>Микола Хвильовий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микола хвильов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928802"/>
            <a:ext cx="3000396" cy="424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икола хвильовий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3127183" cy="467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42852"/>
            <a:ext cx="8501122" cy="6143668"/>
          </a:xfrm>
        </p:spPr>
        <p:txBody>
          <a:bodyPr>
            <a:normAutofit/>
          </a:bodyPr>
          <a:lstStyle/>
          <a:p>
            <a:r>
              <a:rPr lang="uk-UA" sz="2500" dirty="0" smtClean="0"/>
              <a:t>У тому ж році за надуманими </a:t>
            </a:r>
            <a:r>
              <a:rPr lang="uk-UA" sz="2500" dirty="0" smtClean="0"/>
              <a:t>звинуваченнями </a:t>
            </a:r>
            <a:r>
              <a:rPr lang="uk-UA" sz="2500" dirty="0" smtClean="0"/>
              <a:t>було заарештовано Остапа Вишню, М. </a:t>
            </a:r>
            <a:r>
              <a:rPr lang="uk-UA" sz="2500" dirty="0" smtClean="0"/>
              <a:t>Ялового</a:t>
            </a:r>
            <a:r>
              <a:rPr lang="uk-UA" sz="2500" dirty="0" smtClean="0"/>
              <a:t>, М. </a:t>
            </a:r>
            <a:r>
              <a:rPr lang="uk-UA" sz="2500" dirty="0" err="1" smtClean="0"/>
              <a:t>Ірчана</a:t>
            </a:r>
            <a:r>
              <a:rPr lang="uk-UA" sz="2500" dirty="0" smtClean="0"/>
              <a:t> та багатьох інших. Було припинено </a:t>
            </a:r>
            <a:r>
              <a:rPr lang="uk-UA" sz="2500" u="sng" dirty="0" smtClean="0"/>
              <a:t>діяльність</a:t>
            </a:r>
            <a:r>
              <a:rPr lang="uk-UA" sz="2500" dirty="0" smtClean="0"/>
              <a:t> ряду науково-дослідних інститутів та </a:t>
            </a:r>
            <a:r>
              <a:rPr lang="uk-UA" sz="2500" dirty="0" smtClean="0"/>
              <a:t>установ</a:t>
            </a:r>
            <a:r>
              <a:rPr lang="uk-UA" sz="2500" dirty="0" smtClean="0"/>
              <a:t>. Протягом одного 1933 р. від наукової роботи було усунено 1649 осіб, або 16,4% всього складу науковців. У середині грудня 1934 р. у справі так званого «</a:t>
            </a:r>
            <a:r>
              <a:rPr lang="uk-UA" sz="2500" dirty="0" smtClean="0"/>
              <a:t>Українського </a:t>
            </a:r>
            <a:r>
              <a:rPr lang="uk-UA" sz="2500" dirty="0" smtClean="0"/>
              <a:t>центру білогвардійців-терористів» було </a:t>
            </a:r>
            <a:r>
              <a:rPr lang="uk-UA" sz="2500" dirty="0" smtClean="0"/>
              <a:t>засуджено </a:t>
            </a:r>
            <a:r>
              <a:rPr lang="uk-UA" sz="2500" dirty="0" smtClean="0"/>
              <a:t>до розстрілу 28 представників творчої та наукової інтелігенції, серед яких письменники М. </a:t>
            </a:r>
            <a:r>
              <a:rPr lang="uk-UA" sz="2500" dirty="0" err="1" smtClean="0"/>
              <a:t>Лебединець</a:t>
            </a:r>
            <a:r>
              <a:rPr lang="uk-UA" sz="2500" dirty="0" smtClean="0"/>
              <a:t>, 0. Близько, Г. </a:t>
            </a:r>
            <a:r>
              <a:rPr lang="uk-UA" sz="2500" u="sng" dirty="0" smtClean="0"/>
              <a:t>Косинка</a:t>
            </a:r>
            <a:r>
              <a:rPr lang="uk-UA" sz="2500" dirty="0" smtClean="0"/>
              <a:t>, літературознавці Р. </a:t>
            </a:r>
            <a:r>
              <a:rPr lang="uk-UA" sz="2500" u="sng" dirty="0" smtClean="0"/>
              <a:t>Шевченко</a:t>
            </a:r>
            <a:r>
              <a:rPr lang="uk-UA" sz="2500" dirty="0" smtClean="0"/>
              <a:t>, І. Терещенко та ін.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239</TotalTime>
  <Words>1158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Soho</vt:lpstr>
      <vt:lpstr>Особливості розвитку культури в 30-х роках. Освіта.</vt:lpstr>
      <vt:lpstr>Особливості розвитку культури в 30-х роках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Успіхи в ліквідації неписьменності</vt:lpstr>
      <vt:lpstr>Чисельність відвідувачів шкіл лікнепу</vt:lpstr>
      <vt:lpstr>Підсумки багаторічної кампанії лікнепу</vt:lpstr>
      <vt:lpstr>Результати не стовідсоткові, але вагомі</vt:lpstr>
      <vt:lpstr>Стан шкільної освіти</vt:lpstr>
      <vt:lpstr>Реалізація принципу  обов’язковості навчання</vt:lpstr>
      <vt:lpstr>Запровадження єдиної структури загальноосвітньої школи</vt:lpstr>
      <vt:lpstr>Результати </vt:lpstr>
      <vt:lpstr>Зміст навчання</vt:lpstr>
      <vt:lpstr>Вчительські кадри</vt:lpstr>
      <vt:lpstr>Розвиток вищої школи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Освіта в 30-х роках</dc:title>
  <dc:creator>Богдан</dc:creator>
  <cp:lastModifiedBy>Пользователь Windows</cp:lastModifiedBy>
  <cp:revision>23</cp:revision>
  <dcterms:created xsi:type="dcterms:W3CDTF">2012-05-09T15:08:45Z</dcterms:created>
  <dcterms:modified xsi:type="dcterms:W3CDTF">2015-04-21T17:00:31Z</dcterms:modified>
</cp:coreProperties>
</file>