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310" r:id="rId3"/>
    <p:sldId id="258" r:id="rId4"/>
    <p:sldId id="260" r:id="rId5"/>
    <p:sldId id="262" r:id="rId6"/>
    <p:sldId id="264" r:id="rId7"/>
    <p:sldId id="266" r:id="rId8"/>
    <p:sldId id="268" r:id="rId9"/>
    <p:sldId id="269" r:id="rId10"/>
    <p:sldId id="270" r:id="rId11"/>
    <p:sldId id="271" r:id="rId12"/>
    <p:sldId id="299" r:id="rId13"/>
    <p:sldId id="272" r:id="rId14"/>
    <p:sldId id="273" r:id="rId15"/>
    <p:sldId id="274" r:id="rId16"/>
    <p:sldId id="309" r:id="rId17"/>
    <p:sldId id="275" r:id="rId18"/>
    <p:sldId id="297" r:id="rId19"/>
    <p:sldId id="308" r:id="rId20"/>
    <p:sldId id="306" r:id="rId21"/>
    <p:sldId id="307" r:id="rId22"/>
    <p:sldId id="303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96" r:id="rId33"/>
    <p:sldId id="287" r:id="rId34"/>
    <p:sldId id="288" r:id="rId35"/>
    <p:sldId id="289" r:id="rId36"/>
    <p:sldId id="285" r:id="rId37"/>
    <p:sldId id="290" r:id="rId38"/>
    <p:sldId id="292" r:id="rId39"/>
    <p:sldId id="293" r:id="rId40"/>
    <p:sldId id="294" r:id="rId41"/>
    <p:sldId id="295" r:id="rId42"/>
    <p:sldId id="304" r:id="rId43"/>
    <p:sldId id="311" r:id="rId44"/>
    <p:sldId id="27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542B-4878-4F9A-8305-630C7AAD6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92559"/>
      </p:ext>
    </p:extLst>
  </p:cSld>
  <p:clrMapOvr>
    <a:masterClrMapping/>
  </p:clrMapOvr>
  <p:transition advClick="0" advTm="15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6BC9-8D7C-4B75-9DA4-219FCB9B6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70625"/>
      </p:ext>
    </p:extLst>
  </p:cSld>
  <p:clrMapOvr>
    <a:masterClrMapping/>
  </p:clrMapOvr>
  <p:transition advClick="0" advTm="15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E685-AA8B-48FA-B616-91EF0EB55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17624"/>
      </p:ext>
    </p:extLst>
  </p:cSld>
  <p:clrMapOvr>
    <a:masterClrMapping/>
  </p:clrMapOvr>
  <p:transition advClick="0" advTm="15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C8A9-F083-40F1-BD5C-5350C606C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83029"/>
      </p:ext>
    </p:extLst>
  </p:cSld>
  <p:clrMapOvr>
    <a:masterClrMapping/>
  </p:clrMapOvr>
  <p:transition advClick="0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www.bao-book.com/assets/images/228.jpg" TargetMode="External"/><Relationship Id="rId7" Type="http://schemas.openxmlformats.org/officeDocument/2006/relationships/hyperlink" Target="http://www.hi-edu.ru/e-books/AK/images/0033-025.jpg" TargetMode="External"/><Relationship Id="rId12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11" Type="http://schemas.openxmlformats.org/officeDocument/2006/relationships/hyperlink" Target="http://www.dolonky.km.ua/dlavsih/24.jpg" TargetMode="External"/><Relationship Id="rId5" Type="http://schemas.openxmlformats.org/officeDocument/2006/relationships/hyperlink" Target="http://www.ory.com.ua/i/682_2.jpg" TargetMode="External"/><Relationship Id="rId10" Type="http://schemas.openxmlformats.org/officeDocument/2006/relationships/image" Target="../media/image46.jpeg"/><Relationship Id="rId4" Type="http://schemas.openxmlformats.org/officeDocument/2006/relationships/image" Target="../media/image43.jpeg"/><Relationship Id="rId9" Type="http://schemas.openxmlformats.org/officeDocument/2006/relationships/hyperlink" Target="http://rarete.ru/pic/book/96_2_full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ukrlitzno.com.ua/taras-shevchenko-biografiya-skorocheno/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uk/3/39/Shevchenko_avtoportret_z_svichkoiu_186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upload.wikimedia.org/wikipedia/uk/2/2e/Tsl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uk/2/25/Shevchenko_szinochi_portret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upload.wikimedia.org/wikipedia/uk/7/79/Enhelhard_by_Shevchenko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pload.wikimedia.org/wikipedia/uk/8/86/Shevchenko_portret_Lahody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uk/3/31/Shevchenko_szinochyi_portret.jpg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vitppt.com.ua/images/12/11368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9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423120"/>
          </a:xfrm>
        </p:spPr>
        <p:txBody>
          <a:bodyPr>
            <a:normAutofit fontScale="92500" lnSpcReduction="10000"/>
          </a:bodyPr>
          <a:lstStyle/>
          <a:p>
            <a:pPr algn="r"/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Підготувала: </a:t>
            </a:r>
          </a:p>
          <a:p>
            <a:pPr algn="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учениця 2-А класу</a:t>
            </a:r>
          </a:p>
          <a:p>
            <a:pPr algn="r"/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Березнегуватської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ЗОШ І-ІІІ ст.</a:t>
            </a:r>
          </a:p>
          <a:p>
            <a:pPr algn="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Гросу Тетяна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4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Гористый берег о-ва Николая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10368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328295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Укрепление Раи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4813"/>
            <a:ext cx="35988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5508625" y="2791741"/>
            <a:ext cx="3382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Укріплення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Раїм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1848 р</a:t>
            </a:r>
            <a:r>
              <a:rPr lang="uk-UA" dirty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684213" y="2708275"/>
            <a:ext cx="388778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Гористий берег острова Миколая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I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             1848-1849рр</a:t>
            </a:r>
            <a:r>
              <a:rPr lang="uk-UA" dirty="0">
                <a:solidFill>
                  <a:schemeClr val="accent1"/>
                </a:solidFill>
                <a:cs typeface="Arial" charset="0"/>
              </a:rPr>
              <a:t>.</a:t>
            </a:r>
            <a:endParaRPr lang="en-US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971550" y="5949950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>
                <a:solidFill>
                  <a:schemeClr val="accent1"/>
                </a:solidFill>
              </a:rPr>
              <a:t> 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3635375" y="5876925"/>
            <a:ext cx="28082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Аскольдова Могила</a:t>
            </a:r>
          </a:p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1846р.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42486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chemeClr val="accent1"/>
                </a:solidFill>
              </a:rPr>
              <a:t>  </a:t>
            </a:r>
            <a:r>
              <a:rPr lang="ru-RU" dirty="0">
                <a:solidFill>
                  <a:srgbClr val="0070C0"/>
                </a:solidFill>
              </a:rPr>
              <a:t>У 1848р. на </a:t>
            </a:r>
            <a:r>
              <a:rPr lang="ru-RU" dirty="0" err="1">
                <a:solidFill>
                  <a:srgbClr val="0070C0"/>
                </a:solidFill>
              </a:rPr>
              <a:t>клопотання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Шевченкових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друзів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його</a:t>
            </a:r>
            <a:r>
              <a:rPr lang="ru-RU" dirty="0">
                <a:solidFill>
                  <a:srgbClr val="0070C0"/>
                </a:solidFill>
              </a:rPr>
              <a:t> включили як художника до складу </a:t>
            </a:r>
            <a:r>
              <a:rPr lang="ru-RU" dirty="0" err="1">
                <a:solidFill>
                  <a:srgbClr val="0070C0"/>
                </a:solidFill>
              </a:rPr>
              <a:t>Аральської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описової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експедиції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очолюваної</a:t>
            </a:r>
            <a:r>
              <a:rPr lang="ru-RU" dirty="0">
                <a:solidFill>
                  <a:srgbClr val="0070C0"/>
                </a:solidFill>
              </a:rPr>
              <a:t> О. </a:t>
            </a:r>
            <a:r>
              <a:rPr lang="ru-RU" dirty="0" err="1">
                <a:solidFill>
                  <a:srgbClr val="0070C0"/>
                </a:solidFill>
              </a:rPr>
              <a:t>Бутаковим</a:t>
            </a:r>
            <a:r>
              <a:rPr lang="ru-RU" dirty="0">
                <a:solidFill>
                  <a:srgbClr val="0070C0"/>
                </a:solidFill>
              </a:rPr>
              <a:t>. З </a:t>
            </a:r>
            <a:r>
              <a:rPr lang="ru-RU" dirty="0" err="1">
                <a:solidFill>
                  <a:srgbClr val="0070C0"/>
                </a:solidFill>
              </a:rPr>
              <a:t>жовтня</a:t>
            </a:r>
            <a:r>
              <a:rPr lang="ru-RU" dirty="0">
                <a:solidFill>
                  <a:srgbClr val="0070C0"/>
                </a:solidFill>
              </a:rPr>
              <a:t> 1848р. до </a:t>
            </a:r>
            <a:r>
              <a:rPr lang="ru-RU" dirty="0" err="1">
                <a:solidFill>
                  <a:srgbClr val="0070C0"/>
                </a:solidFill>
              </a:rPr>
              <a:t>травня</a:t>
            </a:r>
            <a:r>
              <a:rPr lang="ru-RU" dirty="0">
                <a:solidFill>
                  <a:srgbClr val="0070C0"/>
                </a:solidFill>
              </a:rPr>
              <a:t> 1849р. </a:t>
            </a:r>
            <a:r>
              <a:rPr lang="ru-RU" dirty="0" err="1">
                <a:solidFill>
                  <a:srgbClr val="0070C0"/>
                </a:solidFill>
              </a:rPr>
              <a:t>експедиція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зимувала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острові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Косарал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Під</a:t>
            </a:r>
            <a:r>
              <a:rPr lang="ru-RU" dirty="0">
                <a:solidFill>
                  <a:srgbClr val="0070C0"/>
                </a:solidFill>
              </a:rPr>
              <a:t> час </a:t>
            </a:r>
            <a:r>
              <a:rPr lang="ru-RU" dirty="0" err="1">
                <a:solidFill>
                  <a:srgbClr val="0070C0"/>
                </a:solidFill>
              </a:rPr>
              <a:t>зимівлі</a:t>
            </a:r>
            <a:r>
              <a:rPr lang="ru-RU" dirty="0">
                <a:solidFill>
                  <a:srgbClr val="0070C0"/>
                </a:solidFill>
              </a:rPr>
              <a:t> Шевченко </a:t>
            </a:r>
            <a:r>
              <a:rPr lang="ru-RU" dirty="0" err="1">
                <a:solidFill>
                  <a:srgbClr val="0070C0"/>
                </a:solidFill>
              </a:rPr>
              <a:t>багато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малював</a:t>
            </a:r>
            <a:r>
              <a:rPr lang="ru-RU" dirty="0">
                <a:solidFill>
                  <a:srgbClr val="0070C0"/>
                </a:solidFill>
              </a:rPr>
              <a:t> і написав </a:t>
            </a:r>
            <a:r>
              <a:rPr lang="ru-RU" dirty="0" err="1">
                <a:solidFill>
                  <a:srgbClr val="0070C0"/>
                </a:solidFill>
              </a:rPr>
              <a:t>понад</a:t>
            </a:r>
            <a:r>
              <a:rPr lang="ru-RU" dirty="0">
                <a:solidFill>
                  <a:srgbClr val="0070C0"/>
                </a:solidFill>
              </a:rPr>
              <a:t> 70 </a:t>
            </a:r>
            <a:r>
              <a:rPr lang="ru-RU" dirty="0" err="1">
                <a:solidFill>
                  <a:srgbClr val="0070C0"/>
                </a:solidFill>
              </a:rPr>
              <a:t>поезій</a:t>
            </a:r>
            <a:r>
              <a:rPr lang="ru-RU" dirty="0">
                <a:solidFill>
                  <a:srgbClr val="0070C0"/>
                </a:solidFill>
              </a:rPr>
              <a:t>. З </a:t>
            </a:r>
            <a:r>
              <a:rPr lang="ru-RU" dirty="0" err="1">
                <a:solidFill>
                  <a:srgbClr val="0070C0"/>
                </a:solidFill>
              </a:rPr>
              <a:t>травня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експедиція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продовжувала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дослідження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Аральського</a:t>
            </a:r>
            <a:r>
              <a:rPr lang="ru-RU" dirty="0">
                <a:solidFill>
                  <a:srgbClr val="0070C0"/>
                </a:solidFill>
              </a:rPr>
              <a:t> моря </a:t>
            </a:r>
          </a:p>
        </p:txBody>
      </p:sp>
      <p:pic>
        <p:nvPicPr>
          <p:cNvPr id="12291" name="Picture 6" descr="Косаралский ф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3887787" cy="2087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8" descr="Среди участников экспедиции на берегу Аральского моря 1848-1849г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3660775" cy="2087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9" descr="Шатер экспедиции на острове Барса - Кельм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08500"/>
            <a:ext cx="3744912" cy="21605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5/4616/960/img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03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24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4213" y="251802"/>
            <a:ext cx="77755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chemeClr val="accent1"/>
                </a:solidFill>
              </a:rPr>
              <a:t>  </a:t>
            </a:r>
            <a:r>
              <a:rPr lang="ru-RU" sz="2000" dirty="0">
                <a:solidFill>
                  <a:srgbClr val="003399"/>
                </a:solidFill>
              </a:rPr>
              <a:t>У </a:t>
            </a:r>
            <a:r>
              <a:rPr lang="ru-RU" sz="2000" dirty="0" err="1">
                <a:solidFill>
                  <a:srgbClr val="003399"/>
                </a:solidFill>
              </a:rPr>
              <a:t>середині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жовтня</a:t>
            </a:r>
            <a:r>
              <a:rPr lang="ru-RU" sz="2000" dirty="0">
                <a:solidFill>
                  <a:srgbClr val="003399"/>
                </a:solidFill>
              </a:rPr>
              <a:t> 1850р </a:t>
            </a:r>
            <a:r>
              <a:rPr lang="ru-RU" sz="2000" dirty="0" err="1">
                <a:solidFill>
                  <a:srgbClr val="003399"/>
                </a:solidFill>
              </a:rPr>
              <a:t>новий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арешт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мав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фатальні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наслідки</a:t>
            </a:r>
            <a:r>
              <a:rPr lang="ru-RU" sz="2000" dirty="0">
                <a:solidFill>
                  <a:srgbClr val="003399"/>
                </a:solidFill>
              </a:rPr>
              <a:t> для </a:t>
            </a:r>
            <a:r>
              <a:rPr lang="ru-RU" sz="2000" dirty="0" err="1">
                <a:solidFill>
                  <a:srgbClr val="003399"/>
                </a:solidFill>
              </a:rPr>
              <a:t>поетичної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творчості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Шевченка</a:t>
            </a:r>
            <a:r>
              <a:rPr lang="ru-RU" sz="2000" dirty="0">
                <a:solidFill>
                  <a:srgbClr val="003399"/>
                </a:solidFill>
              </a:rPr>
              <a:t> на </a:t>
            </a:r>
            <a:r>
              <a:rPr lang="ru-RU" sz="2000" dirty="0" err="1">
                <a:solidFill>
                  <a:srgbClr val="003399"/>
                </a:solidFill>
              </a:rPr>
              <a:t>засланні</a:t>
            </a:r>
            <a:r>
              <a:rPr lang="ru-RU" sz="2000" dirty="0">
                <a:solidFill>
                  <a:srgbClr val="003399"/>
                </a:solidFill>
              </a:rPr>
              <a:t>: з </a:t>
            </a:r>
            <a:r>
              <a:rPr lang="ru-RU" sz="2000" dirty="0" err="1">
                <a:solidFill>
                  <a:srgbClr val="003399"/>
                </a:solidFill>
              </a:rPr>
              <a:t>обережності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він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змушений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був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припинити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писати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вірші</a:t>
            </a:r>
            <a:r>
              <a:rPr lang="ru-RU" sz="2000" dirty="0">
                <a:solidFill>
                  <a:srgbClr val="003399"/>
                </a:solidFill>
              </a:rPr>
              <a:t> і </a:t>
            </a:r>
            <a:r>
              <a:rPr lang="ru-RU" sz="2000" dirty="0" err="1">
                <a:solidFill>
                  <a:srgbClr val="003399"/>
                </a:solidFill>
              </a:rPr>
              <a:t>відновив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поетичну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діяльність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Сім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років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перебування</a:t>
            </a:r>
            <a:r>
              <a:rPr lang="ru-RU" sz="2000" dirty="0">
                <a:solidFill>
                  <a:srgbClr val="003399"/>
                </a:solidFill>
              </a:rPr>
              <a:t> в </a:t>
            </a:r>
            <a:r>
              <a:rPr lang="ru-RU" sz="2000" dirty="0" err="1">
                <a:solidFill>
                  <a:srgbClr val="003399"/>
                </a:solidFill>
              </a:rPr>
              <a:t>Новопетровському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укріпленні</a:t>
            </a:r>
            <a:r>
              <a:rPr lang="ru-RU" sz="2000" dirty="0">
                <a:solidFill>
                  <a:srgbClr val="003399"/>
                </a:solidFill>
              </a:rPr>
              <a:t> — </a:t>
            </a:r>
            <a:r>
              <a:rPr lang="ru-RU" sz="2000" dirty="0" err="1">
                <a:solidFill>
                  <a:srgbClr val="003399"/>
                </a:solidFill>
              </a:rPr>
              <a:t>чи</a:t>
            </a:r>
            <a:r>
              <a:rPr lang="ru-RU" sz="2000" dirty="0">
                <a:solidFill>
                  <a:srgbClr val="003399"/>
                </a:solidFill>
              </a:rPr>
              <a:t> не </a:t>
            </a:r>
            <a:r>
              <a:rPr lang="ru-RU" sz="2000" dirty="0" err="1">
                <a:solidFill>
                  <a:srgbClr val="003399"/>
                </a:solidFill>
              </a:rPr>
              <a:t>найтяжчих</a:t>
            </a:r>
            <a:r>
              <a:rPr lang="ru-RU" sz="2000" dirty="0">
                <a:solidFill>
                  <a:srgbClr val="003399"/>
                </a:solidFill>
              </a:rPr>
              <a:t> у </a:t>
            </a:r>
            <a:r>
              <a:rPr lang="ru-RU" sz="2000" dirty="0" err="1">
                <a:solidFill>
                  <a:srgbClr val="003399"/>
                </a:solidFill>
              </a:rPr>
              <a:t>житті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поета</a:t>
            </a:r>
            <a:r>
              <a:rPr lang="ru-RU" sz="2000" dirty="0">
                <a:solidFill>
                  <a:srgbClr val="003399"/>
                </a:solidFill>
              </a:rPr>
              <a:t>. </a:t>
            </a:r>
            <a:endParaRPr lang="ru-RU" sz="2000" dirty="0" smtClean="0">
              <a:solidFill>
                <a:srgbClr val="0033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dirty="0" err="1" smtClean="0">
                <a:solidFill>
                  <a:srgbClr val="003399"/>
                </a:solidFill>
              </a:rPr>
              <a:t>Тільки</a:t>
            </a:r>
            <a:r>
              <a:rPr lang="ru-RU" sz="2000" dirty="0" smtClean="0">
                <a:solidFill>
                  <a:srgbClr val="003399"/>
                </a:solidFill>
              </a:rPr>
              <a:t> </a:t>
            </a:r>
            <a:r>
              <a:rPr lang="ru-RU" sz="2000" dirty="0">
                <a:solidFill>
                  <a:srgbClr val="003399"/>
                </a:solidFill>
              </a:rPr>
              <a:t>1 </a:t>
            </a:r>
            <a:r>
              <a:rPr lang="ru-RU" sz="2000" dirty="0" err="1">
                <a:solidFill>
                  <a:srgbClr val="003399"/>
                </a:solidFill>
              </a:rPr>
              <a:t>травня</a:t>
            </a:r>
            <a:r>
              <a:rPr lang="ru-RU" sz="2000" dirty="0">
                <a:solidFill>
                  <a:srgbClr val="003399"/>
                </a:solidFill>
              </a:rPr>
              <a:t> 1857р. </a:t>
            </a:r>
            <a:r>
              <a:rPr lang="ru-RU" sz="2000" dirty="0" err="1">
                <a:solidFill>
                  <a:srgbClr val="003399"/>
                </a:solidFill>
              </a:rPr>
              <a:t>було</a:t>
            </a:r>
            <a:r>
              <a:rPr lang="ru-RU" sz="2000" dirty="0">
                <a:solidFill>
                  <a:srgbClr val="003399"/>
                </a:solidFill>
              </a:rPr>
              <a:t> дано </a:t>
            </a:r>
            <a:r>
              <a:rPr lang="ru-RU" sz="2000" dirty="0" err="1">
                <a:solidFill>
                  <a:srgbClr val="003399"/>
                </a:solidFill>
              </a:rPr>
              <a:t>офіційний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дозвіл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звільнити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Шевченка</a:t>
            </a:r>
            <a:r>
              <a:rPr lang="ru-RU" sz="2000" dirty="0">
                <a:solidFill>
                  <a:srgbClr val="003399"/>
                </a:solidFill>
              </a:rPr>
              <a:t> з </a:t>
            </a:r>
            <a:r>
              <a:rPr lang="ru-RU" sz="2000" dirty="0" err="1">
                <a:solidFill>
                  <a:srgbClr val="003399"/>
                </a:solidFill>
              </a:rPr>
              <a:t>військової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служби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зі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встановленням</a:t>
            </a:r>
            <a:r>
              <a:rPr lang="ru-RU" sz="2000" dirty="0">
                <a:solidFill>
                  <a:srgbClr val="003399"/>
                </a:solidFill>
              </a:rPr>
              <a:t> за ним </a:t>
            </a:r>
            <a:r>
              <a:rPr lang="ru-RU" sz="2000" dirty="0" err="1">
                <a:solidFill>
                  <a:srgbClr val="003399"/>
                </a:solidFill>
              </a:rPr>
              <a:t>нагляду</a:t>
            </a:r>
            <a:r>
              <a:rPr lang="ru-RU" sz="2000" dirty="0">
                <a:solidFill>
                  <a:srgbClr val="003399"/>
                </a:solidFill>
              </a:rPr>
              <a:t> і забороною </a:t>
            </a:r>
            <a:r>
              <a:rPr lang="ru-RU" sz="2000" dirty="0" err="1">
                <a:solidFill>
                  <a:srgbClr val="003399"/>
                </a:solidFill>
              </a:rPr>
              <a:t>жити</a:t>
            </a:r>
            <a:r>
              <a:rPr lang="ru-RU" sz="2000" dirty="0">
                <a:solidFill>
                  <a:srgbClr val="003399"/>
                </a:solidFill>
              </a:rPr>
              <a:t> в </a:t>
            </a:r>
            <a:r>
              <a:rPr lang="ru-RU" sz="2000" dirty="0" err="1">
                <a:solidFill>
                  <a:srgbClr val="003399"/>
                </a:solidFill>
              </a:rPr>
              <a:t>столицях</a:t>
            </a:r>
            <a:r>
              <a:rPr lang="ru-RU" sz="2000" i="1" dirty="0">
                <a:solidFill>
                  <a:srgbClr val="003399"/>
                </a:solidFill>
              </a:rPr>
              <a:t>. </a:t>
            </a:r>
            <a:r>
              <a:rPr lang="ru-RU" sz="2000" dirty="0">
                <a:solidFill>
                  <a:srgbClr val="003399"/>
                </a:solidFill>
              </a:rPr>
              <a:t>В</a:t>
            </a:r>
            <a:r>
              <a:rPr lang="ru-RU" sz="2000" i="1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Нижньому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Новгороді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йому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довелося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затриматися</a:t>
            </a:r>
            <a:r>
              <a:rPr lang="ru-RU" sz="2000" dirty="0">
                <a:solidFill>
                  <a:srgbClr val="003399"/>
                </a:solidFill>
              </a:rPr>
              <a:t> на </a:t>
            </a:r>
            <a:r>
              <a:rPr lang="ru-RU" sz="2000" dirty="0" err="1">
                <a:solidFill>
                  <a:srgbClr val="003399"/>
                </a:solidFill>
              </a:rPr>
              <a:t>кілька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місяців</a:t>
            </a:r>
            <a:r>
              <a:rPr lang="ru-RU" sz="2000" dirty="0">
                <a:solidFill>
                  <a:srgbClr val="003399"/>
                </a:solidFill>
              </a:rPr>
              <a:t>, </a:t>
            </a:r>
            <a:r>
              <a:rPr lang="ru-RU" sz="2000" dirty="0" err="1">
                <a:solidFill>
                  <a:srgbClr val="003399"/>
                </a:solidFill>
              </a:rPr>
              <a:t>поки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віце</a:t>
            </a:r>
            <a:r>
              <a:rPr lang="ru-RU" sz="2000" dirty="0">
                <a:solidFill>
                  <a:srgbClr val="003399"/>
                </a:solidFill>
              </a:rPr>
              <a:t>-президент </a:t>
            </a:r>
            <a:r>
              <a:rPr lang="ru-RU" sz="2000" dirty="0" err="1">
                <a:solidFill>
                  <a:srgbClr val="003399"/>
                </a:solidFill>
              </a:rPr>
              <a:t>Академії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мистецтв</a:t>
            </a:r>
            <a:r>
              <a:rPr lang="ru-RU" sz="2000" dirty="0">
                <a:solidFill>
                  <a:srgbClr val="003399"/>
                </a:solidFill>
              </a:rPr>
              <a:t> Ф. Толстой не </a:t>
            </a:r>
            <a:r>
              <a:rPr lang="ru-RU" sz="2000" dirty="0" err="1">
                <a:solidFill>
                  <a:srgbClr val="003399"/>
                </a:solidFill>
              </a:rPr>
              <a:t>виклопотав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дозвіл</a:t>
            </a:r>
            <a:r>
              <a:rPr lang="ru-RU" sz="2000" dirty="0">
                <a:solidFill>
                  <a:srgbClr val="003399"/>
                </a:solidFill>
              </a:rPr>
              <a:t> на </a:t>
            </a:r>
            <a:r>
              <a:rPr lang="ru-RU" sz="2000" dirty="0" err="1">
                <a:solidFill>
                  <a:srgbClr val="003399"/>
                </a:solidFill>
              </a:rPr>
              <a:t>його</a:t>
            </a:r>
            <a:r>
              <a:rPr lang="ru-RU" sz="2000" dirty="0">
                <a:solidFill>
                  <a:srgbClr val="003399"/>
                </a:solidFill>
              </a:rPr>
              <a:t> </a:t>
            </a:r>
            <a:r>
              <a:rPr lang="ru-RU" sz="2000" dirty="0" err="1">
                <a:solidFill>
                  <a:srgbClr val="003399"/>
                </a:solidFill>
              </a:rPr>
              <a:t>проживання</a:t>
            </a:r>
            <a:r>
              <a:rPr lang="ru-RU" sz="2000" dirty="0">
                <a:solidFill>
                  <a:srgbClr val="003399"/>
                </a:solidFill>
              </a:rPr>
              <a:t> в </a:t>
            </a:r>
            <a:r>
              <a:rPr lang="ru-RU" sz="2000" dirty="0" err="1">
                <a:solidFill>
                  <a:srgbClr val="003399"/>
                </a:solidFill>
              </a:rPr>
              <a:t>Петербурзі</a:t>
            </a:r>
            <a:r>
              <a:rPr lang="ru-RU" sz="2000" dirty="0">
                <a:solidFill>
                  <a:srgbClr val="003399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endParaRPr lang="ru-RU" sz="2000" dirty="0">
              <a:solidFill>
                <a:srgbClr val="003399"/>
              </a:solidFill>
            </a:endParaRPr>
          </a:p>
        </p:txBody>
      </p:sp>
      <p:pic>
        <p:nvPicPr>
          <p:cNvPr id="13316" name="Picture 6" descr="в СОЛДА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45" y="3933056"/>
            <a:ext cx="2011363" cy="26336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9" descr="Наказание колод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59591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8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80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>
                <a:solidFill>
                  <a:srgbClr val="003399"/>
                </a:solidFill>
              </a:rPr>
              <a:t>  </a:t>
            </a:r>
            <a:r>
              <a:rPr lang="ru-RU" sz="2000">
                <a:solidFill>
                  <a:srgbClr val="003399"/>
                </a:solidFill>
              </a:rPr>
              <a:t>Влітку 1859р. Шевченко відвідав Україну. Зустрівся в Кирилівці з братами й сестрою. Мав намір оселитися на Україні. Шукав ділянку, щоб збудувати хату. Та 13 липня біля с.Прохорівка його заарештували. Звільнили через місяць і запропонували виїхати до Петербурга. </a:t>
            </a:r>
            <a:br>
              <a:rPr lang="ru-RU" sz="2000">
                <a:solidFill>
                  <a:srgbClr val="003399"/>
                </a:solidFill>
              </a:rPr>
            </a:br>
            <a:r>
              <a:rPr lang="ru-RU" sz="2000">
                <a:solidFill>
                  <a:srgbClr val="003399"/>
                </a:solidFill>
              </a:rPr>
              <a:t/>
            </a:r>
            <a:br>
              <a:rPr lang="ru-RU" sz="2000">
                <a:solidFill>
                  <a:srgbClr val="003399"/>
                </a:solidFill>
              </a:rPr>
            </a:br>
            <a:endParaRPr lang="ru-RU" sz="2000">
              <a:solidFill>
                <a:srgbClr val="003399"/>
              </a:solidFill>
            </a:endParaRPr>
          </a:p>
        </p:txBody>
      </p:sp>
      <p:pic>
        <p:nvPicPr>
          <p:cNvPr id="15363" name="Picture 5" descr="Морин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На Родину 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Тарас Шевченко 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2609850" cy="1752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81375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000">
                <a:solidFill>
                  <a:srgbClr val="003399"/>
                </a:solidFill>
              </a:rPr>
              <a:t>  </a:t>
            </a:r>
            <a:r>
              <a:rPr lang="ru-RU" sz="2000">
                <a:solidFill>
                  <a:srgbClr val="003399"/>
                </a:solidFill>
              </a:rPr>
              <a:t>      Заслання підірвало здоров'я Шевченка. На початку 1861р. він тяжко захворів і 10 березня помер. Незадовго до смерті написав останній вірш — “Чи не покинуть нам, небого”. У похороні поета брав участь чи не весь літературно-мистецький Петербург (зокрема, М. Некрасов, М. Михайлов, Ф. Достоєвський, М.Салтиков-Щедрін, М. Лесков, М. Костомаров, В. Білозерський, П.Куліш, Г. Честахівський). Похований був на Смоленському кладовищі. Через два місяці, виконуючи заповіт поета, друзі перевезли його прах на Україну і поховали на Чернечій (тепер Тарасовій) горі біля Канева. </a:t>
            </a:r>
          </a:p>
        </p:txBody>
      </p:sp>
      <p:pic>
        <p:nvPicPr>
          <p:cNvPr id="16387" name="Picture 5" descr="надп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163"/>
            <a:ext cx="2172343" cy="216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Тарасова г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19197"/>
            <a:ext cx="3298801" cy="19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Вид на Днепр с Тарасовой г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77" y="4419197"/>
            <a:ext cx="2681661" cy="17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vitppt.com.ua/images/7/6335/96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6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 descr="БУКВАР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11620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2800" smtClean="0">
              <a:solidFill>
                <a:srgbClr val="FF3399"/>
              </a:solidFill>
            </a:endParaRP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FF3399"/>
              </a:solidFill>
            </a:endParaRP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FF3399"/>
              </a:solidFill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07950" y="5229225"/>
            <a:ext cx="8785225" cy="1401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700" smtClean="0">
                <a:solidFill>
                  <a:srgbClr val="000099"/>
                </a:solidFill>
              </a:rPr>
              <a:t>           </a:t>
            </a:r>
            <a:r>
              <a:rPr lang="en-US" sz="1700" smtClean="0">
                <a:solidFill>
                  <a:srgbClr val="000099"/>
                </a:solidFill>
              </a:rPr>
              <a:t>Першу збірку своїх поетичних творів Шевченко видав 1840 під назвою</a:t>
            </a:r>
            <a:r>
              <a:rPr lang="uk-UA" sz="1700" smtClean="0">
                <a:solidFill>
                  <a:srgbClr val="000099"/>
                </a:solidFill>
              </a:rPr>
              <a:t> </a:t>
            </a:r>
            <a:r>
              <a:rPr lang="en-US" sz="1700" smtClean="0">
                <a:solidFill>
                  <a:srgbClr val="000099"/>
                </a:solidFill>
              </a:rPr>
              <a:t>«Кобзар». До неї ввійшло 8 поезій: «Думи мої», «Перебендя», «Катерина», «Тополя», «Думка»,</a:t>
            </a:r>
            <a:r>
              <a:rPr lang="uk-UA" sz="1700" smtClean="0">
                <a:solidFill>
                  <a:srgbClr val="000099"/>
                </a:solidFill>
              </a:rPr>
              <a:t> </a:t>
            </a:r>
            <a:r>
              <a:rPr lang="en-US" sz="1700" smtClean="0">
                <a:solidFill>
                  <a:srgbClr val="000099"/>
                </a:solidFill>
              </a:rPr>
              <a:t>«До Основ'яненка», «Іван Підкова», «Тарасова ніч». </a:t>
            </a:r>
            <a:endParaRPr lang="uk-UA" sz="170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uk-UA" sz="1700" smtClean="0">
                <a:solidFill>
                  <a:srgbClr val="000099"/>
                </a:solidFill>
              </a:rPr>
              <a:t>           </a:t>
            </a:r>
            <a:r>
              <a:rPr lang="en-US" sz="1600" smtClean="0">
                <a:solidFill>
                  <a:srgbClr val="000099"/>
                </a:solidFill>
              </a:rPr>
              <a:t>Окремими виданнями вийшли поеми «Гайдамаки» (1841) та «Гамалія» (1844).</a:t>
            </a:r>
            <a:endParaRPr lang="ru-RU" sz="1600" smtClean="0">
              <a:solidFill>
                <a:srgbClr val="000099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95288" y="260350"/>
            <a:ext cx="8280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700">
                <a:solidFill>
                  <a:srgbClr val="000099"/>
                </a:solidFill>
              </a:rPr>
              <a:t>Перші з творів Тараса Григоровича, що дійшли до нас, - балада</a:t>
            </a:r>
          </a:p>
          <a:p>
            <a:pPr algn="ctr"/>
            <a:r>
              <a:rPr lang="ru-RU" sz="1700">
                <a:solidFill>
                  <a:srgbClr val="000099"/>
                </a:solidFill>
              </a:rPr>
              <a:t>"Зіпсована", вірші "Думка" ("Тече вода в синє море"), "Вічній пам'яті Котляревського" і поема "Катерина" - датуються 1837-1838 роками.</a:t>
            </a:r>
          </a:p>
          <a:p>
            <a:pPr algn="ctr"/>
            <a:r>
              <a:rPr lang="ru-RU" sz="1700">
                <a:solidFill>
                  <a:srgbClr val="000099"/>
                </a:solidFill>
              </a:rPr>
              <a:t>Шевченко у багатьох своїх творах закликав пригноблений</a:t>
            </a:r>
          </a:p>
          <a:p>
            <a:pPr algn="ctr"/>
            <a:r>
              <a:rPr lang="ru-RU" sz="1700">
                <a:solidFill>
                  <a:srgbClr val="000099"/>
                </a:solidFill>
              </a:rPr>
              <a:t>український народ до революційної боротьби за своє звільнення.</a:t>
            </a:r>
          </a:p>
          <a:p>
            <a:endParaRPr lang="ru-RU" sz="800">
              <a:solidFill>
                <a:srgbClr val="000099"/>
              </a:solidFill>
            </a:endParaRPr>
          </a:p>
        </p:txBody>
      </p:sp>
      <p:pic>
        <p:nvPicPr>
          <p:cNvPr id="17414" name="i-main-pic" descr="Картинка 6 из 10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812925"/>
            <a:ext cx="22733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-main-pic" descr="Картинка 31 из 10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16113"/>
            <a:ext cx="18224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-main-pic" descr="Картинка 12 из 10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05038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i-main-pic" descr="Картинка 34 из 10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2514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6" descr="Картинка 59 из 105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1504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83618"/>
      </p:ext>
    </p:extLst>
  </p:cSld>
  <p:clrMapOvr>
    <a:masterClrMapping/>
  </p:clrMapOvr>
  <p:transition advTm="1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&amp;Scy;&amp;tscy;&amp;iecy;&amp;ncy;&amp;acy;&amp;rcy;&amp;iukcy;&amp;yicy; &amp;Ncy;&amp;iecy;&amp;chcy;&amp;icy;&amp;pcy;&amp;ocy;&amp;rcy;&amp;iecy;&amp;ncy;&amp;kcy;&amp;ocy; &amp;Acy;. &amp;Bcy;. &amp;Zcy;&amp;ocy;&amp;ncy;&amp;acy; &amp;ucy;&amp;vcy;&amp;acy;&amp;gcy;&amp;icy; - &amp;chcy;&amp;icy;&amp;scy;&amp;tcy;&amp;acy; &amp;vcy;&amp;ocy;&amp;dcy;&amp;acy; / &amp;SHcy;&amp;kcy;&amp;iukcy;&amp;lcy;&amp;softcy;&amp;ncy;&amp;acy; &amp;bcy;&amp;iukcy;&amp;bcy;&amp;lcy;&amp;iukcy;&amp;ocy;&amp;tcy;&amp;iecy;&amp;kcy;&amp;acy;. . 2012.17-18. &amp;scy;&amp;tcy;&amp;ocy;&amp;rcy;. . 8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594218"/>
      </p:ext>
    </p:extLst>
  </p:cSld>
  <p:clrMapOvr>
    <a:masterClrMapping/>
  </p:clrMapOvr>
  <p:transition advClick="0" advTm="1500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vitppt.com.ua/images/7/6335/96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54795"/>
      </p:ext>
    </p:extLst>
  </p:cSld>
  <p:clrMapOvr>
    <a:masterClrMapping/>
  </p:clrMapOvr>
  <p:transition advClick="0" advTm="15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16440" y="1628800"/>
            <a:ext cx="3563888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Тарас 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Григорович</a:t>
            </a:r>
            <a:endParaRPr lang="uk-UA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Шевченко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(1814-1861)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Український поет, письменник</a:t>
            </a:r>
          </a:p>
          <a:p>
            <a:pPr algn="ctr"/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художник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Скачать видео т г шевченко - Qip 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" y="0"/>
            <a:ext cx="5256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6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Электронные книги &quot; Художественная литература &quot; Классическая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0"/>
            <a:ext cx="6005219" cy="423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4005064"/>
            <a:ext cx="8229600" cy="261962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Шевченко в кінематографі:</a:t>
            </a:r>
          </a:p>
          <a:p>
            <a:pPr marL="0" indent="0" algn="ctr">
              <a:buNone/>
            </a:pPr>
            <a:r>
              <a:rPr lang="uk-UA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1911 – Катерина</a:t>
            </a:r>
          </a:p>
          <a:p>
            <a:pPr marL="0" indent="0" algn="ctr">
              <a:buNone/>
            </a:pPr>
            <a:r>
              <a:rPr lang="uk-UA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1929 – Злива</a:t>
            </a:r>
          </a:p>
          <a:p>
            <a:pPr marL="0" indent="0" algn="ctr">
              <a:buNone/>
            </a:pPr>
            <a:r>
              <a:rPr lang="uk-UA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1933- </a:t>
            </a:r>
            <a:r>
              <a:rPr lang="uk-UA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Коломіївщина</a:t>
            </a:r>
            <a:endParaRPr lang="uk-UA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uk-UA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1935 – Прометей</a:t>
            </a:r>
          </a:p>
          <a:p>
            <a:pPr marL="0" indent="0" algn="ctr">
              <a:buNone/>
            </a:pPr>
            <a:r>
              <a:rPr lang="uk-UA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1936, 1953 -  Назар </a:t>
            </a:r>
            <a:r>
              <a:rPr lang="uk-UA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Стодоля</a:t>
            </a:r>
            <a:endParaRPr lang="uk-UA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uk-UA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1959 – Лілея</a:t>
            </a:r>
          </a:p>
          <a:p>
            <a:pPr marL="0" indent="0" algn="ctr">
              <a:buNone/>
            </a:pPr>
            <a:r>
              <a:rPr lang="uk-UA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1964 – Наймичка 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Украинская литература (аудиокниг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0" y="93237"/>
            <a:ext cx="3119816" cy="36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11896"/>
      </p:ext>
    </p:extLst>
  </p:cSld>
  <p:clrMapOvr>
    <a:masterClrMapping/>
  </p:clrMapOvr>
  <p:transition advClick="0" advTm="15000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Поезія Т.Шевченка в музиці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Чудові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твори -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поеми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балади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вірші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-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прості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і в той же час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глибоко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психологічні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Співучі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рядки легко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лягають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на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музику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 ось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чому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багато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вірші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Тараса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Шевченка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стали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народними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піснями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наприклад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"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Заповіт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", "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Думи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мої,думи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мої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", "Реве та стогне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Дніпр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широкий" та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багато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інших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Улюблені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теми </a:t>
            </a:r>
            <a:r>
              <a:rPr lang="ru-RU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письменника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-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любов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до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рідного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краю,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героїзм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мужність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ідеї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національно-визвольної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боротьби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національні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мотиви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Вірші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(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збірка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віршів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"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Кобзар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",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поеми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"Тарасова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ніч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", "Гайдамаки</a:t>
            </a:r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", "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Катерина" </a:t>
            </a:r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та </a:t>
            </a:r>
            <a:r>
              <a:rPr lang="ru-RU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ін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),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автобіографічні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повістіі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нарешті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картини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становлять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велике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творча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спадщина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Тараса </a:t>
            </a:r>
            <a:r>
              <a:rPr lang="ru-RU" sz="20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Шевченка</a:t>
            </a: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187732"/>
      </p:ext>
    </p:extLst>
  </p:cSld>
  <p:clrMapOvr>
    <a:masterClrMapping/>
  </p:clrMapOvr>
  <p:transition advClick="0" advTm="15000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88640"/>
            <a:ext cx="8229600" cy="27363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u="sng" dirty="0">
                <a:hlinkClick r:id="rId2"/>
              </a:rPr>
              <a:t>Тарас Шевченко</a:t>
            </a:r>
            <a:r>
              <a:rPr lang="ru-RU" i="1" dirty="0"/>
              <a:t> — </a:t>
            </a:r>
            <a:r>
              <a:rPr lang="ru-RU" i="1" dirty="0" err="1"/>
              <a:t>геній</a:t>
            </a:r>
            <a:r>
              <a:rPr lang="ru-RU" i="1" dirty="0"/>
              <a:t> планетарного масштабу.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праці</a:t>
            </a:r>
            <a:r>
              <a:rPr lang="ru-RU" i="1" dirty="0"/>
              <a:t> </a:t>
            </a:r>
            <a:r>
              <a:rPr lang="ru-RU" i="1" dirty="0" err="1"/>
              <a:t>перекладені</a:t>
            </a:r>
            <a:r>
              <a:rPr lang="ru-RU" i="1" dirty="0"/>
              <a:t> на </a:t>
            </a:r>
            <a:r>
              <a:rPr lang="ru-RU" i="1" dirty="0" err="1"/>
              <a:t>більшість</a:t>
            </a:r>
            <a:r>
              <a:rPr lang="ru-RU" i="1" dirty="0"/>
              <a:t> </a:t>
            </a:r>
            <a:r>
              <a:rPr lang="ru-RU" i="1" dirty="0" err="1"/>
              <a:t>мов</a:t>
            </a:r>
            <a:r>
              <a:rPr lang="ru-RU" i="1" dirty="0"/>
              <a:t> </a:t>
            </a:r>
            <a:r>
              <a:rPr lang="ru-RU" i="1" dirty="0" err="1"/>
              <a:t>світу</a:t>
            </a:r>
            <a:r>
              <a:rPr lang="ru-RU" i="1" dirty="0"/>
              <a:t>. У </a:t>
            </a:r>
            <a:r>
              <a:rPr lang="ru-RU" i="1" dirty="0" err="1"/>
              <a:t>багатьох</a:t>
            </a:r>
            <a:r>
              <a:rPr lang="ru-RU" i="1" dirty="0"/>
              <a:t> державах за межами </a:t>
            </a:r>
            <a:r>
              <a:rPr lang="ru-RU" i="1" dirty="0" err="1"/>
              <a:t>України</a:t>
            </a:r>
            <a:r>
              <a:rPr lang="ru-RU" i="1" dirty="0"/>
              <a:t> </a:t>
            </a:r>
            <a:r>
              <a:rPr lang="ru-RU" i="1" dirty="0" err="1"/>
              <a:t>встановлено</a:t>
            </a:r>
            <a:r>
              <a:rPr lang="ru-RU" i="1" dirty="0"/>
              <a:t> </a:t>
            </a:r>
            <a:r>
              <a:rPr lang="ru-RU" i="1" dirty="0" err="1"/>
              <a:t>пам’ятники</a:t>
            </a:r>
            <a:r>
              <a:rPr lang="ru-RU" i="1" dirty="0"/>
              <a:t> </a:t>
            </a:r>
            <a:r>
              <a:rPr lang="ru-RU" i="1" dirty="0" err="1"/>
              <a:t>Шевченка</a:t>
            </a:r>
            <a:r>
              <a:rPr lang="ru-RU" i="1" dirty="0"/>
              <a:t>. На честь </a:t>
            </a:r>
            <a:r>
              <a:rPr lang="ru-RU" i="1" dirty="0" err="1"/>
              <a:t>поета</a:t>
            </a:r>
            <a:r>
              <a:rPr lang="ru-RU" i="1" dirty="0"/>
              <a:t> </a:t>
            </a:r>
            <a:r>
              <a:rPr lang="ru-RU" i="1" dirty="0" err="1"/>
              <a:t>названі</a:t>
            </a:r>
            <a:r>
              <a:rPr lang="ru-RU" i="1" dirty="0"/>
              <a:t> парки, </a:t>
            </a:r>
            <a:r>
              <a:rPr lang="ru-RU" i="1" dirty="0" err="1"/>
              <a:t>виші</a:t>
            </a:r>
            <a:r>
              <a:rPr lang="ru-RU" i="1" dirty="0"/>
              <a:t>, </a:t>
            </a:r>
            <a:r>
              <a:rPr lang="ru-RU" i="1" dirty="0" err="1"/>
              <a:t>бульвари</a:t>
            </a:r>
            <a:r>
              <a:rPr lang="ru-RU" i="1" dirty="0"/>
              <a:t>, </a:t>
            </a:r>
            <a:r>
              <a:rPr lang="ru-RU" i="1" dirty="0" err="1"/>
              <a:t>театри</a:t>
            </a:r>
            <a:r>
              <a:rPr lang="ru-RU" i="1" dirty="0"/>
              <a:t> і </a:t>
            </a:r>
            <a:r>
              <a:rPr lang="ru-RU" i="1" dirty="0" err="1" smtClean="0"/>
              <a:t>вулиці</a:t>
            </a:r>
            <a:r>
              <a:rPr lang="ru-RU" i="1" dirty="0" smtClean="0"/>
              <a:t>, </a:t>
            </a:r>
            <a:r>
              <a:rPr lang="ru-RU" i="1" dirty="0" err="1" smtClean="0"/>
              <a:t>вищі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навчальні</a:t>
            </a:r>
            <a:r>
              <a:rPr lang="ru-RU" i="1" dirty="0" smtClean="0"/>
              <a:t> </a:t>
            </a:r>
            <a:r>
              <a:rPr lang="ru-RU" i="1" dirty="0" err="1" smtClean="0"/>
              <a:t>заклади</a:t>
            </a:r>
            <a:endParaRPr lang="ru-RU" i="1" dirty="0"/>
          </a:p>
          <a:p>
            <a:endParaRPr lang="ru-RU" dirty="0"/>
          </a:p>
        </p:txBody>
      </p:sp>
      <p:pic>
        <p:nvPicPr>
          <p:cNvPr id="5" name="Picture 4" descr="ТОП-10 самых популярных вузов Украины / Сит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92238"/>
      </p:ext>
    </p:extLst>
  </p:cSld>
  <p:clrMapOvr>
    <a:masterClrMapping/>
  </p:clrMapOvr>
  <p:transition advClick="0" advTm="15000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Національний музей Тараса Шевч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5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00319"/>
      </p:ext>
    </p:extLst>
  </p:cSld>
  <p:clrMapOvr>
    <a:masterClrMapping/>
  </p:clrMapOvr>
  <p:transition advClick="0" advTm="15000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Хата на Пріор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1262"/>
      </p:ext>
    </p:extLst>
  </p:cSld>
  <p:clrMapOvr>
    <a:masterClrMapping/>
  </p:clrMapOvr>
  <p:transition advClick="0" advTm="15000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Музей Заповіту Тараса Григоровича Шевч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53043"/>
      </p:ext>
    </p:extLst>
  </p:cSld>
  <p:clrMapOvr>
    <a:masterClrMapping/>
  </p:clrMapOvr>
  <p:transition advClick="0" advTm="15000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Музей «Кобзаря» Т. Г. Шевч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86385"/>
      </p:ext>
    </p:extLst>
  </p:cSld>
  <p:clrMapOvr>
    <a:masterClrMapping/>
  </p:clrMapOvr>
  <p:transition advClick="0" advTm="15000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Літературно-меморіальний музей Тараса Шевч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17774"/>
      </p:ext>
    </p:extLst>
  </p:cSld>
  <p:clrMapOvr>
    <a:masterClrMapping/>
  </p:clrMapOvr>
  <p:transition advClick="0" advTm="15000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нівський муз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27027"/>
      </p:ext>
    </p:extLst>
  </p:cSld>
  <p:clrMapOvr>
    <a:masterClrMapping/>
  </p:clrMapOvr>
  <p:transition advClick="0" advTm="15000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Музей-квартира Тараса Шевч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88369"/>
      </p:ext>
    </p:extLst>
  </p:cSld>
  <p:clrMapOvr>
    <a:masterClrMapping/>
  </p:clrMapOvr>
  <p:transition advClick="0" advTm="15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8642350" cy="22320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Тарас Шевченко народився </a:t>
            </a:r>
          </a:p>
          <a:p>
            <a:pPr algn="ctr" eaLnBrk="1" hangingPunct="1">
              <a:buFontTx/>
              <a:buNone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 березня 1814 р. в селі Моринці </a:t>
            </a:r>
          </a:p>
          <a:p>
            <a:pPr algn="ctr" eaLnBrk="1" hangingPunct="1">
              <a:buFontTx/>
              <a:buNone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Звенигородського повіту Київської губернії </a:t>
            </a:r>
          </a:p>
          <a:p>
            <a:pPr algn="ctr" eaLnBrk="1" hangingPunct="1">
              <a:buFontTx/>
              <a:buNone/>
            </a:pP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(нині Черкаська область) у кріпацькій родині.</a:t>
            </a:r>
          </a:p>
        </p:txBody>
      </p:sp>
      <p:graphicFrame>
        <p:nvGraphicFramePr>
          <p:cNvPr id="16456" name="Group 7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6549732"/>
              </p:ext>
            </p:extLst>
          </p:nvPr>
        </p:nvGraphicFramePr>
        <p:xfrm>
          <a:off x="5580112" y="3283830"/>
          <a:ext cx="3092450" cy="1066800"/>
        </p:xfrm>
        <a:graphic>
          <a:graphicData uri="http://schemas.openxmlformats.org/drawingml/2006/table">
            <a:tbl>
              <a:tblPr/>
              <a:tblGrid>
                <a:gridCol w="30924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</a:rPr>
                        <a:t>Хата, в якій народився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</a:rPr>
                        <a:t>Тарас Шевченко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88" name="Picture 4" descr="3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4536504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54" name="Group 70"/>
          <p:cNvGraphicFramePr>
            <a:graphicFrameLocks noGrp="1"/>
          </p:cNvGraphicFramePr>
          <p:nvPr/>
        </p:nvGraphicFramePr>
        <p:xfrm>
          <a:off x="3995738" y="2636838"/>
          <a:ext cx="3263900" cy="518048"/>
        </p:xfrm>
        <a:graphic>
          <a:graphicData uri="http://schemas.openxmlformats.org/drawingml/2006/table">
            <a:tbl>
              <a:tblPr/>
              <a:tblGrid>
                <a:gridCol w="32639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34" name="Group 50"/>
          <p:cNvGraphicFramePr>
            <a:graphicFrameLocks noGrp="1"/>
          </p:cNvGraphicFramePr>
          <p:nvPr/>
        </p:nvGraphicFramePr>
        <p:xfrm>
          <a:off x="179388" y="2420938"/>
          <a:ext cx="3335337" cy="952500"/>
        </p:xfrm>
        <a:graphic>
          <a:graphicData uri="http://schemas.openxmlformats.org/drawingml/2006/table">
            <a:tbl>
              <a:tblPr/>
              <a:tblGrid>
                <a:gridCol w="3335337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53" name="Group 69"/>
          <p:cNvGraphicFramePr>
            <a:graphicFrameLocks noGrp="1"/>
          </p:cNvGraphicFramePr>
          <p:nvPr/>
        </p:nvGraphicFramePr>
        <p:xfrm>
          <a:off x="900113" y="5805488"/>
          <a:ext cx="1535112" cy="736600"/>
        </p:xfrm>
        <a:graphic>
          <a:graphicData uri="http://schemas.openxmlformats.org/drawingml/2006/table">
            <a:tbl>
              <a:tblPr/>
              <a:tblGrid>
                <a:gridCol w="1535112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018511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94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694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694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694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захська державна художня галерея імені Т.Г. Шевч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" y="293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10437"/>
      </p:ext>
    </p:extLst>
  </p:cSld>
  <p:clrMapOvr>
    <a:masterClrMapping/>
  </p:clrMapOvr>
  <p:transition advClick="0" advTm="15000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svitppt.com.ua/images/18/17098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51108"/>
      </p:ext>
    </p:extLst>
  </p:cSld>
  <p:clrMapOvr>
    <a:masterClrMapping/>
  </p:clrMapOvr>
  <p:transition advClick="0" advTm="15000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vitppt.com.ua/images/18/17098/960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99201"/>
      </p:ext>
    </p:extLst>
  </p:cSld>
  <p:clrMapOvr>
    <a:masterClrMapping/>
  </p:clrMapOvr>
  <p:transition advClick="0" advTm="15000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vitppt.com.ua/images/18/17098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48627"/>
      </p:ext>
    </p:extLst>
  </p:cSld>
  <p:clrMapOvr>
    <a:masterClrMapping/>
  </p:clrMapOvr>
  <p:transition advClick="0" advTm="15000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svitppt.com.ua/images/18/17098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14994"/>
      </p:ext>
    </p:extLst>
  </p:cSld>
  <p:clrMapOvr>
    <a:masterClrMapping/>
  </p:clrMapOvr>
  <p:transition advClick="0" advTm="15000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svitppt.com.ua/images/18/17098/96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" y="-2689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3867"/>
      </p:ext>
    </p:extLst>
  </p:cSld>
  <p:clrMapOvr>
    <a:masterClrMapping/>
  </p:clrMapOvr>
  <p:transition advClick="0" advTm="15000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svitppt.com.ua/images/18/17098/9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38"/>
            <a:ext cx="9144000" cy="68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04457"/>
      </p:ext>
    </p:extLst>
  </p:cSld>
  <p:clrMapOvr>
    <a:masterClrMapping/>
  </p:clrMapOvr>
  <p:transition advClick="0" advTm="15000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vitppt.com.ua/images/18/17098/960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18825"/>
      </p:ext>
    </p:extLst>
  </p:cSld>
  <p:clrMapOvr>
    <a:masterClrMapping/>
  </p:clrMapOvr>
  <p:transition advClick="0" advTm="15000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svitppt.com.ua/images/18/17098/96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" y="-271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96939"/>
      </p:ext>
    </p:extLst>
  </p:cSld>
  <p:clrMapOvr>
    <a:masterClrMapping/>
  </p:clrMapOvr>
  <p:transition advClick="0" advTm="15000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svitppt.com.ua/images/18/17098/960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17272"/>
      </p:ext>
    </p:extLst>
  </p:cSld>
  <p:clrMapOvr>
    <a:masterClrMapping/>
  </p:clrMapOvr>
  <p:transition advClick="0" advTm="15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20713"/>
            <a:ext cx="4824412" cy="57610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    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Малий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Тарас, рано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втративши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матір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потім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батька, з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дитинства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зазнав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горя і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знущань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Працюючи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навчаючись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дяк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Шевченко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ознайомився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деякими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творами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української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літератури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відчуваючи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великий потяг до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малювання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уже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тоді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робив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перші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спроби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розпочати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навчання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 маляра.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У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14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років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Тараса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зробили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дворовим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слугою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поміщика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П.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Енгельгарда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З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осені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1828 року до початку 1831 року Шевченко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побував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зі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своїм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паном у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Вільно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тепер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Вільнюс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), де,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можливо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учився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 Яна-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Батіста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Лампі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(1775 — 1837),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або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Яна Рустема (? — 1835),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професора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живопису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Віленського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університету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5123" name="Picture 4" descr="Файл:Shevchenko avtoportret z svichkoiu 186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819400" cy="3562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156325" y="5589588"/>
            <a:ext cx="14398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156325" y="6165850"/>
            <a:ext cx="17287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732588" y="5876925"/>
            <a:ext cx="144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7092950" y="5445125"/>
            <a:ext cx="2159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451725" y="5876925"/>
            <a:ext cx="936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7019925" y="5949950"/>
            <a:ext cx="1444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6084888" y="6381750"/>
            <a:ext cx="5032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31" name="Picture 12" descr="Нищие де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1790700" cy="2552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94" decel="100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94" decel="100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8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4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svitppt.com.ua/images/18/17098/96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39831"/>
      </p:ext>
    </p:extLst>
  </p:cSld>
  <p:clrMapOvr>
    <a:masterClrMapping/>
  </p:clrMapOvr>
  <p:transition advClick="0" advTm="15000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uk-UA" sz="2400" b="1" i="1" dirty="0" smtClean="0">
                <a:latin typeface="Monotype Corsiva" pitchFamily="66" charset="0"/>
              </a:rPr>
              <a:t>В </a:t>
            </a:r>
            <a:r>
              <a:rPr lang="uk-UA" sz="2400" b="1" i="1" dirty="0" err="1" smtClean="0">
                <a:latin typeface="Monotype Corsiva" pitchFamily="66" charset="0"/>
              </a:rPr>
              <a:t>Березнегуватому</a:t>
            </a:r>
            <a:r>
              <a:rPr lang="uk-UA" sz="2400" b="1" i="1" dirty="0" smtClean="0">
                <a:latin typeface="Monotype Corsiva" pitchFamily="66" charset="0"/>
              </a:rPr>
              <a:t> та районі</a:t>
            </a:r>
          </a:p>
          <a:p>
            <a:pPr marL="0" indent="0" algn="r">
              <a:buNone/>
            </a:pPr>
            <a:r>
              <a:rPr lang="uk-UA" sz="2400" b="1" i="1" dirty="0" smtClean="0">
                <a:latin typeface="Monotype Corsiva" pitchFamily="66" charset="0"/>
              </a:rPr>
              <a:t>названо вулиці на честь Т.Г.Шевченка</a:t>
            </a:r>
          </a:p>
          <a:p>
            <a:pPr marL="0" indent="0" algn="r">
              <a:buNone/>
            </a:pPr>
            <a:r>
              <a:rPr lang="uk-UA" sz="2400" b="1" i="1" dirty="0" smtClean="0">
                <a:latin typeface="Monotype Corsiva" pitchFamily="66" charset="0"/>
              </a:rPr>
              <a:t>в </a:t>
            </a:r>
            <a:r>
              <a:rPr lang="uk-UA" sz="2400" b="1" i="1" dirty="0" err="1" smtClean="0">
                <a:latin typeface="Monotype Corsiva" pitchFamily="66" charset="0"/>
              </a:rPr>
              <a:t>с.Висунськ</a:t>
            </a:r>
            <a:r>
              <a:rPr lang="uk-UA" sz="2400" b="1" i="1" dirty="0" smtClean="0">
                <a:latin typeface="Monotype Corsiva" pitchFamily="66" charset="0"/>
              </a:rPr>
              <a:t>  </a:t>
            </a:r>
            <a:r>
              <a:rPr lang="uk-UA" sz="2400" b="1" i="1" dirty="0" err="1" smtClean="0">
                <a:latin typeface="Monotype Corsiva" pitchFamily="66" charset="0"/>
              </a:rPr>
              <a:t>назвоно</a:t>
            </a:r>
            <a:r>
              <a:rPr lang="uk-UA" sz="2400" b="1" i="1" dirty="0" smtClean="0">
                <a:latin typeface="Monotype Corsiva" pitchFamily="66" charset="0"/>
              </a:rPr>
              <a:t> господарство</a:t>
            </a:r>
          </a:p>
          <a:p>
            <a:pPr marL="0" indent="0" algn="r">
              <a:buNone/>
            </a:pPr>
            <a:r>
              <a:rPr lang="uk-UA" sz="2400" b="1" i="1" dirty="0" smtClean="0">
                <a:latin typeface="Monotype Corsiva" pitchFamily="66" charset="0"/>
              </a:rPr>
              <a:t>В центрі селища встановлено</a:t>
            </a:r>
          </a:p>
          <a:p>
            <a:pPr marL="0" indent="0" algn="r">
              <a:buNone/>
            </a:pPr>
            <a:r>
              <a:rPr lang="uk-UA" sz="2400" b="1" i="1" dirty="0" smtClean="0">
                <a:latin typeface="Monotype Corsiva" pitchFamily="66" charset="0"/>
              </a:rPr>
              <a:t>погруддя  Великому Кобзарю </a:t>
            </a:r>
          </a:p>
          <a:p>
            <a:pPr marL="0" indent="0" algn="r">
              <a:buNone/>
            </a:pPr>
            <a:endParaRPr lang="uk-UA" sz="2800" b="1" i="1" dirty="0" smtClean="0">
              <a:latin typeface="Monotype Corsiva" pitchFamily="66" charset="0"/>
            </a:endParaRPr>
          </a:p>
        </p:txBody>
      </p:sp>
      <p:pic>
        <p:nvPicPr>
          <p:cNvPr id="1026" name="Picture 2" descr="http://berezneguvate.mk.gov.ua/store/files/image/IMG_23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7" r="48205"/>
          <a:stretch/>
        </p:blipFill>
        <p:spPr bwMode="auto">
          <a:xfrm>
            <a:off x="467544" y="116632"/>
            <a:ext cx="34563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498916"/>
      </p:ext>
    </p:extLst>
  </p:cSld>
  <p:clrMapOvr>
    <a:masterClrMapping/>
  </p:clrMapOvr>
  <p:transition advClick="0" advTm="15000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uk-UA" sz="2400" dirty="0" smtClean="0">
                <a:latin typeface="Monotype Corsiva" pitchFamily="66" charset="0"/>
              </a:rPr>
              <a:t>В школах, дитячих садочках,</a:t>
            </a:r>
          </a:p>
          <a:p>
            <a:pPr marL="0" indent="0" algn="r">
              <a:buNone/>
            </a:pPr>
            <a:r>
              <a:rPr lang="uk-UA" sz="2400" dirty="0" smtClean="0">
                <a:latin typeface="Monotype Corsiva" pitchFamily="66" charset="0"/>
              </a:rPr>
              <a:t>бібліотеках </a:t>
            </a:r>
          </a:p>
          <a:p>
            <a:pPr marL="0" indent="0" algn="r">
              <a:buNone/>
            </a:pPr>
            <a:r>
              <a:rPr lang="uk-UA" sz="2400" dirty="0" err="1" smtClean="0">
                <a:latin typeface="Monotype Corsiva" pitchFamily="66" charset="0"/>
              </a:rPr>
              <a:t>Березнегуватського</a:t>
            </a:r>
            <a:r>
              <a:rPr lang="uk-UA" sz="2400" dirty="0" smtClean="0">
                <a:latin typeface="Monotype Corsiva" pitchFamily="66" charset="0"/>
              </a:rPr>
              <a:t> району</a:t>
            </a:r>
          </a:p>
          <a:p>
            <a:pPr marL="0" indent="0" algn="r">
              <a:buNone/>
            </a:pPr>
            <a:r>
              <a:rPr lang="uk-UA" sz="2400" dirty="0" smtClean="0">
                <a:latin typeface="Monotype Corsiva" pitchFamily="66" charset="0"/>
              </a:rPr>
              <a:t>вшановують </a:t>
            </a:r>
          </a:p>
          <a:p>
            <a:pPr marL="0" indent="0" algn="r">
              <a:buNone/>
            </a:pPr>
            <a:r>
              <a:rPr lang="uk-UA" sz="2400" dirty="0" smtClean="0">
                <a:latin typeface="Monotype Corsiva" pitchFamily="66" charset="0"/>
              </a:rPr>
              <a:t>Великого Кобзаря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C:\Users\Ветликарння\Desktop\DSCN0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4" y="-1"/>
            <a:ext cx="50765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46176"/>
      </p:ext>
    </p:extLst>
  </p:cSld>
  <p:clrMapOvr>
    <a:masterClrMapping/>
  </p:clrMapOvr>
  <p:transition advClick="0" advTm="15000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Т.Г.Шевченко став пророком сьогодення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хотіли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дожити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часу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Шевченкових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ідеалів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свободи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любові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справді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нарешті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200" dirty="0">
                <a:solidFill>
                  <a:srgbClr val="FF0000"/>
                </a:solidFill>
              </a:rPr>
              <a:t>… «на </a:t>
            </a:r>
            <a:r>
              <a:rPr lang="ru-RU" sz="5200" dirty="0" err="1">
                <a:solidFill>
                  <a:srgbClr val="FF0000"/>
                </a:solidFill>
              </a:rPr>
              <a:t>оновленій</a:t>
            </a:r>
            <a:r>
              <a:rPr lang="ru-RU" sz="5200" dirty="0">
                <a:solidFill>
                  <a:srgbClr val="FF0000"/>
                </a:solidFill>
              </a:rPr>
              <a:t> </a:t>
            </a:r>
            <a:r>
              <a:rPr lang="ru-RU" sz="5200" dirty="0" err="1">
                <a:solidFill>
                  <a:srgbClr val="FF0000"/>
                </a:solidFill>
              </a:rPr>
              <a:t>землі</a:t>
            </a:r>
            <a:r>
              <a:rPr lang="ru-RU" sz="5200" dirty="0">
                <a:solidFill>
                  <a:srgbClr val="FF0000"/>
                </a:solidFill>
              </a:rPr>
              <a:t/>
            </a:r>
            <a:br>
              <a:rPr lang="ru-RU" sz="5200" dirty="0">
                <a:solidFill>
                  <a:srgbClr val="FF0000"/>
                </a:solidFill>
              </a:rPr>
            </a:br>
            <a:r>
              <a:rPr lang="ru-RU" sz="5200" dirty="0">
                <a:solidFill>
                  <a:srgbClr val="FF0000"/>
                </a:solidFill>
              </a:rPr>
              <a:t>Врага не буде, супостата,</a:t>
            </a:r>
            <a:br>
              <a:rPr lang="ru-RU" sz="5200" dirty="0">
                <a:solidFill>
                  <a:srgbClr val="FF0000"/>
                </a:solidFill>
              </a:rPr>
            </a:br>
            <a:r>
              <a:rPr lang="ru-RU" sz="5200" dirty="0">
                <a:solidFill>
                  <a:srgbClr val="FF0000"/>
                </a:solidFill>
              </a:rPr>
              <a:t>А буде </a:t>
            </a:r>
            <a:r>
              <a:rPr lang="ru-RU" sz="5200" dirty="0" err="1">
                <a:solidFill>
                  <a:srgbClr val="FF0000"/>
                </a:solidFill>
              </a:rPr>
              <a:t>син</a:t>
            </a:r>
            <a:r>
              <a:rPr lang="ru-RU" sz="5200" dirty="0">
                <a:solidFill>
                  <a:srgbClr val="FF0000"/>
                </a:solidFill>
              </a:rPr>
              <a:t> і буде </a:t>
            </a:r>
            <a:r>
              <a:rPr lang="ru-RU" sz="5200" dirty="0" err="1">
                <a:solidFill>
                  <a:srgbClr val="FF0000"/>
                </a:solidFill>
              </a:rPr>
              <a:t>мати</a:t>
            </a:r>
            <a:r>
              <a:rPr lang="ru-RU" sz="5200" dirty="0">
                <a:solidFill>
                  <a:srgbClr val="FF0000"/>
                </a:solidFill>
              </a:rPr>
              <a:t>,</a:t>
            </a:r>
            <a:br>
              <a:rPr lang="ru-RU" sz="5200" dirty="0">
                <a:solidFill>
                  <a:srgbClr val="FF0000"/>
                </a:solidFill>
              </a:rPr>
            </a:br>
            <a:r>
              <a:rPr lang="ru-RU" sz="5200" dirty="0">
                <a:solidFill>
                  <a:srgbClr val="FF0000"/>
                </a:solidFill>
              </a:rPr>
              <a:t>І </a:t>
            </a:r>
            <a:r>
              <a:rPr lang="ru-RU" sz="5200" dirty="0" err="1">
                <a:solidFill>
                  <a:srgbClr val="FF0000"/>
                </a:solidFill>
              </a:rPr>
              <a:t>будуть</a:t>
            </a:r>
            <a:r>
              <a:rPr lang="ru-RU" sz="5200" dirty="0">
                <a:solidFill>
                  <a:srgbClr val="FF0000"/>
                </a:solidFill>
              </a:rPr>
              <a:t> люди на </a:t>
            </a:r>
            <a:r>
              <a:rPr lang="ru-RU" sz="5200" dirty="0" err="1">
                <a:solidFill>
                  <a:srgbClr val="FF0000"/>
                </a:solidFill>
              </a:rPr>
              <a:t>землі</a:t>
            </a:r>
            <a:r>
              <a:rPr lang="ru-RU" sz="5200" dirty="0">
                <a:solidFill>
                  <a:srgbClr val="FF0000"/>
                </a:solidFill>
              </a:rPr>
              <a:t>…»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930799"/>
      </p:ext>
    </p:extLst>
  </p:cSld>
  <p:clrMapOvr>
    <a:masterClrMapping/>
  </p:clrMapOvr>
  <p:transition advClick="0" advTm="15000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218488" cy="4852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i="1" dirty="0" smtClean="0">
                <a:solidFill>
                  <a:schemeClr val="accent1"/>
                </a:solidFill>
                <a:latin typeface="Monotype Corsiva" pitchFamily="66" charset="0"/>
              </a:rPr>
              <a:t>      </a:t>
            </a:r>
            <a:r>
              <a:rPr lang="uk-UA" sz="3600" i="1" dirty="0" smtClean="0">
                <a:solidFill>
                  <a:srgbClr val="000099"/>
                </a:solidFill>
                <a:latin typeface="Monotype Corsiva" pitchFamily="66" charset="0"/>
              </a:rPr>
              <a:t>Свою Україну любіть.</a:t>
            </a:r>
            <a:r>
              <a:rPr lang="uk-UA" sz="3600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endParaRPr lang="uk-UA" sz="3600" i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uk-UA" sz="3600" i="1" dirty="0" smtClean="0">
                <a:solidFill>
                  <a:srgbClr val="000099"/>
                </a:solidFill>
                <a:latin typeface="Monotype Corsiva" pitchFamily="66" charset="0"/>
              </a:rPr>
              <a:t>      Любіть її… </a:t>
            </a:r>
            <a:r>
              <a:rPr lang="uk-UA" sz="3600" i="1" dirty="0" err="1" smtClean="0">
                <a:solidFill>
                  <a:srgbClr val="000099"/>
                </a:solidFill>
                <a:latin typeface="Monotype Corsiva" pitchFamily="66" charset="0"/>
              </a:rPr>
              <a:t>во</a:t>
            </a:r>
            <a:r>
              <a:rPr lang="uk-UA" sz="3600" i="1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uk-UA" sz="3600" i="1" dirty="0" err="1" smtClean="0">
                <a:solidFill>
                  <a:srgbClr val="000099"/>
                </a:solidFill>
                <a:latin typeface="Monotype Corsiva" pitchFamily="66" charset="0"/>
              </a:rPr>
              <a:t>врем'я</a:t>
            </a:r>
            <a:r>
              <a:rPr lang="uk-UA" sz="3600" i="1" dirty="0" smtClean="0">
                <a:solidFill>
                  <a:srgbClr val="000099"/>
                </a:solidFill>
                <a:latin typeface="Monotype Corsiva" pitchFamily="66" charset="0"/>
              </a:rPr>
              <a:t> люте,</a:t>
            </a:r>
            <a:r>
              <a:rPr lang="uk-UA" sz="3600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endParaRPr lang="uk-UA" sz="3600" i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uk-UA" sz="3600" i="1" dirty="0" smtClean="0">
                <a:solidFill>
                  <a:srgbClr val="000099"/>
                </a:solidFill>
                <a:latin typeface="Monotype Corsiva" pitchFamily="66" charset="0"/>
              </a:rPr>
              <a:t>      В остатню, </a:t>
            </a:r>
            <a:r>
              <a:rPr lang="uk-UA" sz="3600" i="1" dirty="0" err="1" smtClean="0">
                <a:solidFill>
                  <a:srgbClr val="000099"/>
                </a:solidFill>
                <a:latin typeface="Monotype Corsiva" pitchFamily="66" charset="0"/>
              </a:rPr>
              <a:t>тяжкую</a:t>
            </a:r>
            <a:r>
              <a:rPr lang="uk-UA" sz="3600" i="1" dirty="0" smtClean="0">
                <a:solidFill>
                  <a:srgbClr val="000099"/>
                </a:solidFill>
                <a:latin typeface="Monotype Corsiva" pitchFamily="66" charset="0"/>
              </a:rPr>
              <a:t> мінуту</a:t>
            </a:r>
            <a:r>
              <a:rPr lang="uk-UA" sz="3600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endParaRPr lang="uk-UA" sz="3600" i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uk-UA" sz="3600" i="1" dirty="0" smtClean="0">
                <a:solidFill>
                  <a:srgbClr val="000099"/>
                </a:solidFill>
                <a:latin typeface="Monotype Corsiva" pitchFamily="66" charset="0"/>
              </a:rPr>
              <a:t>      За неї Господа моліть!</a:t>
            </a:r>
            <a:r>
              <a:rPr lang="uk-UA" sz="3600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/>
            <a:endParaRPr lang="uk-UA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ru-RU" sz="3600" dirty="0" smtClean="0"/>
          </a:p>
        </p:txBody>
      </p:sp>
      <p:pic>
        <p:nvPicPr>
          <p:cNvPr id="52230" name="Picture 6" descr="Файл:Ts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221163"/>
            <a:ext cx="31591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22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11413" y="549275"/>
            <a:ext cx="6191250" cy="324008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200" i="1" dirty="0" smtClean="0">
                <a:solidFill>
                  <a:schemeClr val="accent1"/>
                </a:solidFill>
              </a:rPr>
              <a:t>                 </a:t>
            </a:r>
            <a:r>
              <a:rPr lang="ru-RU" sz="2200" i="1" dirty="0" err="1" smtClean="0">
                <a:solidFill>
                  <a:srgbClr val="000099"/>
                </a:solidFill>
              </a:rPr>
              <a:t>Переїхавши</a:t>
            </a:r>
            <a:r>
              <a:rPr lang="ru-RU" sz="2200" i="1" dirty="0" smtClean="0">
                <a:solidFill>
                  <a:srgbClr val="000099"/>
                </a:solidFill>
              </a:rPr>
              <a:t> до Петербургу в 1831 р., </a:t>
            </a:r>
            <a:r>
              <a:rPr lang="ru-RU" sz="2200" i="1" dirty="0" err="1" smtClean="0">
                <a:solidFill>
                  <a:srgbClr val="000099"/>
                </a:solidFill>
              </a:rPr>
              <a:t>Енгельгардт</a:t>
            </a:r>
            <a:r>
              <a:rPr lang="ru-RU" sz="2200" i="1" dirty="0" smtClean="0">
                <a:solidFill>
                  <a:srgbClr val="000099"/>
                </a:solidFill>
              </a:rPr>
              <a:t> взяв </a:t>
            </a:r>
            <a:r>
              <a:rPr lang="ru-RU" sz="2200" i="1" dirty="0" err="1" smtClean="0">
                <a:solidFill>
                  <a:srgbClr val="000099"/>
                </a:solidFill>
              </a:rPr>
              <a:t>із</a:t>
            </a:r>
            <a:r>
              <a:rPr lang="ru-RU" sz="2200" i="1" dirty="0" smtClean="0">
                <a:solidFill>
                  <a:srgbClr val="000099"/>
                </a:solidFill>
              </a:rPr>
              <a:t> собою </a:t>
            </a:r>
            <a:r>
              <a:rPr lang="ru-RU" sz="2200" i="1" dirty="0" err="1" smtClean="0">
                <a:solidFill>
                  <a:srgbClr val="000099"/>
                </a:solidFill>
              </a:rPr>
              <a:t>Шевченка</a:t>
            </a:r>
            <a:r>
              <a:rPr lang="ru-RU" sz="2200" i="1" dirty="0" smtClean="0">
                <a:solidFill>
                  <a:srgbClr val="000099"/>
                </a:solidFill>
              </a:rPr>
              <a:t>, </a:t>
            </a:r>
            <a:r>
              <a:rPr lang="ru-RU" sz="2200" i="1" dirty="0" err="1" smtClean="0">
                <a:solidFill>
                  <a:srgbClr val="000099"/>
                </a:solidFill>
              </a:rPr>
              <a:t>щоб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мати</a:t>
            </a:r>
            <a:r>
              <a:rPr lang="ru-RU" sz="2200" i="1" dirty="0" smtClean="0">
                <a:solidFill>
                  <a:srgbClr val="000099"/>
                </a:solidFill>
              </a:rPr>
              <a:t> дворового маляра, </a:t>
            </a:r>
            <a:r>
              <a:rPr lang="ru-RU" sz="2200" i="1" dirty="0" err="1" smtClean="0">
                <a:solidFill>
                  <a:srgbClr val="000099"/>
                </a:solidFill>
              </a:rPr>
              <a:t>віддав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його</a:t>
            </a:r>
            <a:r>
              <a:rPr lang="ru-RU" sz="2200" i="1" dirty="0" smtClean="0">
                <a:solidFill>
                  <a:srgbClr val="000099"/>
                </a:solidFill>
              </a:rPr>
              <a:t> в науку на 4 </a:t>
            </a:r>
            <a:r>
              <a:rPr lang="ru-RU" sz="2200" i="1" dirty="0" err="1" smtClean="0">
                <a:solidFill>
                  <a:srgbClr val="000099"/>
                </a:solidFill>
              </a:rPr>
              <a:t>ро-ки</a:t>
            </a:r>
            <a:r>
              <a:rPr lang="ru-RU" sz="2200" i="1" dirty="0" smtClean="0">
                <a:solidFill>
                  <a:srgbClr val="000099"/>
                </a:solidFill>
              </a:rPr>
              <a:t> до </a:t>
            </a:r>
            <a:r>
              <a:rPr lang="ru-RU" sz="2200" i="1" dirty="0" err="1" smtClean="0">
                <a:solidFill>
                  <a:srgbClr val="000099"/>
                </a:solidFill>
              </a:rPr>
              <a:t>живописця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В.Ширяєва</a:t>
            </a:r>
            <a:r>
              <a:rPr lang="ru-RU" sz="2200" i="1" dirty="0" smtClean="0">
                <a:solidFill>
                  <a:srgbClr val="000099"/>
                </a:solidFill>
              </a:rPr>
              <a:t>. Ночами, у </a:t>
            </a:r>
            <a:r>
              <a:rPr lang="ru-RU" sz="2200" i="1" dirty="0" err="1" smtClean="0">
                <a:solidFill>
                  <a:srgbClr val="000099"/>
                </a:solidFill>
              </a:rPr>
              <a:t>вільний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від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роботи</a:t>
            </a:r>
            <a:r>
              <a:rPr lang="ru-RU" sz="2200" i="1" dirty="0" smtClean="0">
                <a:solidFill>
                  <a:srgbClr val="000099"/>
                </a:solidFill>
              </a:rPr>
              <a:t> час, Шевченко ходив до </a:t>
            </a:r>
            <a:r>
              <a:rPr lang="ru-RU" sz="2200" i="1" dirty="0" err="1" smtClean="0">
                <a:solidFill>
                  <a:srgbClr val="000099"/>
                </a:solidFill>
              </a:rPr>
              <a:t>Літнього</a:t>
            </a:r>
            <a:r>
              <a:rPr lang="ru-RU" sz="2200" i="1" dirty="0" smtClean="0">
                <a:solidFill>
                  <a:srgbClr val="000099"/>
                </a:solidFill>
              </a:rPr>
              <a:t> саду, </a:t>
            </a:r>
            <a:r>
              <a:rPr lang="ru-RU" sz="2200" i="1" dirty="0" err="1" smtClean="0">
                <a:solidFill>
                  <a:srgbClr val="000099"/>
                </a:solidFill>
              </a:rPr>
              <a:t>змальовував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статуї</a:t>
            </a:r>
            <a:r>
              <a:rPr lang="ru-RU" sz="2200" i="1" dirty="0" smtClean="0">
                <a:solidFill>
                  <a:srgbClr val="000099"/>
                </a:solidFill>
              </a:rPr>
              <a:t>, </a:t>
            </a:r>
            <a:r>
              <a:rPr lang="ru-RU" sz="2200" i="1" dirty="0" err="1" smtClean="0">
                <a:solidFill>
                  <a:srgbClr val="000099"/>
                </a:solidFill>
              </a:rPr>
              <a:t>тоді</a:t>
            </a:r>
            <a:r>
              <a:rPr lang="ru-RU" sz="2200" i="1" dirty="0" smtClean="0">
                <a:solidFill>
                  <a:srgbClr val="000099"/>
                </a:solidFill>
              </a:rPr>
              <a:t> ж </a:t>
            </a:r>
            <a:r>
              <a:rPr lang="ru-RU" sz="2200" i="1" dirty="0" err="1" smtClean="0">
                <a:solidFill>
                  <a:srgbClr val="000099"/>
                </a:solidFill>
              </a:rPr>
              <a:t>уперше</a:t>
            </a:r>
            <a:r>
              <a:rPr lang="ru-RU" sz="2200" i="1" dirty="0" smtClean="0">
                <a:solidFill>
                  <a:srgbClr val="000099"/>
                </a:solidFill>
              </a:rPr>
              <a:t> почав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200" i="1" dirty="0" smtClean="0">
                <a:solidFill>
                  <a:srgbClr val="000099"/>
                </a:solidFill>
              </a:rPr>
              <a:t>     </a:t>
            </a:r>
            <a:r>
              <a:rPr lang="ru-RU" sz="2200" i="1" dirty="0" err="1" smtClean="0">
                <a:solidFill>
                  <a:srgbClr val="000099"/>
                </a:solidFill>
              </a:rPr>
              <a:t>писати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вірші</a:t>
            </a:r>
            <a:r>
              <a:rPr lang="ru-RU" sz="2200" i="1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200" i="1" dirty="0" smtClean="0">
                <a:solidFill>
                  <a:srgbClr val="000099"/>
                </a:solidFill>
              </a:rPr>
              <a:t>            </a:t>
            </a:r>
            <a:r>
              <a:rPr lang="ru-RU" sz="2200" i="1" dirty="0" err="1" smtClean="0">
                <a:solidFill>
                  <a:srgbClr val="000099"/>
                </a:solidFill>
              </a:rPr>
              <a:t>Влітку</a:t>
            </a:r>
            <a:r>
              <a:rPr lang="ru-RU" sz="2200" i="1" dirty="0" smtClean="0">
                <a:solidFill>
                  <a:srgbClr val="000099"/>
                </a:solidFill>
              </a:rPr>
              <a:t> 1836 </a:t>
            </a:r>
            <a:r>
              <a:rPr lang="ru-RU" sz="2200" i="1" dirty="0" err="1" smtClean="0">
                <a:solidFill>
                  <a:srgbClr val="000099"/>
                </a:solidFill>
              </a:rPr>
              <a:t>він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познайомився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зі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своїм</a:t>
            </a:r>
            <a:r>
              <a:rPr lang="ru-RU" sz="2200" i="1" dirty="0" smtClean="0">
                <a:solidFill>
                  <a:srgbClr val="000099"/>
                </a:solidFill>
              </a:rPr>
              <a:t> земляком - художником </a:t>
            </a:r>
            <a:r>
              <a:rPr lang="ru-RU" sz="2200" i="1" dirty="0" err="1" smtClean="0">
                <a:solidFill>
                  <a:srgbClr val="000099"/>
                </a:solidFill>
              </a:rPr>
              <a:t>І.Сошенком</a:t>
            </a:r>
            <a:r>
              <a:rPr lang="ru-RU" sz="2200" i="1" dirty="0" smtClean="0">
                <a:solidFill>
                  <a:srgbClr val="000099"/>
                </a:solidFill>
              </a:rPr>
              <a:t>, а через </a:t>
            </a:r>
            <a:r>
              <a:rPr lang="ru-RU" sz="2200" i="1" dirty="0" err="1" smtClean="0">
                <a:solidFill>
                  <a:srgbClr val="000099"/>
                </a:solidFill>
              </a:rPr>
              <a:t>нього</a:t>
            </a:r>
            <a:r>
              <a:rPr lang="ru-RU" sz="2200" i="1" dirty="0" smtClean="0">
                <a:solidFill>
                  <a:srgbClr val="000099"/>
                </a:solidFill>
              </a:rPr>
              <a:t> з </a:t>
            </a:r>
            <a:r>
              <a:rPr lang="ru-RU" sz="2200" i="1" dirty="0" err="1" smtClean="0">
                <a:solidFill>
                  <a:srgbClr val="000099"/>
                </a:solidFill>
              </a:rPr>
              <a:t>Є.Гребінкою</a:t>
            </a:r>
            <a:r>
              <a:rPr lang="ru-RU" sz="2200" i="1" dirty="0" smtClean="0">
                <a:solidFill>
                  <a:srgbClr val="000099"/>
                </a:solidFill>
              </a:rPr>
              <a:t>, </a:t>
            </a:r>
            <a:r>
              <a:rPr lang="ru-RU" sz="2200" i="1" dirty="0" err="1" smtClean="0">
                <a:solidFill>
                  <a:srgbClr val="000099"/>
                </a:solidFill>
              </a:rPr>
              <a:t>В.Григоровичем</a:t>
            </a:r>
            <a:r>
              <a:rPr lang="ru-RU" sz="2200" i="1" dirty="0" smtClean="0">
                <a:solidFill>
                  <a:srgbClr val="000099"/>
                </a:solidFill>
              </a:rPr>
              <a:t> і </a:t>
            </a:r>
            <a:r>
              <a:rPr lang="ru-RU" sz="2200" i="1" dirty="0" err="1" smtClean="0">
                <a:solidFill>
                  <a:srgbClr val="000099"/>
                </a:solidFill>
              </a:rPr>
              <a:t>О.Венеціановим</a:t>
            </a:r>
            <a:r>
              <a:rPr lang="ru-RU" sz="2200" i="1" dirty="0" smtClean="0">
                <a:solidFill>
                  <a:srgbClr val="000099"/>
                </a:solidFill>
              </a:rPr>
              <a:t>, </a:t>
            </a:r>
            <a:r>
              <a:rPr lang="ru-RU" sz="2200" i="1" dirty="0" err="1" smtClean="0">
                <a:solidFill>
                  <a:srgbClr val="000099"/>
                </a:solidFill>
              </a:rPr>
              <a:t>які</a:t>
            </a:r>
            <a:r>
              <a:rPr lang="ru-RU" sz="2200" i="1" dirty="0" smtClean="0">
                <a:solidFill>
                  <a:srgbClr val="000099"/>
                </a:solidFill>
              </a:rPr>
              <a:t> разом </a:t>
            </a:r>
            <a:r>
              <a:rPr lang="ru-RU" sz="2200" i="1" dirty="0" err="1" smtClean="0">
                <a:solidFill>
                  <a:srgbClr val="000099"/>
                </a:solidFill>
              </a:rPr>
              <a:t>із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К.Брюлловим</a:t>
            </a:r>
            <a:r>
              <a:rPr lang="ru-RU" sz="2200" i="1" dirty="0" smtClean="0">
                <a:solidFill>
                  <a:srgbClr val="000099"/>
                </a:solidFill>
              </a:rPr>
              <a:t> та </a:t>
            </a:r>
            <a:r>
              <a:rPr lang="ru-RU" sz="2200" i="1" dirty="0" err="1" smtClean="0">
                <a:solidFill>
                  <a:srgbClr val="000099"/>
                </a:solidFill>
              </a:rPr>
              <a:t>В.Жуковським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r>
              <a:rPr lang="ru-RU" sz="2200" i="1" dirty="0" err="1" smtClean="0">
                <a:solidFill>
                  <a:srgbClr val="000099"/>
                </a:solidFill>
              </a:rPr>
              <a:t>навесні</a:t>
            </a:r>
            <a:r>
              <a:rPr lang="ru-RU" sz="2200" i="1" dirty="0" smtClean="0">
                <a:solidFill>
                  <a:srgbClr val="000099"/>
                </a:solidFill>
              </a:rPr>
              <a:t> 1838 </a:t>
            </a:r>
            <a:r>
              <a:rPr lang="ru-RU" sz="2200" i="1" dirty="0" err="1" smtClean="0">
                <a:solidFill>
                  <a:srgbClr val="000099"/>
                </a:solidFill>
              </a:rPr>
              <a:t>викупили</a:t>
            </a:r>
            <a:r>
              <a:rPr lang="ru-RU" sz="2200" i="1" dirty="0" smtClean="0">
                <a:solidFill>
                  <a:srgbClr val="000099"/>
                </a:solidFill>
              </a:rPr>
              <a:t> молодого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200" i="1" dirty="0" smtClean="0">
                <a:solidFill>
                  <a:srgbClr val="000099"/>
                </a:solidFill>
              </a:rPr>
              <a:t>     </a:t>
            </a:r>
            <a:r>
              <a:rPr lang="ru-RU" sz="2200" i="1" dirty="0" err="1" smtClean="0">
                <a:solidFill>
                  <a:srgbClr val="000099"/>
                </a:solidFill>
              </a:rPr>
              <a:t>поета</a:t>
            </a:r>
            <a:r>
              <a:rPr lang="ru-RU" sz="2200" i="1" dirty="0" smtClean="0">
                <a:solidFill>
                  <a:srgbClr val="000099"/>
                </a:solidFill>
              </a:rPr>
              <a:t> з </a:t>
            </a:r>
            <a:r>
              <a:rPr lang="ru-RU" sz="2200" i="1" dirty="0" err="1" smtClean="0">
                <a:solidFill>
                  <a:srgbClr val="000099"/>
                </a:solidFill>
              </a:rPr>
              <a:t>кріпацтва</a:t>
            </a:r>
            <a:r>
              <a:rPr lang="ru-RU" sz="2200" i="1" dirty="0" smtClean="0">
                <a:solidFill>
                  <a:srgbClr val="000099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rgbClr val="000099"/>
                </a:solidFill>
              </a:rPr>
              <a:t>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solidFill>
                <a:srgbClr val="000099"/>
              </a:solidFill>
            </a:endParaRPr>
          </a:p>
        </p:txBody>
      </p:sp>
      <p:pic>
        <p:nvPicPr>
          <p:cNvPr id="6147" name="Picture 8" descr="Файл:Enhelhard by Shevchenk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938337" cy="2447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14" descr="Файл:Shevchenko szinochyi portre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1655763" cy="2232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20" descr="Файл:Shevchenko portret Lahody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149725"/>
            <a:ext cx="1535113" cy="2016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22" descr="Файл:Shevchenko szinochi portre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65625"/>
            <a:ext cx="2376487" cy="1612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179388" y="2924175"/>
            <a:ext cx="25209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ko-KR" sz="1200" i="1">
                <a:solidFill>
                  <a:schemeClr val="bg2"/>
                </a:solidFill>
              </a:rPr>
              <a:t>ПОРТРЕТ П.В.ЕНГЕЛЬГАРДТА. Акварель. 1833</a:t>
            </a:r>
            <a:r>
              <a:rPr lang="ru-RU" altLang="ko-KR" i="1"/>
              <a:t> </a:t>
            </a:r>
          </a:p>
        </p:txBody>
      </p:sp>
      <p:sp>
        <p:nvSpPr>
          <p:cNvPr id="6152" name="Rectangle 24"/>
          <p:cNvSpPr>
            <a:spLocks noChangeArrowheads="1"/>
          </p:cNvSpPr>
          <p:nvPr/>
        </p:nvSpPr>
        <p:spPr bwMode="auto">
          <a:xfrm>
            <a:off x="755650" y="587692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ЖІНОЧИЙ ПОРТРЕТ.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Ескізи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Олівець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1839-1843</a:t>
            </a:r>
          </a:p>
        </p:txBody>
      </p:sp>
      <p:sp>
        <p:nvSpPr>
          <p:cNvPr id="6153" name="Rectangle 25"/>
          <p:cNvSpPr>
            <a:spLocks noChangeArrowheads="1"/>
          </p:cNvSpPr>
          <p:nvPr/>
        </p:nvSpPr>
        <p:spPr bwMode="auto">
          <a:xfrm>
            <a:off x="6156325" y="623728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ПОРТРЕТ А.І.ЛАГОДИ.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Начерк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Олівець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[1839]</a:t>
            </a:r>
          </a:p>
        </p:txBody>
      </p:sp>
      <p:sp>
        <p:nvSpPr>
          <p:cNvPr id="6154" name="Rectangle 26"/>
          <p:cNvSpPr>
            <a:spLocks noChangeArrowheads="1"/>
          </p:cNvSpPr>
          <p:nvPr/>
        </p:nvSpPr>
        <p:spPr bwMode="auto">
          <a:xfrm>
            <a:off x="3419475" y="6021388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ЖІНОЧИЙ ПОРТРЕТ.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Начерк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Олівець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[1839-1843]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250825" y="4437063"/>
            <a:ext cx="217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179388" y="5013325"/>
            <a:ext cx="3603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5661025"/>
            <a:ext cx="684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250825" y="6237288"/>
            <a:ext cx="288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31"/>
          <p:cNvSpPr>
            <a:spLocks noChangeArrowheads="1"/>
          </p:cNvSpPr>
          <p:nvPr/>
        </p:nvSpPr>
        <p:spPr bwMode="auto">
          <a:xfrm>
            <a:off x="539750" y="4437063"/>
            <a:ext cx="3603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Rectangle 32"/>
          <p:cNvSpPr>
            <a:spLocks noChangeArrowheads="1"/>
          </p:cNvSpPr>
          <p:nvPr/>
        </p:nvSpPr>
        <p:spPr bwMode="auto">
          <a:xfrm>
            <a:off x="539750" y="5373688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611188" y="6092825"/>
            <a:ext cx="144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Rectangle 34"/>
          <p:cNvSpPr>
            <a:spLocks noChangeArrowheads="1"/>
          </p:cNvSpPr>
          <p:nvPr/>
        </p:nvSpPr>
        <p:spPr bwMode="auto">
          <a:xfrm>
            <a:off x="611188" y="4292600"/>
            <a:ext cx="730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3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3" grpId="0" animBg="1"/>
      <p:bldP spid="45084" grpId="0" animBg="1"/>
      <p:bldP spid="45085" grpId="0" animBg="1"/>
      <p:bldP spid="45086" grpId="0" animBg="1"/>
      <p:bldP spid="450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913"/>
            <a:ext cx="8229600" cy="3384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CC0066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CC0066"/>
                </a:solidFill>
              </a:rPr>
              <a:t>              </a:t>
            </a:r>
            <a:r>
              <a:rPr lang="ru-RU" sz="2000" i="1" dirty="0" smtClean="0">
                <a:solidFill>
                  <a:srgbClr val="000099"/>
                </a:solidFill>
              </a:rPr>
              <a:t>Перед </a:t>
            </a:r>
            <a:r>
              <a:rPr lang="ru-RU" sz="2000" i="1" dirty="0" err="1" smtClean="0">
                <a:solidFill>
                  <a:srgbClr val="000099"/>
                </a:solidFill>
              </a:rPr>
              <a:t>Шевченком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відчинилися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двері</a:t>
            </a:r>
            <a:r>
              <a:rPr lang="ru-RU" sz="2000" i="1" dirty="0" smtClean="0">
                <a:solidFill>
                  <a:srgbClr val="000099"/>
                </a:solidFill>
              </a:rPr>
              <a:t> в широкий </a:t>
            </a:r>
            <a:r>
              <a:rPr lang="ru-RU" sz="2000" i="1" dirty="0" err="1" smtClean="0">
                <a:solidFill>
                  <a:srgbClr val="000099"/>
                </a:solidFill>
              </a:rPr>
              <a:t>світ</a:t>
            </a:r>
            <a:r>
              <a:rPr lang="ru-RU" sz="2000" i="1" dirty="0" smtClean="0">
                <a:solidFill>
                  <a:srgbClr val="000099"/>
                </a:solidFill>
              </a:rPr>
              <a:t> науки й </a:t>
            </a:r>
            <a:r>
              <a:rPr lang="ru-RU" sz="2000" i="1" dirty="0" err="1" smtClean="0">
                <a:solidFill>
                  <a:srgbClr val="000099"/>
                </a:solidFill>
              </a:rPr>
              <a:t>мистецтва</a:t>
            </a:r>
            <a:r>
              <a:rPr lang="ru-RU" sz="2000" i="1" dirty="0" smtClean="0">
                <a:solidFill>
                  <a:srgbClr val="000099"/>
                </a:solidFill>
              </a:rPr>
              <a:t>. </a:t>
            </a:r>
            <a:r>
              <a:rPr lang="ru-RU" sz="2000" i="1" dirty="0" err="1" smtClean="0">
                <a:solidFill>
                  <a:srgbClr val="000099"/>
                </a:solidFill>
              </a:rPr>
              <a:t>Оформившися</a:t>
            </a:r>
            <a:r>
              <a:rPr lang="ru-RU" sz="2000" i="1" dirty="0" smtClean="0">
                <a:solidFill>
                  <a:srgbClr val="000099"/>
                </a:solidFill>
              </a:rPr>
              <a:t> студентом </a:t>
            </a:r>
            <a:r>
              <a:rPr lang="ru-RU" sz="2000" i="1" dirty="0" err="1" smtClean="0">
                <a:solidFill>
                  <a:srgbClr val="000099"/>
                </a:solidFill>
              </a:rPr>
              <a:t>Академії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мистецтв</a:t>
            </a:r>
            <a:r>
              <a:rPr lang="ru-RU" sz="2000" i="1" dirty="0" smtClean="0">
                <a:solidFill>
                  <a:srgbClr val="000099"/>
                </a:solidFill>
              </a:rPr>
              <a:t>, Шевченко став </a:t>
            </a:r>
            <a:r>
              <a:rPr lang="ru-RU" sz="2000" i="1" dirty="0" err="1" smtClean="0">
                <a:solidFill>
                  <a:srgbClr val="000099"/>
                </a:solidFill>
              </a:rPr>
              <a:t>улюбленим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учнем</a:t>
            </a:r>
            <a:r>
              <a:rPr lang="ru-RU" sz="2000" i="1" dirty="0" smtClean="0">
                <a:solidFill>
                  <a:srgbClr val="000099"/>
                </a:solidFill>
              </a:rPr>
              <a:t> Брюллова. </a:t>
            </a:r>
            <a:r>
              <a:rPr lang="ru-RU" sz="2000" i="1" dirty="0" err="1" smtClean="0">
                <a:solidFill>
                  <a:srgbClr val="000099"/>
                </a:solidFill>
              </a:rPr>
              <a:t>Бувши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вже</a:t>
            </a:r>
            <a:r>
              <a:rPr lang="ru-RU" sz="2000" i="1" dirty="0" smtClean="0">
                <a:solidFill>
                  <a:srgbClr val="000099"/>
                </a:solidFill>
              </a:rPr>
              <a:t> не </a:t>
            </a:r>
            <a:r>
              <a:rPr lang="ru-RU" sz="2000" i="1" dirty="0" err="1" smtClean="0">
                <a:solidFill>
                  <a:srgbClr val="000099"/>
                </a:solidFill>
              </a:rPr>
              <a:t>абияким</a:t>
            </a:r>
            <a:r>
              <a:rPr lang="ru-RU" sz="2000" i="1" dirty="0" smtClean="0">
                <a:solidFill>
                  <a:srgbClr val="000099"/>
                </a:solidFill>
              </a:rPr>
              <a:t> портретистом, </a:t>
            </a:r>
            <a:r>
              <a:rPr lang="ru-RU" sz="2000" i="1" dirty="0" err="1" smtClean="0">
                <a:solidFill>
                  <a:srgbClr val="000099"/>
                </a:solidFill>
              </a:rPr>
              <a:t>він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опанував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також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мистецтво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гравюри</a:t>
            </a:r>
            <a:r>
              <a:rPr lang="ru-RU" sz="2000" i="1" dirty="0" smtClean="0">
                <a:solidFill>
                  <a:srgbClr val="000099"/>
                </a:solidFill>
              </a:rPr>
              <a:t> й </a:t>
            </a:r>
            <a:r>
              <a:rPr lang="ru-RU" sz="2000" i="1" dirty="0" err="1" smtClean="0">
                <a:solidFill>
                  <a:srgbClr val="000099"/>
                </a:solidFill>
              </a:rPr>
              <a:t>виявив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видатні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здібності</a:t>
            </a:r>
            <a:r>
              <a:rPr lang="ru-RU" sz="2000" i="1" dirty="0" smtClean="0">
                <a:solidFill>
                  <a:srgbClr val="000099"/>
                </a:solidFill>
              </a:rPr>
              <a:t> як </a:t>
            </a:r>
            <a:r>
              <a:rPr lang="ru-RU" sz="2000" i="1" dirty="0" err="1" smtClean="0">
                <a:solidFill>
                  <a:srgbClr val="000099"/>
                </a:solidFill>
              </a:rPr>
              <a:t>графік</a:t>
            </a:r>
            <a:r>
              <a:rPr lang="ru-RU" sz="2000" i="1" dirty="0" smtClean="0">
                <a:solidFill>
                  <a:srgbClr val="000099"/>
                </a:solidFill>
              </a:rPr>
              <a:t> та </a:t>
            </a:r>
            <a:r>
              <a:rPr lang="ru-RU" sz="2000" i="1" dirty="0" err="1" smtClean="0">
                <a:solidFill>
                  <a:srgbClr val="000099"/>
                </a:solidFill>
              </a:rPr>
              <a:t>ілюстратор</a:t>
            </a:r>
            <a:r>
              <a:rPr lang="ru-RU" sz="2000" i="1" dirty="0" smtClean="0">
                <a:solidFill>
                  <a:srgbClr val="000099"/>
                </a:solidFill>
              </a:rPr>
              <a:t>. </a:t>
            </a:r>
            <a:r>
              <a:rPr lang="ru-RU" sz="2000" i="1" dirty="0" err="1" smtClean="0">
                <a:solidFill>
                  <a:srgbClr val="000099"/>
                </a:solidFill>
              </a:rPr>
              <a:t>Водночас</a:t>
            </a:r>
            <a:r>
              <a:rPr lang="ru-RU" sz="2000" i="1" dirty="0" smtClean="0">
                <a:solidFill>
                  <a:srgbClr val="000099"/>
                </a:solidFill>
              </a:rPr>
              <a:t> Шевченко </a:t>
            </a:r>
            <a:r>
              <a:rPr lang="ru-RU" sz="2000" i="1" dirty="0" err="1" smtClean="0">
                <a:solidFill>
                  <a:srgbClr val="000099"/>
                </a:solidFill>
              </a:rPr>
              <a:t>наполегливо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працював</a:t>
            </a:r>
            <a:r>
              <a:rPr lang="ru-RU" sz="2000" i="1" dirty="0" smtClean="0">
                <a:solidFill>
                  <a:srgbClr val="000099"/>
                </a:solidFill>
              </a:rPr>
              <a:t> над </a:t>
            </a:r>
            <a:r>
              <a:rPr lang="ru-RU" sz="2000" i="1" dirty="0" err="1" smtClean="0">
                <a:solidFill>
                  <a:srgbClr val="000099"/>
                </a:solidFill>
              </a:rPr>
              <a:t>поповненням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своєї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освіти</a:t>
            </a:r>
            <a:r>
              <a:rPr lang="ru-RU" sz="2000" i="1" dirty="0" smtClean="0">
                <a:solidFill>
                  <a:srgbClr val="000099"/>
                </a:solidFill>
              </a:rPr>
              <a:t>, </a:t>
            </a:r>
            <a:r>
              <a:rPr lang="ru-RU" sz="2000" i="1" dirty="0" err="1" smtClean="0">
                <a:solidFill>
                  <a:srgbClr val="000099"/>
                </a:solidFill>
              </a:rPr>
              <a:t>жадібно</a:t>
            </a:r>
            <a:r>
              <a:rPr lang="ru-RU" sz="2000" i="1" dirty="0" smtClean="0">
                <a:solidFill>
                  <a:srgbClr val="000099"/>
                </a:solidFill>
              </a:rPr>
              <a:t> читав твори </a:t>
            </a:r>
            <a:r>
              <a:rPr lang="ru-RU" sz="2000" i="1" dirty="0" err="1" smtClean="0">
                <a:solidFill>
                  <a:srgbClr val="000099"/>
                </a:solidFill>
              </a:rPr>
              <a:t>класиків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світової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літератури</a:t>
            </a:r>
            <a:r>
              <a:rPr lang="ru-RU" sz="2000" i="1" dirty="0" smtClean="0">
                <a:solidFill>
                  <a:srgbClr val="000099"/>
                </a:solidFill>
              </a:rPr>
              <a:t> й </a:t>
            </a:r>
            <a:r>
              <a:rPr lang="ru-RU" sz="2000" i="1" dirty="0" err="1" smtClean="0">
                <a:solidFill>
                  <a:srgbClr val="000099"/>
                </a:solidFill>
              </a:rPr>
              <a:t>захоплювався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  <a:r>
              <a:rPr lang="ru-RU" sz="2000" i="1" dirty="0" err="1" smtClean="0">
                <a:solidFill>
                  <a:srgbClr val="000099"/>
                </a:solidFill>
              </a:rPr>
              <a:t>історією</a:t>
            </a:r>
            <a:r>
              <a:rPr lang="ru-RU" sz="2000" i="1" dirty="0" smtClean="0">
                <a:solidFill>
                  <a:srgbClr val="000099"/>
                </a:solidFill>
              </a:rPr>
              <a:t> та </a:t>
            </a:r>
            <a:r>
              <a:rPr lang="ru-RU" sz="2000" i="1" dirty="0" err="1" smtClean="0">
                <a:solidFill>
                  <a:srgbClr val="000099"/>
                </a:solidFill>
              </a:rPr>
              <a:t>філософією</a:t>
            </a:r>
            <a:r>
              <a:rPr lang="ru-RU" sz="2000" i="1" dirty="0" smtClean="0">
                <a:solidFill>
                  <a:srgbClr val="000099"/>
                </a:solidFill>
              </a:rPr>
              <a:t>.</a:t>
            </a:r>
            <a:r>
              <a:rPr lang="ru-RU" sz="2400" i="1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sz="3600" dirty="0" smtClean="0">
              <a:solidFill>
                <a:srgbClr val="000099"/>
              </a:solidFill>
            </a:endParaRPr>
          </a:p>
        </p:txBody>
      </p:sp>
      <p:pic>
        <p:nvPicPr>
          <p:cNvPr id="7171" name="Picture 4" descr="foto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2519362" cy="17875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5" descr="foto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365625"/>
            <a:ext cx="2438400" cy="18002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 descr="foto1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4011613"/>
            <a:ext cx="1763712" cy="22256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7" descr="foto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573463"/>
            <a:ext cx="2303463" cy="15128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484438" y="4005263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1187450" y="4797425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1547813" y="5157788"/>
            <a:ext cx="6492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Rectangle 15"/>
          <p:cNvSpPr>
            <a:spLocks noChangeArrowheads="1"/>
          </p:cNvSpPr>
          <p:nvPr/>
        </p:nvSpPr>
        <p:spPr bwMode="auto">
          <a:xfrm>
            <a:off x="3419475" y="4652963"/>
            <a:ext cx="144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16"/>
          <p:cNvSpPr>
            <a:spLocks noChangeArrowheads="1"/>
          </p:cNvSpPr>
          <p:nvPr/>
        </p:nvSpPr>
        <p:spPr bwMode="auto">
          <a:xfrm>
            <a:off x="3203575" y="4724400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Шевченко - художник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Під час навчання в Академії Шевченко регулярно буває на літературних вечорах - у поета Нестора </a:t>
            </a:r>
            <a:r>
              <a:rPr lang="uk-UA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Кукольника</a:t>
            </a:r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(1809-1868) і музичних - у Михайла Глинки (1804-1857). Він не пропускає практично жодної театральної прем'єри, із захватом пише про гастролі в Петербурзі балерини Марії Тальоні, створює портрет знаменитої в той час французької співачки Поліни Віардо.</a:t>
            </a:r>
            <a:endParaRPr lang="ru-RU" sz="2200" b="1" i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Шевченко одержує високі бали за малюнки й етюди з натури, двічі його композиції вдостоюються срібної медалі. У полотнах Рембрандта Шевченко шукає таємниче життя світла, його моделюючу силу. За глибоке розуміння виразних можливостей світлотіні сучасники назвали його “російським Рембрандтом”. Ще студентом він зробив олівцем свій портрет зі свіч у дусі </a:t>
            </a:r>
            <a:r>
              <a:rPr lang="uk-UA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Фердинанда</a:t>
            </a:r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uk-UA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Боліючи-</a:t>
            </a:r>
            <a:r>
              <a:rPr lang="uk-UA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найбільш талановитого учня в майстерні Рембрандта. 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uk-UA" sz="2200" b="1" i="1" dirty="0" smtClean="0">
                <a:solidFill>
                  <a:schemeClr val="bg2"/>
                </a:solidFill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000" b="1" dirty="0" smtClean="0">
                <a:solidFill>
                  <a:schemeClr val="bg2"/>
                </a:solidFill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513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9700"/>
            <a:ext cx="2209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ill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22663"/>
            <a:ext cx="2005013" cy="257016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ill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35325"/>
            <a:ext cx="2438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ill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6688"/>
            <a:ext cx="21145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ill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36975"/>
            <a:ext cx="20335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9" name="Rectangle 53"/>
          <p:cNvSpPr>
            <a:spLocks noGrp="1" noChangeArrowheads="1"/>
          </p:cNvSpPr>
          <p:nvPr>
            <p:ph type="title" sz="quarter"/>
          </p:nvPr>
        </p:nvSpPr>
        <p:spPr>
          <a:xfrm>
            <a:off x="2484438" y="188913"/>
            <a:ext cx="4186237" cy="2735262"/>
          </a:xfrm>
        </p:spPr>
        <p:txBody>
          <a:bodyPr/>
          <a:lstStyle/>
          <a:p>
            <a:pPr eaLnBrk="1" hangingPunct="1"/>
            <a:r>
              <a:rPr lang="uk-UA" sz="3800" smtClean="0">
                <a:solidFill>
                  <a:srgbClr val="FF3399"/>
                </a:solidFill>
              </a:rPr>
              <a:t>Тарас</a:t>
            </a:r>
            <a:r>
              <a:rPr lang="en-US" sz="3800" smtClean="0">
                <a:solidFill>
                  <a:srgbClr val="FF3399"/>
                </a:solidFill>
              </a:rPr>
              <a:t> </a:t>
            </a:r>
            <a:r>
              <a:rPr lang="uk-UA" sz="3800" smtClean="0">
                <a:solidFill>
                  <a:srgbClr val="FF3399"/>
                </a:solidFill>
              </a:rPr>
              <a:t>Григорович - портретист</a:t>
            </a:r>
            <a:endParaRPr lang="ru-RU" sz="3800" smtClean="0">
              <a:solidFill>
                <a:srgbClr val="FF3399"/>
              </a:solidFill>
            </a:endParaRPr>
          </a:p>
        </p:txBody>
      </p:sp>
      <p:graphicFrame>
        <p:nvGraphicFramePr>
          <p:cNvPr id="19494" name="Group 38"/>
          <p:cNvGraphicFramePr>
            <a:graphicFrameLocks noGrp="1"/>
          </p:cNvGraphicFramePr>
          <p:nvPr>
            <p:ph sz="quarter" idx="1"/>
          </p:nvPr>
        </p:nvGraphicFramePr>
        <p:xfrm>
          <a:off x="6397625" y="6137275"/>
          <a:ext cx="2746375" cy="676275"/>
        </p:xfrm>
        <a:graphic>
          <a:graphicData uri="http://schemas.openxmlformats.org/drawingml/2006/table">
            <a:tbl>
              <a:tblPr/>
              <a:tblGrid>
                <a:gridCol w="2746375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Портрет Платона Закревського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98" name="Group 42"/>
          <p:cNvGraphicFramePr>
            <a:graphicFrameLocks noGrp="1"/>
          </p:cNvGraphicFramePr>
          <p:nvPr>
            <p:ph sz="quarter" idx="2"/>
          </p:nvPr>
        </p:nvGraphicFramePr>
        <p:xfrm>
          <a:off x="252413" y="6165850"/>
          <a:ext cx="2232025" cy="649288"/>
        </p:xfrm>
        <a:graphic>
          <a:graphicData uri="http://schemas.openxmlformats.org/drawingml/2006/table">
            <a:tbl>
              <a:tblPr/>
              <a:tblGrid>
                <a:gridCol w="2232025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Портрет Іллі Лизогуба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33" name="Group 77"/>
          <p:cNvGraphicFramePr>
            <a:graphicFrameLocks noGrp="1"/>
          </p:cNvGraphicFramePr>
          <p:nvPr>
            <p:ph sz="quarter" idx="3"/>
          </p:nvPr>
        </p:nvGraphicFramePr>
        <p:xfrm>
          <a:off x="3481388" y="6165850"/>
          <a:ext cx="2170112" cy="579438"/>
        </p:xfrm>
        <a:graphic>
          <a:graphicData uri="http://schemas.openxmlformats.org/drawingml/2006/table">
            <a:tbl>
              <a:tblPr/>
              <a:tblGrid>
                <a:gridCol w="2170112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Портрет Михайла Щепкіна</a:t>
                      </a:r>
                    </a:p>
                  </a:txBody>
                  <a:tcPr marT="45745" marB="4574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32" name="Group 76"/>
          <p:cNvGraphicFramePr>
            <a:graphicFrameLocks noGrp="1"/>
          </p:cNvGraphicFramePr>
          <p:nvPr>
            <p:ph sz="quarter" idx="4"/>
          </p:nvPr>
        </p:nvGraphicFramePr>
        <p:xfrm>
          <a:off x="6588125" y="2860675"/>
          <a:ext cx="2371725" cy="603250"/>
        </p:xfrm>
        <a:graphic>
          <a:graphicData uri="http://schemas.openxmlformats.org/drawingml/2006/table">
            <a:tbl>
              <a:tblPr/>
              <a:tblGrid>
                <a:gridCol w="2371725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Молитва за вмерших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31" name="Group 75"/>
          <p:cNvGraphicFramePr>
            <a:graphicFrameLocks noGrp="1"/>
          </p:cNvGraphicFramePr>
          <p:nvPr/>
        </p:nvGraphicFramePr>
        <p:xfrm>
          <a:off x="323850" y="2979738"/>
          <a:ext cx="1895475" cy="736600"/>
        </p:xfrm>
        <a:graphic>
          <a:graphicData uri="http://schemas.openxmlformats.org/drawingml/2006/table">
            <a:tbl>
              <a:tblPr/>
              <a:tblGrid>
                <a:gridCol w="1895475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Портрет Ганни Закревської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019851"/>
      </p:ext>
    </p:extLst>
  </p:cSld>
  <p:clrMapOvr>
    <a:masterClrMapping/>
  </p:clrMapOvr>
  <p:transition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1"/>
          <p:cNvSpPr>
            <a:spLocks noChangeShapeType="1"/>
          </p:cNvSpPr>
          <p:nvPr/>
        </p:nvSpPr>
        <p:spPr bwMode="auto">
          <a:xfrm>
            <a:off x="0" y="1887538"/>
            <a:ext cx="28432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Line 12"/>
          <p:cNvSpPr>
            <a:spLocks noChangeShapeType="1"/>
          </p:cNvSpPr>
          <p:nvPr/>
        </p:nvSpPr>
        <p:spPr bwMode="auto">
          <a:xfrm>
            <a:off x="0" y="2636838"/>
            <a:ext cx="28432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Line 13"/>
          <p:cNvSpPr>
            <a:spLocks noChangeShapeType="1"/>
          </p:cNvSpPr>
          <p:nvPr/>
        </p:nvSpPr>
        <p:spPr bwMode="auto">
          <a:xfrm>
            <a:off x="0" y="1887538"/>
            <a:ext cx="0" cy="7493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14"/>
          <p:cNvSpPr>
            <a:spLocks noChangeShapeType="1"/>
          </p:cNvSpPr>
          <p:nvPr/>
        </p:nvSpPr>
        <p:spPr bwMode="auto">
          <a:xfrm>
            <a:off x="2843213" y="1887538"/>
            <a:ext cx="0" cy="7493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Line 19"/>
          <p:cNvSpPr>
            <a:spLocks noChangeShapeType="1"/>
          </p:cNvSpPr>
          <p:nvPr/>
        </p:nvSpPr>
        <p:spPr bwMode="auto">
          <a:xfrm>
            <a:off x="6300788" y="2060575"/>
            <a:ext cx="28432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20"/>
          <p:cNvSpPr>
            <a:spLocks noChangeShapeType="1"/>
          </p:cNvSpPr>
          <p:nvPr/>
        </p:nvSpPr>
        <p:spPr bwMode="auto">
          <a:xfrm>
            <a:off x="6300788" y="2755900"/>
            <a:ext cx="28432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21"/>
          <p:cNvSpPr>
            <a:spLocks noChangeShapeType="1"/>
          </p:cNvSpPr>
          <p:nvPr/>
        </p:nvSpPr>
        <p:spPr bwMode="auto">
          <a:xfrm>
            <a:off x="6300788" y="2060575"/>
            <a:ext cx="0" cy="695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22"/>
          <p:cNvSpPr>
            <a:spLocks noChangeShapeType="1"/>
          </p:cNvSpPr>
          <p:nvPr/>
        </p:nvSpPr>
        <p:spPr bwMode="auto">
          <a:xfrm>
            <a:off x="9144000" y="2060575"/>
            <a:ext cx="0" cy="695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28"/>
          <p:cNvSpPr>
            <a:spLocks noChangeShapeType="1"/>
          </p:cNvSpPr>
          <p:nvPr/>
        </p:nvSpPr>
        <p:spPr bwMode="auto">
          <a:xfrm>
            <a:off x="0" y="4149725"/>
            <a:ext cx="28432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0" y="4935538"/>
            <a:ext cx="28432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30"/>
          <p:cNvSpPr>
            <a:spLocks noChangeShapeType="1"/>
          </p:cNvSpPr>
          <p:nvPr/>
        </p:nvSpPr>
        <p:spPr bwMode="auto">
          <a:xfrm>
            <a:off x="0" y="4149725"/>
            <a:ext cx="0" cy="785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31"/>
          <p:cNvSpPr>
            <a:spLocks noChangeShapeType="1"/>
          </p:cNvSpPr>
          <p:nvPr/>
        </p:nvSpPr>
        <p:spPr bwMode="auto">
          <a:xfrm>
            <a:off x="2843213" y="4149725"/>
            <a:ext cx="0" cy="785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37"/>
          <p:cNvSpPr>
            <a:spLocks noChangeShapeType="1"/>
          </p:cNvSpPr>
          <p:nvPr/>
        </p:nvSpPr>
        <p:spPr bwMode="auto">
          <a:xfrm>
            <a:off x="6300788" y="4076700"/>
            <a:ext cx="28432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Line 38"/>
          <p:cNvSpPr>
            <a:spLocks noChangeShapeType="1"/>
          </p:cNvSpPr>
          <p:nvPr/>
        </p:nvSpPr>
        <p:spPr bwMode="auto">
          <a:xfrm>
            <a:off x="6300788" y="4810125"/>
            <a:ext cx="28432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Line 39"/>
          <p:cNvSpPr>
            <a:spLocks noChangeShapeType="1"/>
          </p:cNvSpPr>
          <p:nvPr/>
        </p:nvSpPr>
        <p:spPr bwMode="auto">
          <a:xfrm>
            <a:off x="6300788" y="4076700"/>
            <a:ext cx="0" cy="733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Line 40"/>
          <p:cNvSpPr>
            <a:spLocks noChangeShapeType="1"/>
          </p:cNvSpPr>
          <p:nvPr/>
        </p:nvSpPr>
        <p:spPr bwMode="auto">
          <a:xfrm>
            <a:off x="9144000" y="4076700"/>
            <a:ext cx="0" cy="733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Rectangle 52"/>
          <p:cNvSpPr>
            <a:spLocks noChangeArrowheads="1"/>
          </p:cNvSpPr>
          <p:nvPr/>
        </p:nvSpPr>
        <p:spPr bwMode="auto">
          <a:xfrm>
            <a:off x="3132138" y="5805488"/>
            <a:ext cx="27352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1600" i="1">
                <a:solidFill>
                  <a:srgbClr val="3333FF"/>
                </a:solidFill>
              </a:rPr>
              <a:t>Катерина</a:t>
            </a:r>
            <a:endParaRPr lang="ru-RU" sz="1600" i="1">
              <a:solidFill>
                <a:srgbClr val="3333FF"/>
              </a:solidFill>
            </a:endParaRPr>
          </a:p>
        </p:txBody>
      </p:sp>
      <p:sp>
        <p:nvSpPr>
          <p:cNvPr id="10259" name="Line 53"/>
          <p:cNvSpPr>
            <a:spLocks noChangeShapeType="1"/>
          </p:cNvSpPr>
          <p:nvPr/>
        </p:nvSpPr>
        <p:spPr bwMode="auto">
          <a:xfrm>
            <a:off x="3132138" y="5157788"/>
            <a:ext cx="27352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54"/>
          <p:cNvSpPr>
            <a:spLocks noChangeShapeType="1"/>
          </p:cNvSpPr>
          <p:nvPr/>
        </p:nvSpPr>
        <p:spPr bwMode="auto">
          <a:xfrm>
            <a:off x="3132138" y="6092825"/>
            <a:ext cx="27352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55"/>
          <p:cNvSpPr>
            <a:spLocks noChangeShapeType="1"/>
          </p:cNvSpPr>
          <p:nvPr/>
        </p:nvSpPr>
        <p:spPr bwMode="auto">
          <a:xfrm>
            <a:off x="3132138" y="5157788"/>
            <a:ext cx="0" cy="9366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Line 56"/>
          <p:cNvSpPr>
            <a:spLocks noChangeShapeType="1"/>
          </p:cNvSpPr>
          <p:nvPr/>
        </p:nvSpPr>
        <p:spPr bwMode="auto">
          <a:xfrm>
            <a:off x="5867400" y="5157788"/>
            <a:ext cx="0" cy="9366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580" name="Picture 4" descr="il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il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ill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2838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ill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91075"/>
            <a:ext cx="2857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Shevchenko_Kateryna_Olia_18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27765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Rectangle 10"/>
          <p:cNvSpPr>
            <a:spLocks noChangeArrowheads="1"/>
          </p:cNvSpPr>
          <p:nvPr/>
        </p:nvSpPr>
        <p:spPr bwMode="auto">
          <a:xfrm>
            <a:off x="0" y="1887538"/>
            <a:ext cx="28432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i="1">
                <a:solidFill>
                  <a:srgbClr val="3333FF"/>
                </a:solidFill>
              </a:rPr>
              <a:t>Воздвиженський монастир в Полтаві</a:t>
            </a:r>
          </a:p>
        </p:txBody>
      </p:sp>
      <p:sp>
        <p:nvSpPr>
          <p:cNvPr id="10269" name="Rectangle 18"/>
          <p:cNvSpPr>
            <a:spLocks noChangeArrowheads="1"/>
          </p:cNvSpPr>
          <p:nvPr/>
        </p:nvSpPr>
        <p:spPr bwMode="auto">
          <a:xfrm>
            <a:off x="6300788" y="2060575"/>
            <a:ext cx="2843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i="1">
                <a:solidFill>
                  <a:srgbClr val="3333FF"/>
                </a:solidFill>
              </a:rPr>
              <a:t>Олександрівський </a:t>
            </a:r>
          </a:p>
          <a:p>
            <a:pPr algn="ctr">
              <a:spcBef>
                <a:spcPct val="20000"/>
              </a:spcBef>
            </a:pPr>
            <a:r>
              <a:rPr lang="ru-RU" sz="1600" i="1">
                <a:solidFill>
                  <a:srgbClr val="3333FF"/>
                </a:solidFill>
              </a:rPr>
              <a:t>костьол в Києві</a:t>
            </a:r>
          </a:p>
        </p:txBody>
      </p:sp>
      <p:sp>
        <p:nvSpPr>
          <p:cNvPr id="10270" name="Rectangle 27"/>
          <p:cNvSpPr>
            <a:spLocks noChangeArrowheads="1"/>
          </p:cNvSpPr>
          <p:nvPr/>
        </p:nvSpPr>
        <p:spPr bwMode="auto">
          <a:xfrm>
            <a:off x="0" y="4149725"/>
            <a:ext cx="28432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i="1">
                <a:solidFill>
                  <a:srgbClr val="3333FF"/>
                </a:solidFill>
              </a:rPr>
              <a:t>Шхуни біля форта </a:t>
            </a:r>
          </a:p>
          <a:p>
            <a:pPr algn="ctr">
              <a:spcBef>
                <a:spcPct val="20000"/>
              </a:spcBef>
            </a:pPr>
            <a:r>
              <a:rPr lang="ru-RU" sz="1600" i="1">
                <a:solidFill>
                  <a:srgbClr val="3333FF"/>
                </a:solidFill>
              </a:rPr>
              <a:t>Кос-Арал</a:t>
            </a:r>
          </a:p>
        </p:txBody>
      </p:sp>
      <p:sp>
        <p:nvSpPr>
          <p:cNvPr id="10271" name="Rectangle 36"/>
          <p:cNvSpPr>
            <a:spLocks noChangeArrowheads="1"/>
          </p:cNvSpPr>
          <p:nvPr/>
        </p:nvSpPr>
        <p:spPr bwMode="auto">
          <a:xfrm>
            <a:off x="6300788" y="4076700"/>
            <a:ext cx="28432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i="1">
                <a:solidFill>
                  <a:srgbClr val="3333FF"/>
                </a:solidFill>
              </a:rPr>
              <a:t>Поча</a:t>
            </a:r>
            <a:r>
              <a:rPr lang="uk-UA" sz="1600" i="1">
                <a:solidFill>
                  <a:srgbClr val="3333FF"/>
                </a:solidFill>
              </a:rPr>
              <a:t>ї</a:t>
            </a:r>
            <a:r>
              <a:rPr lang="ru-RU" sz="1600" i="1">
                <a:solidFill>
                  <a:srgbClr val="3333FF"/>
                </a:solidFill>
              </a:rPr>
              <a:t>вська лавра </a:t>
            </a:r>
          </a:p>
          <a:p>
            <a:pPr algn="ctr">
              <a:spcBef>
                <a:spcPct val="20000"/>
              </a:spcBef>
            </a:pPr>
            <a:r>
              <a:rPr lang="uk-UA" sz="1600" i="1">
                <a:solidFill>
                  <a:srgbClr val="3333FF"/>
                </a:solidFill>
              </a:rPr>
              <a:t>з заходу</a:t>
            </a:r>
            <a:endParaRPr lang="ru-RU" sz="1600" i="1">
              <a:solidFill>
                <a:srgbClr val="3333FF"/>
              </a:solidFill>
            </a:endParaRPr>
          </a:p>
        </p:txBody>
      </p:sp>
      <p:sp>
        <p:nvSpPr>
          <p:cNvPr id="10272" name="Rectangle 80"/>
          <p:cNvSpPr>
            <a:spLocks noChangeArrowheads="1"/>
          </p:cNvSpPr>
          <p:nvPr/>
        </p:nvSpPr>
        <p:spPr bwMode="auto">
          <a:xfrm>
            <a:off x="2916238" y="144463"/>
            <a:ext cx="33115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3200">
                <a:solidFill>
                  <a:srgbClr val="FF3399"/>
                </a:solidFill>
              </a:rPr>
              <a:t>Тарас Григорович – пейзажист</a:t>
            </a:r>
            <a:endParaRPr lang="ru-RU" sz="3200">
              <a:solidFill>
                <a:srgbClr val="FF3399"/>
              </a:solidFill>
            </a:endParaRPr>
          </a:p>
        </p:txBody>
      </p:sp>
      <p:graphicFrame>
        <p:nvGraphicFramePr>
          <p:cNvPr id="24672" name="Group 96"/>
          <p:cNvGraphicFramePr>
            <a:graphicFrameLocks noGrp="1"/>
          </p:cNvGraphicFramePr>
          <p:nvPr>
            <p:ph/>
          </p:nvPr>
        </p:nvGraphicFramePr>
        <p:xfrm>
          <a:off x="684213" y="2997200"/>
          <a:ext cx="1306512" cy="518048"/>
        </p:xfrm>
        <a:graphic>
          <a:graphicData uri="http://schemas.openxmlformats.org/drawingml/2006/table">
            <a:tbl>
              <a:tblPr/>
              <a:tblGrid>
                <a:gridCol w="130651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1823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929</Words>
  <Application>Microsoft Office PowerPoint</Application>
  <PresentationFormat>Экран (4:3)</PresentationFormat>
  <Paragraphs>101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Шевченко - художник</vt:lpstr>
      <vt:lpstr>Тарас Григорович - портретист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Поезія Т.Шевченка в музиці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Т.Г.Шевченко став пророком сьогодення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Ветликарння</dc:creator>
  <cp:lastModifiedBy>Administrator</cp:lastModifiedBy>
  <cp:revision>29</cp:revision>
  <dcterms:created xsi:type="dcterms:W3CDTF">2015-04-16T08:35:24Z</dcterms:created>
  <dcterms:modified xsi:type="dcterms:W3CDTF">2015-04-18T06:23:06Z</dcterms:modified>
</cp:coreProperties>
</file>