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7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Firma_de_Trotsk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80%D0%BE%D1%86%D1%8C%D0%BA%D0%B8%D0%B9_%D0%9B%D0%B5%D0%B2_%D0%94%D0%B0%D0%B2%D0%B8%D0%B4%D0%BE%D0%B2%D0%B8%D1%87" TargetMode="External"/><Relationship Id="rId2" Type="http://schemas.openxmlformats.org/officeDocument/2006/relationships/hyperlink" Target="http://uk.wikipedia.org/w/index.php?title=%D0%9C%D1%96%D0%B6%D1%80%D0%B0%D0%B9%D0%BE%D0%BD%D0%BA%D0%B0&amp;action=edit&amp;redlink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0%D0%B2%D0%B4%D0%B0_(%D0%B3%D0%B0%D0%B7%D0%B5%D1%82%D0%B0)" TargetMode="External"/><Relationship Id="rId2" Type="http://schemas.openxmlformats.org/officeDocument/2006/relationships/hyperlink" Target="http://uk.wikipedia.org/wiki/%D0%99._%D0%A1%D1%82%D0%B0%D0%BB%D1%96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2%D1%80%D0%BE%D1%86%D1%8C%D0%BA%D0%B8%D0%B9_%D0%9B%D0%B5%D0%B2_%D0%94%D0%B0%D0%B2%D0%B8%D0%B4%D0%BE%D0%B2%D0%B8%D1%8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B%D0%B5%D0%BD%D1%96%D0%BD" TargetMode="External"/><Relationship Id="rId7" Type="http://schemas.openxmlformats.org/officeDocument/2006/relationships/hyperlink" Target="http://uk.wikipedia.org/wiki/%D0%9C%D0%B5%D0%BA%D1%81%D0%B8%D0%BA%D0%B0" TargetMode="External"/><Relationship Id="rId2" Type="http://schemas.openxmlformats.org/officeDocument/2006/relationships/hyperlink" Target="http://uk.wikipedia.org/wiki/%D0%91%D0%B5%D1%80%D0%B5%D1%81%D1%82%D0%B5%D0%B9%D1%81%D1%8C%D0%BA%D0%B8%D0%B9_%D0%BC%D0%B8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0%9A%D0%92%D0%A1" TargetMode="External"/><Relationship Id="rId5" Type="http://schemas.openxmlformats.org/officeDocument/2006/relationships/hyperlink" Target="http://uk.wikipedia.org/wiki/%D0%A1%D0%A0%D0%A1%D0%A0" TargetMode="External"/><Relationship Id="rId4" Type="http://schemas.openxmlformats.org/officeDocument/2006/relationships/hyperlink" Target="http://uk.wikipedia.org/wiki/%D0%A2%D1%80%D0%BE%D1%86%D1%8C%D0%BA%D0%B8%D0%B9_%D0%9B%D0%B5%D0%B2_%D0%94%D0%B0%D0%B2%D0%B8%D0%B4%D0%BE%D0%B2%D0%B8%D1%8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0%BB%D0%B5%D0%BA%D1%82%D0%B8%D0%B2%D1%96%D0%B7%D0%B0%D1%86%D1%96%D1%8F_%D1%83_%D0%A1%D0%A0%D0%A1%D0%A0" TargetMode="External"/><Relationship Id="rId7" Type="http://schemas.openxmlformats.org/officeDocument/2006/relationships/hyperlink" Target="http://uk.wikipedia.org/wiki/%D0%A2%D1%80%D0%BE%D1%86%D1%8C%D0%BA%D1%96%D0%B7%D0%BC" TargetMode="External"/><Relationship Id="rId2" Type="http://schemas.openxmlformats.org/officeDocument/2006/relationships/hyperlink" Target="http://uk.wikipedia.org/wiki/%D0%86%D0%BD%D0%B4%D1%83%D1%81%D1%82%D1%80%D1%96%D0%B0%D0%BB%D1%96%D0%B7%D0%B0%D1%86%D1%96%D1%8F_%D0%A1%D0%A0%D0%A1%D0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5" Type="http://schemas.openxmlformats.org/officeDocument/2006/relationships/hyperlink" Target="http://uk.wikipedia.org/wiki/%D0%A3%D0%A0%D0%A1%D0%A0" TargetMode="External"/><Relationship Id="rId4" Type="http://schemas.openxmlformats.org/officeDocument/2006/relationships/hyperlink" Target="http://uk.wikipedia.org/wiki/%D0%A3%D0%9D%D0%A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3%D0%B9%D0%B1%D0%B8%D1%88%D0%B5%D0%B2_%D0%92%D0%B0%D0%BB%D0%B5%D1%80%D1%96%D0%B0%D0%BD_%D0%92%D0%BE%D0%BB%D0%BE%D0%B4%D0%B8%D0%BC%D0%B8%D1%80%D0%BE%D0%B2%D0%B8%D1%87" TargetMode="External"/><Relationship Id="rId2" Type="http://schemas.openxmlformats.org/officeDocument/2006/relationships/hyperlink" Target="http://uk.wikipedia.org/wiki/%D0%9A%D1%96%D1%80%D0%BE%D0%B2_%D0%A1%D0%B5%D1%80%D0%B3%D1%96%D0%B9_%D0%9C%D0%B8%D1%80%D0%BE%D0%BD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uk.wikipedia.org/wiki/%D0%9C%D0%B0%D0%BA%D1%81%D0%B8%D0%BC_%D0%93%D0%BE%D1%80%D1%8C%D0%BA%D0%B8%D0%B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80%D0%BE%D1%86%D1%8C%D0%BA%D0%B8%D0%B9_%D0%9B%D0%B5%D0%B2_%D0%94%D0%B0%D0%B2%D0%B8%D0%B4%D0%BE%D0%B2%D0%B8%D1%87" TargetMode="External"/><Relationship Id="rId2" Type="http://schemas.openxmlformats.org/officeDocument/2006/relationships/hyperlink" Target="http://uk.wikipedia.org/wiki/%D0%93%D0%BE%D0%BB%D0%BE%D0%B4%D0%BE%D0%BC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0%D0%BE%D1%81%D1%96%D0%B9%D1%81%D1%8C%D0%BA%D0%B0_%D0%BC%D0%BE%D0%B2%D0%B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k.wikipedia.org/wiki/%D0%9F%D0%B5%D1%80%D0%B5%D0%B1%D1%83%D0%B4%D0%BE%D0%B2%D0%B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7" TargetMode="External"/><Relationship Id="rId13" Type="http://schemas.openxmlformats.org/officeDocument/2006/relationships/hyperlink" Target="http://uk.wikipedia.org/wiki/%D0%A4%D1%80%D1%83%D0%BD%D0%B7%D0%B5_%D0%9C%D0%B8%D1%85%D0%B0%D0%B9%D0%BB%D0%BE_%D0%92%D0%B0%D1%81%D0%B8%D0%BB%D1%8C%D0%BE%D0%B2%D0%B8%D1%87" TargetMode="External"/><Relationship Id="rId3" Type="http://schemas.openxmlformats.org/officeDocument/2006/relationships/hyperlink" Target="http://uk.wikipedia.org/wiki/8_%D0%B6%D0%BE%D0%B2%D1%82%D0%BD%D1%8F" TargetMode="External"/><Relationship Id="rId7" Type="http://schemas.openxmlformats.org/officeDocument/2006/relationships/hyperlink" Target="http://uk.wikipedia.org/w/index.php?title=%D0%9D%D0%B0%D1%80%D0%BE%D0%B4%D0%BD%D0%B8%D0%B9_%D0%BA%D0%BE%D0%BC%D1%96%D1%81%D0%B0%D1%80%D1%96%D0%B0%D1%82_%D0%B7%D0%B0%D0%BA%D0%BE%D1%80%D0%B4%D0%BE%D0%BD%D0%BD%D0%B8%D1%85_%D1%81%D0%BF%D1%80%D0%B0%D0%B2_%D0%A0%D0%A0%D0%A4%D0%A1%D0%A0&amp;action=edit&amp;redlink=1" TargetMode="External"/><Relationship Id="rId12" Type="http://schemas.openxmlformats.org/officeDocument/2006/relationships/hyperlink" Target="http://uk.wikipedia.org/wiki/%D0%A0%D0%B5%D0%B2%D0%BE%D0%BB%D1%8E%D1%86%D1%96%D0%B9%D0%BD%D0%B0_%D0%B2%D1%96%D0%B9%D1%81%D1%8C%D0%BA%D0%BE%D0%B2%D0%B0_%D1%80%D0%B0%D0%B4%D0%B0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://uk.wikipedia.org/w/index.php?title=%D0%9F%D0%B5%D1%82%D1%80%D0%BE%D0%B3%D1%80%D0%B0%D0%B4%D1%81%D1%8C%D0%BA%D0%B0_%D1%80%D0%B0%D0%B4%D0%B0_%D1%80%D0%BE%D0%B1%D1%96%D1%82%D0%BD%D0%B8%D1%87%D0%B8%D1%85_%D0%B8_%D1%81%D0%BE%D0%BB%D0%B4%D0%B0%D1%82%D1%81%D1%8C%D0%BA%D0%B8%D1%85_%D0%B4%D0%B5%D0%BF%D1%83%D1%82%D0%B0%D1%82%D1%96%D0%B2&amp;action=edit&amp;redlink=1" TargetMode="Externa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iki/%D0%97%D1%96%D0%BD%D0%BE%D0%B2'%D1%94%D0%B2_%D0%93%D1%80%D0%B8%D0%B3%D0%BE%D1%80%D1%96%D0%B9_%D0%9E%D0%B2%D1%81%D1%96%D0%B9%D0%BE%D0%B2%D0%B8%D1%87" TargetMode="External"/><Relationship Id="rId11" Type="http://schemas.openxmlformats.org/officeDocument/2006/relationships/hyperlink" Target="http://uk.wikipedia.org/wiki/%D0%A7%D0%B8%D1%87%D0%B5%D1%80%D1%96%D0%BD_%D0%93%D0%B5%D0%BE%D1%80%D0%B3%D1%96%D0%B9_%D0%92%D0%B0%D1%81%D0%B8%D0%BB%D1%8C%D0%BE%D0%B2%D0%B8%D1%87" TargetMode="External"/><Relationship Id="rId5" Type="http://schemas.openxmlformats.org/officeDocument/2006/relationships/hyperlink" Target="http://uk.wikipedia.org/w/index.php?title=%D0%A7%D1%85%D0%B5%D1%97%D0%B4%D0%B7%D0%B5_%D0%9C%D0%B8%D0%BA%D0%BE%D0%BB%D0%B0_%D0%A1%D0%B5%D0%BC%D0%B5%D0%BD%D0%BE%D0%B2%D0%B8%D1%87&amp;action=edit&amp;redlink=1" TargetMode="External"/><Relationship Id="rId15" Type="http://schemas.openxmlformats.org/officeDocument/2006/relationships/hyperlink" Target="http://uk.wikipedia.org/wiki/%D0%9A%D0%B0%D0%BC%D0%B5%D0%BD%D1%94%D0%B2_%D0%A1%D0%B5%D1%80%D0%B3%D1%96%D0%B9_%D0%A1%D0%B5%D1%80%D0%B3%D1%96%D0%B9%D0%BE%D0%B2%D0%B8%D1%87" TargetMode="External"/><Relationship Id="rId10" Type="http://schemas.openxmlformats.org/officeDocument/2006/relationships/hyperlink" Target="http://uk.wikipedia.org/wiki/1918" TargetMode="External"/><Relationship Id="rId4" Type="http://schemas.openxmlformats.org/officeDocument/2006/relationships/hyperlink" Target="http://uk.wikipedia.org/wiki/8_%D0%BB%D0%B8%D1%81%D1%82%D0%BE%D0%BF%D0%B0%D0%B4%D0%B0" TargetMode="External"/><Relationship Id="rId9" Type="http://schemas.openxmlformats.org/officeDocument/2006/relationships/hyperlink" Target="http://uk.wikipedia.org/wiki/13_%D0%B1%D0%B5%D1%80%D0%B5%D0%B7%D0%BD%D1%8F" TargetMode="External"/><Relationship Id="rId14" Type="http://schemas.openxmlformats.org/officeDocument/2006/relationships/hyperlink" Target="http://uk.wikipedia.org/wiki/%D0%93%D0%BE%D0%BB%D0%BE%D0%B2%D0%B0_%D1%80%D0%B0%D0%B4%D1%8F%D0%BD%D1%81%D1%8C%D0%BA%D0%BE%D0%B3%D0%BE_%D0%B2%D1%96%D0%B9%D1%81%D1%8C%D0%BA%D0%BE%D0%B2%D0%BE%D0%B3%D0%BE_%D0%B2%D1%96%D0%B4%D0%BE%D0%BC%D1%81%D1%82%D0%B2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40" TargetMode="External"/><Relationship Id="rId13" Type="http://schemas.openxmlformats.org/officeDocument/2006/relationships/hyperlink" Target="http://uk.wikipedia.org/wiki/%D0%A1%D0%A0%D0%A1%D0%A0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uk.wikipedia.org/wiki/1879" TargetMode="External"/><Relationship Id="rId7" Type="http://schemas.openxmlformats.org/officeDocument/2006/relationships/hyperlink" Target="http://uk.wikipedia.org/wiki/21_%D1%81%D0%B5%D1%80%D0%BF%D0%BD%D1%8F" TargetMode="External"/><Relationship Id="rId12" Type="http://schemas.openxmlformats.org/officeDocument/2006/relationships/hyperlink" Target="http://uk.wikipedia.org/wiki/%D0%A0%D0%BE%D1%81%D1%96%D0%B9%D1%81%D1%8C%D0%BA%D0%B0_%D1%96%D0%BC%D0%BF%D0%B5%D1%80%D1%96%D1%8F" TargetMode="External"/><Relationship Id="rId17" Type="http://schemas.openxmlformats.org/officeDocument/2006/relationships/hyperlink" Target="http://uk.wikipedia.org/wiki/%D0%A4%D0%B0%D0%B9%D0%BB:Firma_de_Trotsky.jpg" TargetMode="External"/><Relationship Id="rId2" Type="http://schemas.openxmlformats.org/officeDocument/2006/relationships/hyperlink" Target="http://uk.wikipedia.org/wiki/7_%D0%BB%D0%B8%D1%81%D1%82%D0%BE%D0%BF%D0%B0%D0%B4%D0%B0" TargetMode="External"/><Relationship Id="rId16" Type="http://schemas.openxmlformats.org/officeDocument/2006/relationships/hyperlink" Target="http://uk.wikipedia.org/wiki/%D0%A0%D0%9A%D0%9F(%D0%B1)" TargetMode="Externa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5%D0%B5%D1%80%D1%81%D0%BE%D0%BD%D1%81%D1%8C%D0%BA%D0%B0_%D0%B3%D1%83%D0%B1%D0%B5%D1%80%D0%BD%D1%96%D1%8F" TargetMode="External"/><Relationship Id="rId11" Type="http://schemas.openxmlformats.org/officeDocument/2006/relationships/hyperlink" Target="http://uk.wikipedia.org/wiki/%D0%9C%D0%B5%D0%BA%D1%81%D0%B8%D0%BA%D0%B0" TargetMode="External"/><Relationship Id="rId5" Type="http://schemas.openxmlformats.org/officeDocument/2006/relationships/hyperlink" Target="http://uk.wikipedia.org/wiki/%D0%84%D0%BB%D0%B8%D0%B7%D0%B0%D0%B2%D0%B5%D1%82%D0%B3%D1%80%D0%B0%D0%B4%D1%81%D1%8C%D0%BA%D0%B8%D0%B9_%D0%BF%D0%BE%D0%B2%D1%96%D1%82" TargetMode="External"/><Relationship Id="rId15" Type="http://schemas.openxmlformats.org/officeDocument/2006/relationships/hyperlink" Target="http://uk.wikipedia.org/wiki/%D0%A0%D0%A1%D0%94%D0%A0%D0%9F(%D0%B1)" TargetMode="External"/><Relationship Id="rId10" Type="http://schemas.openxmlformats.org/officeDocument/2006/relationships/hyperlink" Target="http://uk.wikipedia.org/wiki/%D0%9C%D0%B5%D1%85%D1%96%D0%BA%D0%BE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://uk.wikipedia.org/wiki/%D0%91%D0%B5%D1%80%D0%B5%D1%81%D0%BB%D0%B0%D0%B2%D0%BA%D0%B0_(%D0%A3%D0%BA%D1%80%D0%B0%D1%97%D0%BD%D0%B0)" TargetMode="External"/><Relationship Id="rId9" Type="http://schemas.openxmlformats.org/officeDocument/2006/relationships/hyperlink" Target="http://uk.wikipedia.org/w/index.php?title=%D0%9A%D0%BE%D0%B9%D0%BE%D0%B0%D0%BA%D0%B0%D0%BD&amp;action=edit&amp;redlink=1" TargetMode="External"/><Relationship Id="rId14" Type="http://schemas.openxmlformats.org/officeDocument/2006/relationships/hyperlink" Target="http://uk.wikipedia.org/wiki/%D0%84%D0%B2%D1%80%D0%B5%D0%B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0%D0%BE%D1%86%D1%8C%D0%BA%D0%B8%D0%B9_%D0%9B%D0%B5%D0%B2_%D0%94%D0%B0%D0%B2%D0%B8%D0%B4%D0%BE%D0%B2%D0%B8%D1%87" TargetMode="External"/><Relationship Id="rId13" Type="http://schemas.openxmlformats.org/officeDocument/2006/relationships/hyperlink" Target="http://uk.wikipedia.org/wiki/%D0%98%D1%81%D0%BA%D1%80%D0%B0_(%D0%B3%D0%B0%D0%B7%D0%B5%D1%82%D0%B0)" TargetMode="External"/><Relationship Id="rId18" Type="http://schemas.openxmlformats.org/officeDocument/2006/relationships/hyperlink" Target="http://uk.wikipedia.org/wiki/1913" TargetMode="External"/><Relationship Id="rId3" Type="http://schemas.openxmlformats.org/officeDocument/2006/relationships/hyperlink" Target="http://uk.wikipedia.org/wiki/%D0%91%D0%BE%D0%B1%D1%80%D0%B8%D0%BD%D0%B5%D1%86%D1%8C%D0%BA%D0%B8%D0%B9_%D1%80%D0%B0%D0%B9%D0%BE%D0%BD" TargetMode="External"/><Relationship Id="rId7" Type="http://schemas.openxmlformats.org/officeDocument/2006/relationships/hyperlink" Target="http://uk.wikipedia.org/wiki/%D0%9C%D0%B8%D0%BA%D0%BE%D0%BB%D0%B0%D1%97%D0%B2" TargetMode="External"/><Relationship Id="rId12" Type="http://schemas.openxmlformats.org/officeDocument/2006/relationships/hyperlink" Target="http://uk.wikipedia.org/wiki/1902" TargetMode="External"/><Relationship Id="rId17" Type="http://schemas.openxmlformats.org/officeDocument/2006/relationships/hyperlink" Target="http://uk.wikipedia.org/wiki/%D0%9F%D0%B5%D1%82%D0%B5%D1%80%D0%B1%D1%83%D1%80%D0%B3" TargetMode="External"/><Relationship Id="rId2" Type="http://schemas.openxmlformats.org/officeDocument/2006/relationships/hyperlink" Target="http://uk.wikipedia.org/wiki/%D0%91%D0%B5%D1%80%D0%B5%D1%81%D0%BB%D0%B0%D0%B2%D0%BA%D0%B0" TargetMode="External"/><Relationship Id="rId16" Type="http://schemas.openxmlformats.org/officeDocument/2006/relationships/hyperlink" Target="http://uk.wikipedia.org/wiki/%D0%9F%D0%B0%D1%80%D0%B2%D1%83%D1%81" TargetMode="External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1%80%D0%B8%D0%BB%D0%BE%D0%B2_%D0%86%D0%B2%D0%B0%D0%BD_%D0%90%D0%BD%D0%B4%D1%80%D1%96%D0%B9%D0%BE%D0%B2%D0%B8%D1%87" TargetMode="External"/><Relationship Id="rId11" Type="http://schemas.openxmlformats.org/officeDocument/2006/relationships/hyperlink" Target="http://uk.wikipedia.org/wiki/1898" TargetMode="External"/><Relationship Id="rId5" Type="http://schemas.openxmlformats.org/officeDocument/2006/relationships/hyperlink" Target="http://uk.wikipedia.org/wiki/%D0%A3%D0%BA%D1%80%D0%B0%D1%97%D0%BD%D0%B0" TargetMode="External"/><Relationship Id="rId15" Type="http://schemas.openxmlformats.org/officeDocument/2006/relationships/hyperlink" Target="http://uk.wikipedia.org/wiki/1905" TargetMode="External"/><Relationship Id="rId10" Type="http://schemas.openxmlformats.org/officeDocument/2006/relationships/hyperlink" Target="http://uk.wikipedia.org/wiki/%D0%A1%D0%B8%D0%B1%D1%96%D1%80" TargetMode="External"/><Relationship Id="rId19" Type="http://schemas.openxmlformats.org/officeDocument/2006/relationships/hyperlink" Target="http://uk.wikipedia.org/wiki/1917" TargetMode="External"/><Relationship Id="rId4" Type="http://schemas.openxmlformats.org/officeDocument/2006/relationships/hyperlink" Target="http://uk.wikipedia.org/wiki/%D0%9A%D1%96%D1%80%D0%BE%D0%B2%D0%BE%D0%B3%D1%80%D0%B0%D0%B4%D1%81%D1%8C%D0%BA%D0%B0_%D0%BE%D0%B1%D0%BB%D0%B0%D1%81%D1%82%D1%8C" TargetMode="External"/><Relationship Id="rId9" Type="http://schemas.openxmlformats.org/officeDocument/2006/relationships/hyperlink" Target="http://uk.wikipedia.org/wiki/1896" TargetMode="External"/><Relationship Id="rId14" Type="http://schemas.openxmlformats.org/officeDocument/2006/relationships/hyperlink" Target="http://uk.wikipedia.org/wiki/%D0%9B%D0%B5%D0%BD%D1%96%D0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1%80%D0%B8%D0%B6" TargetMode="External"/><Relationship Id="rId3" Type="http://schemas.openxmlformats.org/officeDocument/2006/relationships/hyperlink" Target="http://uk.wikipedia.org/wiki/%D0%92%D1%96%D0%B4%D0%B5%D0%BD%D1%8C" TargetMode="External"/><Relationship Id="rId7" Type="http://schemas.openxmlformats.org/officeDocument/2006/relationships/hyperlink" Target="http://uk.wikipedia.org/wiki/%D0%A6%D1%8E%D1%80%D1%96%D1%85" TargetMode="External"/><Relationship Id="rId2" Type="http://schemas.openxmlformats.org/officeDocument/2006/relationships/hyperlink" Target="http://uk.wikipedia.org/wiki/%D0%9F%D0%B5%D1%80%D1%88%D0%B0_%D1%81%D0%B2%D1%96%D1%82%D0%BE%D0%B2%D0%B0_%D0%B2%D1%96%D0%B9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4" TargetMode="External"/><Relationship Id="rId11" Type="http://schemas.openxmlformats.org/officeDocument/2006/relationships/hyperlink" Target="http://uk.wikipedia.org/wiki/1916" TargetMode="External"/><Relationship Id="rId5" Type="http://schemas.openxmlformats.org/officeDocument/2006/relationships/hyperlink" Target="http://uk.wikipedia.org/wiki/3_%D1%81%D0%B5%D1%80%D0%BF%D0%BD%D1%8F" TargetMode="External"/><Relationship Id="rId10" Type="http://schemas.openxmlformats.org/officeDocument/2006/relationships/hyperlink" Target="http://uk.wikipedia.org/wiki/14_%D0%B2%D0%B5%D1%80%D0%B5%D1%81%D0%BD%D1%8F" TargetMode="External"/><Relationship Id="rId4" Type="http://schemas.openxmlformats.org/officeDocument/2006/relationships/hyperlink" Target="http://uk.wikipedia.org/wiki/1907" TargetMode="External"/><Relationship Id="rId9" Type="http://schemas.openxmlformats.org/officeDocument/2006/relationships/hyperlink" Target="http://uk.wikipedia.org/wiki/%D0%9C%D0%B0%D1%80%D1%82%D0%BE%D0%B2_%D0%AE%D0%BB%D1%96%D0%B9_%D0%9E%D1%81%D0%B8%D0%BF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0%B4%D1%96%D1%81" TargetMode="External"/><Relationship Id="rId2" Type="http://schemas.openxmlformats.org/officeDocument/2006/relationships/hyperlink" Target="http://uk.wikipedia.org/wiki/%D0%9C%D0%B0%D0%B4%D1%80%D0%B8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1%D0%B0%D1%80%D1%81%D0%B5%D0%BB%D0%BE%D0%BD%D0%B0" TargetMode="External"/><Relationship Id="rId4" Type="http://schemas.openxmlformats.org/officeDocument/2006/relationships/hyperlink" Target="http://uk.wikipedia.org/wiki/%D0%93%D0%B0%D0%B2%D0%B0%D0%BD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uk.wikipedia.org/wiki/%D0%87%D0%B4%D0%B8%D1%88" TargetMode="External"/><Relationship Id="rId7" Type="http://schemas.openxmlformats.org/officeDocument/2006/relationships/hyperlink" Target="http://uk.wikipedia.org/wiki/%D0%93%D0%B0%D0%BB%D1%96%D1%84%D0%B0%D0%BA%D1%81_(%D0%9D%D0%BE%D0%B2%D0%B0_%D0%A8%D0%BE%D1%82%D0%BB%D0%B0%D0%BD%D0%B4%D1%96%D1%8F)" TargetMode="External"/><Relationship Id="rId2" Type="http://schemas.openxmlformats.org/officeDocument/2006/relationships/hyperlink" Target="http://uk.wikipedia.org/wiki/%D0%9D%D1%8C%D1%8E-%D0%99%D0%BE%D1%80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7" TargetMode="External"/><Relationship Id="rId5" Type="http://schemas.openxmlformats.org/officeDocument/2006/relationships/hyperlink" Target="http://uk.wikipedia.org/wiki/27_%D0%B1%D0%B5%D1%80%D0%B5%D0%B7%D0%BD%D1%8F" TargetMode="External"/><Relationship Id="rId4" Type="http://schemas.openxmlformats.org/officeDocument/2006/relationships/hyperlink" Target="http://en.wikipedia.org/wiki/The_Forwar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4_%D1%82%D1%80%D0%B0%D0%B2%D0%BD%D1%8F" TargetMode="External"/><Relationship Id="rId2" Type="http://schemas.openxmlformats.org/officeDocument/2006/relationships/hyperlink" Target="http://uk.wikipedia.org/wiki/%D0%A2%D1%80%D0%BE%D1%86%D1%8C%D0%BA%D0%B8%D0%B9_%D0%9B%D0%B5%D0%B2_%D0%94%D0%B0%D0%B2%D0%B8%D0%B4%D0%BE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F%D0%B5%D1%82%D1%80%D0%BE%D0%B3%D1%80%D0%B0%D0%B4" TargetMode="External"/><Relationship Id="rId4" Type="http://schemas.openxmlformats.org/officeDocument/2006/relationships/hyperlink" Target="http://uk.wikipedia.org/wiki/19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5643602" cy="3000396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Троцький</a:t>
            </a:r>
            <a:br>
              <a:rPr lang="uk-UA" sz="6000" dirty="0" smtClean="0"/>
            </a:br>
            <a:r>
              <a:rPr lang="uk-UA" sz="6000" dirty="0" smtClean="0"/>
              <a:t> Лев Давидович</a:t>
            </a:r>
            <a:endParaRPr lang="ru-RU" sz="6000" dirty="0"/>
          </a:p>
        </p:txBody>
      </p:sp>
      <p:pic>
        <p:nvPicPr>
          <p:cNvPr id="4" name="Рисунок 3" descr="200px-Bundesarchiv_Bild_183-R15068,_Leo_Dawidowitsch_Trotz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152" y="1285860"/>
            <a:ext cx="3371848" cy="5125209"/>
          </a:xfrm>
          <a:prstGeom prst="rect">
            <a:avLst/>
          </a:prstGeom>
        </p:spPr>
      </p:pic>
      <p:pic>
        <p:nvPicPr>
          <p:cNvPr id="5" name="Рисунок 4" descr="Firma de Trotsky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5714992"/>
            <a:ext cx="2071702" cy="114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Після повернення Троцький стає лідером фракції </a:t>
            </a:r>
            <a:r>
              <a:rPr lang="uk-UA" dirty="0" smtClean="0">
                <a:hlinkClick r:id="rId2" tooltip="Міжрайонка (ще не написана)"/>
              </a:rPr>
              <a:t>«</a:t>
            </a:r>
            <a:r>
              <a:rPr lang="uk-UA" dirty="0" err="1" smtClean="0">
                <a:hlinkClick r:id="rId2" tooltip="Міжрайонка (ще не написана)"/>
              </a:rPr>
              <a:t>міжрайонців</a:t>
            </a:r>
            <a:r>
              <a:rPr lang="uk-UA" dirty="0" smtClean="0">
                <a:hlinkClick r:id="rId2" tooltip="Міжрайонка (ще не написана)"/>
              </a:rPr>
              <a:t>»</a:t>
            </a:r>
            <a:r>
              <a:rPr lang="uk-UA" dirty="0" smtClean="0"/>
              <a:t>, що вимагала відновлення єдності </a:t>
            </a:r>
            <a:r>
              <a:rPr lang="uk-UA" dirty="0" smtClean="0"/>
              <a:t>РСДРП </a:t>
            </a:r>
            <a:r>
              <a:rPr lang="uk-UA" dirty="0" smtClean="0"/>
              <a:t>До складу «</a:t>
            </a:r>
            <a:r>
              <a:rPr lang="uk-UA" dirty="0" err="1" smtClean="0"/>
              <a:t>Міжрайонки</a:t>
            </a:r>
            <a:r>
              <a:rPr lang="uk-UA" dirty="0" smtClean="0"/>
              <a:t>» входив ряд здібних агітаторів на чолі з Троцьким, проте сама по собі ця організація була занадто слабкою і нечисленною, щоб діяти як незалежна партія; до моменту прибуття Троцького з еміграції фракція якраз обмірковувала своє можливе злиття з більшовиками або яким-небудь іншим лівим угрупуванням</a:t>
            </a:r>
            <a:r>
              <a:rPr lang="uk-UA" baseline="30000" dirty="0" smtClean="0">
                <a:hlinkClick r:id="rId3"/>
              </a:rPr>
              <a:t>[13]</a:t>
            </a:r>
            <a:r>
              <a:rPr lang="uk-UA" dirty="0" smtClean="0"/>
              <a:t>.</a:t>
            </a:r>
          </a:p>
          <a:p>
            <a:r>
              <a:rPr lang="uk-UA" dirty="0" smtClean="0"/>
              <a:t>15 вересня 1917 </a:t>
            </a:r>
            <a:r>
              <a:rPr lang="uk-UA" dirty="0" err="1" smtClean="0"/>
              <a:t>Тичасовим</a:t>
            </a:r>
            <a:r>
              <a:rPr lang="uk-UA" dirty="0" smtClean="0"/>
              <a:t> урядом випущений з тюрми, арештований в липні за організацію безладів.</a:t>
            </a:r>
          </a:p>
          <a:p>
            <a:r>
              <a:rPr lang="uk-UA" dirty="0" smtClean="0"/>
              <a:t>У Петрограді його обрано членом ЦК більшовицької партії і головою Петербурзького воєнно-революційного комітету, що керував жовтневим переворотом.</a:t>
            </a:r>
            <a:endParaRPr lang="uk-UA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85728"/>
            <a:ext cx="429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 err="1" smtClean="0">
                <a:solidFill>
                  <a:schemeClr val="bg1"/>
                </a:solidFill>
              </a:rPr>
              <a:t>міжрайонці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1918 року </a:t>
            </a:r>
            <a:r>
              <a:rPr lang="uk-UA" dirty="0" smtClean="0">
                <a:hlinkClick r:id="rId2" tooltip="Й. Сталін"/>
              </a:rPr>
              <a:t>Й. Сталін</a:t>
            </a:r>
            <a:r>
              <a:rPr lang="uk-UA" dirty="0" smtClean="0"/>
              <a:t> писав у газеті </a:t>
            </a:r>
            <a:r>
              <a:rPr lang="uk-UA" dirty="0" smtClean="0">
                <a:hlinkClick r:id="rId3" tooltip="Правда (газета)"/>
              </a:rPr>
              <a:t>Правда</a:t>
            </a:r>
            <a:r>
              <a:rPr lang="uk-UA" dirty="0" smtClean="0"/>
              <a:t>: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i="1" dirty="0" smtClean="0"/>
              <a:t>Уся робота з практичної організації повстання відбувалась за безпосереднього керівництва голови Петроградської ради Троцького. Можна з певністю сказати, що швидким переходом гарнізону на бік Ради й умілою постановкою роботи Військово-Революційного Комітету партія зобов'язана перш за все і головним чином т. Троцькому </a:t>
            </a:r>
            <a:r>
              <a:rPr lang="uk-UA" baseline="30000" dirty="0" smtClean="0">
                <a:hlinkClick r:id="rId4"/>
              </a:rPr>
              <a:t>[14]</a:t>
            </a:r>
            <a:r>
              <a:rPr lang="uk-UA" i="1" dirty="0" smtClean="0"/>
              <a:t>.</a:t>
            </a:r>
            <a:endParaRPr lang="uk-UA" dirty="0" smtClean="0"/>
          </a:p>
          <a:p>
            <a:r>
              <a:rPr lang="uk-UA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Як народний комісар закордонних справ Троцький підписав </a:t>
            </a:r>
            <a:r>
              <a:rPr lang="uk-UA" dirty="0" err="1" smtClean="0">
                <a:hlinkClick r:id="rId2" tooltip="Берестейський мир"/>
              </a:rPr>
              <a:t>Берестейський</a:t>
            </a:r>
            <a:r>
              <a:rPr lang="uk-UA" dirty="0" smtClean="0">
                <a:hlinkClick r:id="rId2" tooltip="Берестейський мир"/>
              </a:rPr>
              <a:t> мир</a:t>
            </a:r>
            <a:r>
              <a:rPr lang="uk-UA" dirty="0" smtClean="0"/>
              <a:t>, хоча висував гасло — «війни не вести, миру не підписувати». 24 лютого 1918 року </a:t>
            </a:r>
            <a:r>
              <a:rPr lang="uk-UA" dirty="0" smtClean="0">
                <a:hlinkClick r:id="rId3" tooltip="Ленін"/>
              </a:rPr>
              <a:t>В. Ульянов (Ленін)</a:t>
            </a:r>
            <a:r>
              <a:rPr lang="uk-UA" dirty="0" smtClean="0"/>
              <a:t> писав:</a:t>
            </a:r>
          </a:p>
          <a:p>
            <a:r>
              <a:rPr lang="uk-UA" i="1" dirty="0" smtClean="0"/>
              <a:t>Троцький мав рацію, коли сказав: мир може бути тричі нещасним миром, але не може бути сороміцьким, ганебним, нечистим миром мир, що закінчує цю стократно сороміцьку війну </a:t>
            </a:r>
            <a:r>
              <a:rPr lang="uk-UA" baseline="30000" dirty="0" smtClean="0">
                <a:hlinkClick r:id="rId4"/>
              </a:rPr>
              <a:t>[15]</a:t>
            </a:r>
            <a:r>
              <a:rPr lang="uk-UA" i="1" dirty="0" smtClean="0"/>
              <a:t>.</a:t>
            </a:r>
            <a:endParaRPr lang="uk-UA" dirty="0" smtClean="0"/>
          </a:p>
          <a:p>
            <a:r>
              <a:rPr lang="uk-UA" dirty="0" smtClean="0"/>
              <a:t>1918 — 25 — народний комісар військово-морських справ, організатор перемог Червоної армії над білими генералами і усіма ворогами радянської влади.</a:t>
            </a:r>
          </a:p>
          <a:p>
            <a:r>
              <a:rPr lang="uk-UA" dirty="0" smtClean="0"/>
              <a:t>Вважаючи себе лівішим від Леніна, Троцький часто розходився з ним, але співпрацював з меншовиками, потім знову повернувся до більшовицької партії, а по смерті Леніна очолив Ліву </a:t>
            </a:r>
            <a:r>
              <a:rPr lang="uk-UA" dirty="0" smtClean="0"/>
              <a:t>опозицію.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Після організації публічної троцькістської демонстрації 7. 11. 1927 виключений з партії і засланий до Алма-Ати. При виключенні із партії він відкрито погрожував, що повернеться до керівництва ВКП(б) і розстріляє Й. Сталіна та його прибічників</a:t>
            </a:r>
            <a:r>
              <a:rPr lang="uk-UA" baseline="30000" dirty="0" smtClean="0">
                <a:hlinkClick r:id="rId4"/>
              </a:rPr>
              <a:t>[16]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1929 року за наказом Сталіна висланий із </a:t>
            </a:r>
            <a:r>
              <a:rPr lang="uk-UA" dirty="0" smtClean="0">
                <a:hlinkClick r:id="rId5" tooltip="СРСР"/>
              </a:rPr>
              <a:t>СРСР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За кордоном організував IV Інтернаціонал, який об'єднував ліві течії в комунізмі (троцькізм); видавав у Парижі «</a:t>
            </a:r>
            <a:r>
              <a:rPr lang="uk-UA" dirty="0" err="1" smtClean="0"/>
              <a:t>Бюллетень</a:t>
            </a:r>
            <a:r>
              <a:rPr lang="uk-UA" dirty="0" smtClean="0"/>
              <a:t> </a:t>
            </a:r>
            <a:r>
              <a:rPr lang="uk-UA" dirty="0" err="1" smtClean="0"/>
              <a:t>оппозиции</a:t>
            </a:r>
            <a:r>
              <a:rPr lang="uk-UA" dirty="0" smtClean="0"/>
              <a:t>» і керував з-за кордону троцькістським підпіллям в СРСР.</a:t>
            </a:r>
          </a:p>
          <a:p>
            <a:r>
              <a:rPr lang="uk-UA" dirty="0" smtClean="0"/>
              <a:t>За наказом керівників СРСР (Й. Сталін та ін.) забитий агентом </a:t>
            </a:r>
            <a:r>
              <a:rPr lang="uk-UA" dirty="0" smtClean="0">
                <a:hlinkClick r:id="rId6" tooltip="НКВС"/>
              </a:rPr>
              <a:t>НКВС</a:t>
            </a:r>
            <a:r>
              <a:rPr lang="uk-UA" dirty="0" smtClean="0"/>
              <a:t> у </a:t>
            </a:r>
            <a:r>
              <a:rPr lang="uk-UA" dirty="0" smtClean="0">
                <a:hlinkClick r:id="rId7" tooltip="Мексика"/>
              </a:rPr>
              <a:t>Мексиці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Теоретик марксизму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Троцький був визначним теоретиком марксизму, талановитим публіцистом і блискучим оратором. З </a:t>
            </a:r>
            <a:r>
              <a:rPr lang="uk-UA" dirty="0" err="1" smtClean="0"/>
              <a:t>Леніном</a:t>
            </a:r>
            <a:r>
              <a:rPr lang="uk-UA" dirty="0" smtClean="0"/>
              <a:t>, який називав його найвидатнішою постаттю в ЦК РКП(б), Троцький розходився в питаннях оцінки ролі селянства, а звідси й характеру пролетарської революції. Селянство, за Троцьким, як дрібновласницький клас, ворожий соціалізмові і не може бути союзником пролетаріату; тому революція в Росії може перемогти лише за умови, що вона буде перманентна, тобто відразу перекинеться на Захід. Виходячи з цього, Троцький у 1923 відстоював військовий похід на Європу. Розпочату в кінці 1920-х </a:t>
            </a:r>
            <a:r>
              <a:rPr lang="uk-UA" dirty="0" err="1" smtClean="0"/>
              <a:t>pp</a:t>
            </a:r>
            <a:r>
              <a:rPr lang="uk-UA" dirty="0" smtClean="0"/>
              <a:t>. </a:t>
            </a:r>
            <a:r>
              <a:rPr lang="uk-UA" dirty="0" smtClean="0">
                <a:hlinkClick r:id="rId2" tooltip="Індустріалізація СРСР"/>
              </a:rPr>
              <a:t>індустріалізацію</a:t>
            </a:r>
            <a:r>
              <a:rPr lang="uk-UA" dirty="0" smtClean="0"/>
              <a:t> Троцький пропонував фінансувати коштом посиленого оподаткування заможного селянства, але рішуче заперечував сталінську </a:t>
            </a:r>
            <a:r>
              <a:rPr lang="uk-UA" dirty="0" smtClean="0">
                <a:hlinkClick r:id="rId3" tooltip="Колективізація у СРСР"/>
              </a:rPr>
              <a:t>колективізацію</a:t>
            </a:r>
            <a:r>
              <a:rPr lang="uk-UA" dirty="0" smtClean="0"/>
              <a:t>. Цю концепцію Троцького пізніше, застосовуючи суцільну колективізацію й прискорену індустріалізацію, перехопив Й. Сталін. Але в 20-их </a:t>
            </a:r>
            <a:r>
              <a:rPr lang="uk-UA" dirty="0" err="1" smtClean="0"/>
              <a:t>pp</a:t>
            </a:r>
            <a:r>
              <a:rPr lang="uk-UA" dirty="0" smtClean="0"/>
              <a:t>. їх розходження, зокрема в питанні побудови соціалізму в одній країні (можливість якої Троцький заперечував) і в питанні колективізації набрали гострого конфлікту, в якому, спираючись на збудований ним партійний апарат і цілковитий затиск партійної демократії, переміг Сталін, який протягом десятиліття по видаленні Троцького з СРСР винищив і всіх його послідовників.</a:t>
            </a:r>
          </a:p>
          <a:p>
            <a:r>
              <a:rPr lang="uk-UA" dirty="0" smtClean="0"/>
              <a:t>Троцький боровся проти самостійної </a:t>
            </a:r>
            <a:r>
              <a:rPr lang="uk-UA" dirty="0" smtClean="0">
                <a:hlinkClick r:id="rId4" tooltip="УНР"/>
              </a:rPr>
              <a:t>УНР</a:t>
            </a:r>
            <a:r>
              <a:rPr lang="uk-UA" dirty="0" smtClean="0"/>
              <a:t> як «буржуазної держави», але разом з ЦК РКП(б) не протиставляв їй самостійної </a:t>
            </a:r>
            <a:r>
              <a:rPr lang="uk-UA" dirty="0" err="1" smtClean="0"/>
              <a:t>Совєтської</a:t>
            </a:r>
            <a:r>
              <a:rPr lang="uk-UA" dirty="0" smtClean="0"/>
              <a:t> України, а лише підлеглу </a:t>
            </a:r>
            <a:r>
              <a:rPr lang="uk-UA" dirty="0" err="1" smtClean="0"/>
              <a:t>Москві</a:t>
            </a:r>
            <a:r>
              <a:rPr lang="uk-UA" dirty="0" err="1" smtClean="0">
                <a:hlinkClick r:id="rId5" tooltip="УРСР"/>
              </a:rPr>
              <a:t>УРСР</a:t>
            </a:r>
            <a:r>
              <a:rPr lang="uk-UA" dirty="0" smtClean="0"/>
              <a:t>.</a:t>
            </a:r>
            <a:r>
              <a:rPr lang="uk-UA" baseline="30000" dirty="0" smtClean="0"/>
              <a:t>[</a:t>
            </a:r>
            <a:r>
              <a:rPr lang="uk-UA" i="1" baseline="30000" dirty="0" smtClean="0">
                <a:hlinkClick r:id="rId6" tooltip="Вікіпедія:Посилання на джерела"/>
              </a:rPr>
              <a:t>Джерело?</a:t>
            </a:r>
            <a:r>
              <a:rPr lang="uk-UA" baseline="30000" dirty="0" smtClean="0"/>
              <a:t>]</a:t>
            </a:r>
            <a:endParaRPr lang="uk-UA" dirty="0" smtClean="0"/>
          </a:p>
          <a:p>
            <a:r>
              <a:rPr lang="uk-UA" dirty="0" smtClean="0"/>
              <a:t>Опинившись за кордоном, Троцький виступив з низкою статей на оборону самостійності УРСР.</a:t>
            </a:r>
          </a:p>
          <a:p>
            <a:r>
              <a:rPr lang="uk-UA" dirty="0" smtClean="0"/>
              <a:t>До другої світової війни </a:t>
            </a:r>
            <a:r>
              <a:rPr lang="uk-UA" dirty="0" smtClean="0">
                <a:hlinkClick r:id="rId7" tooltip="Троцькізм"/>
              </a:rPr>
              <a:t>троцькізм</a:t>
            </a:r>
            <a:r>
              <a:rPr lang="uk-UA" dirty="0" smtClean="0"/>
              <a:t> на Заході мав незначний вплив, головним чином в колах лівої інтелігенції, але в 1960-их </a:t>
            </a:r>
            <a:r>
              <a:rPr lang="uk-UA" dirty="0" err="1" smtClean="0"/>
              <a:t>pp</a:t>
            </a:r>
            <a:r>
              <a:rPr lang="uk-UA" dirty="0" smtClean="0"/>
              <a:t>. відродився в активізації </a:t>
            </a:r>
            <a:r>
              <a:rPr lang="uk-UA" dirty="0" err="1" smtClean="0"/>
              <a:t>крайньо</a:t>
            </a:r>
            <a:r>
              <a:rPr lang="uk-UA" dirty="0" smtClean="0"/>
              <a:t> лівих течій комуністичного руху в різних частинах світу і сьогодні є головним виразником «</a:t>
            </a:r>
            <a:r>
              <a:rPr lang="uk-UA" dirty="0" err="1" smtClean="0"/>
              <a:t>антитоталітарного</a:t>
            </a:r>
            <a:r>
              <a:rPr lang="uk-UA" dirty="0" smtClean="0"/>
              <a:t>» (</a:t>
            </a:r>
            <a:r>
              <a:rPr lang="uk-UA" dirty="0" err="1" smtClean="0"/>
              <a:t>антисталінського</a:t>
            </a:r>
            <a:r>
              <a:rPr lang="uk-UA" dirty="0" smtClean="0"/>
              <a:t>) лівого руху по всьому світу.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29600" cy="1252728"/>
          </a:xfrm>
        </p:spPr>
        <p:txBody>
          <a:bodyPr/>
          <a:lstStyle/>
          <a:p>
            <a:r>
              <a:rPr lang="uk-UA" dirty="0" smtClean="0"/>
              <a:t>Боротьба зі Сталіним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8229600" cy="3982691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Троцький відіграв визначальну роль в революції 1917-22 рр. в Російській Імперії. Був прибічником теорії постійної (перманентної) революції у суспільстві. Він і його прибічники привселюдно відстоювали необхідність подальшого поширення революції в усьому світі. На відміну від них Сталін і його прибічники відстоювали необхідність закріплення досягнень революції в СРСР («побудову соціалізму в окремо взятій країні»). Незважаючи на поразку Троцького і його еміграцію, позиції прибічників його ідеї і методів залишались сильними в нижчих ланках радянського державного апарату аж до 1935-37 рр. («Великої Репресії»), коли влада вже повністю перейшла до рук «сталіністів».</a:t>
            </a:r>
          </a:p>
          <a:p>
            <a:r>
              <a:rPr lang="uk-UA" dirty="0" smtClean="0"/>
              <a:t>24 серпня 1940 року газета «Правда» відреагувала на смерть Л. Д. Троцького редакційною статтею «Смерть міжнародного шпигуна». «У могилу зійшла людина, — говорилося у статті, — чиє ім'я з презирством і прокляттям вимовляють трудящі в усьому світі, людина яка протягом багатьох років боролася проти справи робітничого класу і його авангарду — більшовицької партії… Найближчі сподвижники Троцького уже з 1921 року були агентами іноземних розвідок, були міжнародними шпигунами. Вони на чолі з Троцьким ревно служили розвідкам і генеральним штабам Англії, Франції, Німеччини, Японії… Його вбили його ж прибічники. З ним покінчили ті ж терористи, яких він вчив убивати з-за рогу, зрадництву і злодіянням проти робітничого класу, проти Країни рад. Троцький, який організував злодійське вбивство </a:t>
            </a:r>
            <a:r>
              <a:rPr lang="uk-UA" dirty="0" smtClean="0">
                <a:hlinkClick r:id="rId2" tooltip="Кіров Сергій Миронович"/>
              </a:rPr>
              <a:t>Кірова</a:t>
            </a:r>
            <a:r>
              <a:rPr lang="uk-UA" dirty="0" smtClean="0"/>
              <a:t>, </a:t>
            </a:r>
            <a:r>
              <a:rPr lang="uk-UA" dirty="0" smtClean="0">
                <a:hlinkClick r:id="rId3" tooltip="Куйбишев Валеріан Володимирович"/>
              </a:rPr>
              <a:t>Куйбишева</a:t>
            </a:r>
            <a:r>
              <a:rPr lang="uk-UA" dirty="0" smtClean="0"/>
              <a:t>, </a:t>
            </a:r>
            <a:r>
              <a:rPr lang="uk-UA" dirty="0" smtClean="0">
                <a:hlinkClick r:id="rId4" tooltip="Максим Горький"/>
              </a:rPr>
              <a:t>М. Горького</a:t>
            </a:r>
            <a:r>
              <a:rPr lang="uk-UA" dirty="0" smtClean="0"/>
              <a:t>, став жертвою своїх же власних інтриг, зрадництв, злодіянь…»</a:t>
            </a:r>
          </a:p>
          <a:p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214290"/>
            <a:ext cx="3428992" cy="2460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Троцький про Україну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 smtClean="0"/>
              <a:t>Той самий Троцький, який у 1921 році, прийнявши в Кремлі делегацію голодних українських селян, напророкував їм, що голодувати вони по-справжньому будуть тільки тоді, коли їхні жінки почнуть їсти власних дітей, перебуваючи після </a:t>
            </a:r>
            <a:r>
              <a:rPr lang="uk-UA" dirty="0" smtClean="0">
                <a:hlinkClick r:id="rId2" tooltip="Голодомор"/>
              </a:rPr>
              <a:t>Голодомору</a:t>
            </a:r>
            <a:r>
              <a:rPr lang="uk-UA" dirty="0" smtClean="0"/>
              <a:t> в еміграції, написав таке:</a:t>
            </a:r>
            <a:r>
              <a:rPr lang="uk-UA" baseline="30000" dirty="0" smtClean="0">
                <a:hlinkClick r:id="rId3"/>
              </a:rPr>
              <a:t>[17]</a:t>
            </a:r>
            <a:endParaRPr lang="uk-UA" dirty="0" smtClean="0"/>
          </a:p>
          <a:p>
            <a:r>
              <a:rPr lang="uk-UA" dirty="0" smtClean="0"/>
              <a:t>Ніде репресії, чистки, придушення й усі інші види бюрократичного хуліганства в цілому не досягли таких страшних розмірів, як на Україні, у боротьбі з потужними прихованими силами в українських масах, які бажали більшої свободи і незалежності.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dirty="0" smtClean="0">
                <a:hlinkClick r:id="rId4" tooltip="Російська мова"/>
              </a:rPr>
              <a:t>рос.</a:t>
            </a:r>
            <a:r>
              <a:rPr lang="uk-UA" dirty="0" smtClean="0"/>
              <a:t> </a:t>
            </a:r>
            <a:r>
              <a:rPr lang="ru-RU" i="1" dirty="0" smtClean="0"/>
              <a:t>Нигде репрессии, чистки, подавление и все другие виды бюрократического хулиганства в целом не достигли таких страшных размеров, как на Украине, в борьбе с мощными скрытыми силами в украинских массах, которые желали большей свободы и независимости.</a:t>
            </a:r>
            <a:r>
              <a:rPr lang="uk-UA" dirty="0" smtClean="0"/>
              <a:t>)</a:t>
            </a:r>
          </a:p>
          <a:p>
            <a:r>
              <a:rPr lang="uk-UA" dirty="0" smtClean="0"/>
              <a:t>У 1939 р. Троцький висунув гасло: «Єдина вільна і незалежна робітничо-селянська Україна!» У своїх наступних статтях з «</a:t>
            </a:r>
            <a:r>
              <a:rPr lang="uk-UA" dirty="0" err="1" smtClean="0"/>
              <a:t>Бюлетню</a:t>
            </a:r>
            <a:r>
              <a:rPr lang="uk-UA" dirty="0" smtClean="0"/>
              <a:t> опозиції» («Незалежність України та сектантська плутанина», «Демократичні кріпосники та незалежність України») він боронив його у полеміці з російською еміграцією та деякими колишніми соратниками.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Троцький в СРСР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До своєї еміграції за кордон Троцький зображувався в радянській літературі як один з головних героїв революції. Після періоду боротьби за владу і репресій в радянському держапараті у 1920-30-х роках ім'я Троцького замовчувалося і його роль в революції применшувалася. Така ситуація фактично існувала аж до </a:t>
            </a:r>
            <a:r>
              <a:rPr lang="uk-UA" dirty="0" err="1" smtClean="0"/>
              <a:t>періоду</a:t>
            </a:r>
            <a:r>
              <a:rPr lang="uk-UA" dirty="0" err="1" smtClean="0">
                <a:hlinkClick r:id="rId2" tooltip="Перебудова"/>
              </a:rPr>
              <a:t>перебудови</a:t>
            </a:r>
            <a:r>
              <a:rPr lang="uk-UA" dirty="0" smtClean="0"/>
              <a:t> в середині 1980-х років, коли в СРСР його знову почали визнавати як одного з діячів революції.</a:t>
            </a:r>
          </a:p>
          <a:p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0"/>
            <a:ext cx="23812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Тероризм і комунізм (1920).</a:t>
            </a:r>
          </a:p>
          <a:p>
            <a:pPr lvl="0"/>
            <a:r>
              <a:rPr lang="uk-UA" dirty="0" smtClean="0"/>
              <a:t>Уроки Жовтня (1924).</a:t>
            </a:r>
          </a:p>
          <a:p>
            <a:pPr lvl="0"/>
            <a:r>
              <a:rPr lang="uk-UA" dirty="0" smtClean="0"/>
              <a:t>Перманентна революція (1928).</a:t>
            </a:r>
          </a:p>
          <a:p>
            <a:pPr lvl="0"/>
            <a:r>
              <a:rPr lang="uk-UA" dirty="0" smtClean="0"/>
              <a:t>Історія російської революції (1931).</a:t>
            </a:r>
          </a:p>
          <a:p>
            <a:pPr lvl="0"/>
            <a:r>
              <a:rPr lang="uk-UA" dirty="0" smtClean="0"/>
              <a:t>Їхня мораль і наша (1938).</a:t>
            </a:r>
          </a:p>
          <a:p>
            <a:pPr lvl="0"/>
            <a:r>
              <a:rPr lang="uk-UA" dirty="0" smtClean="0"/>
              <a:t>Сталін (1940</a:t>
            </a:r>
            <a:r>
              <a:rPr lang="uk-UA" dirty="0" smtClean="0"/>
              <a:t>).</a:t>
            </a:r>
            <a:endParaRPr lang="uk-UA" dirty="0" smtClean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3716" y="3357542"/>
            <a:ext cx="2170284" cy="350045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otsky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5239" y="2928934"/>
            <a:ext cx="4718761" cy="3500462"/>
          </a:xfrm>
        </p:spPr>
      </p:pic>
      <p:sp>
        <p:nvSpPr>
          <p:cNvPr id="6" name="Прямоугольник 5"/>
          <p:cNvSpPr/>
          <p:nvPr/>
        </p:nvSpPr>
        <p:spPr>
          <a:xfrm>
            <a:off x="2857488" y="6488668"/>
            <a:ext cx="2304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Троцький в творчості</a:t>
            </a:r>
            <a:endParaRPr lang="ru-RU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16"/>
            <a:ext cx="4194379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26090"/>
            <a:ext cx="8429684" cy="64890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Посади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357298"/>
            <a:ext cx="4040188" cy="5500702"/>
          </a:xfrm>
        </p:spPr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r>
              <a:rPr lang="uk-UA" b="1" dirty="0" smtClean="0"/>
              <a:t> 2-й </a:t>
            </a:r>
            <a:r>
              <a:rPr lang="uk-UA" b="1" dirty="0" smtClean="0">
                <a:hlinkClick r:id="rId2" tooltip="Петроградська рада робітничих и солдатських депутатів (ще не написана)"/>
              </a:rPr>
              <a:t>Голова </a:t>
            </a:r>
            <a:r>
              <a:rPr lang="uk-UA" b="1" dirty="0" err="1" smtClean="0">
                <a:hlinkClick r:id="rId2" tooltip="Петроградська рада робітничих и солдатських депутатів (ще не написана)"/>
              </a:rPr>
              <a:t>Петроградскої</a:t>
            </a:r>
            <a:r>
              <a:rPr lang="uk-UA" b="1" dirty="0" smtClean="0">
                <a:hlinkClick r:id="rId2" tooltip="Петроградська рада робітничих и солдатських депутатів (ще не написана)"/>
              </a:rPr>
              <a:t> ради робітничих і солдатських депутатів</a:t>
            </a:r>
            <a:endParaRPr lang="uk-UA" dirty="0" smtClean="0"/>
          </a:p>
          <a:p>
            <a:r>
              <a:rPr lang="uk-UA" b="1" dirty="0" smtClean="0"/>
              <a:t>Час на посаді:</a:t>
            </a:r>
            <a:endParaRPr lang="uk-UA" dirty="0" smtClean="0"/>
          </a:p>
          <a:p>
            <a:r>
              <a:rPr lang="uk-UA" dirty="0" smtClean="0">
                <a:hlinkClick r:id="rId3" tooltip="8 жовтня"/>
              </a:rPr>
              <a:t>8 жовтня</a:t>
            </a:r>
            <a:r>
              <a:rPr lang="uk-UA" dirty="0" smtClean="0"/>
              <a:t> 1917 — </a:t>
            </a:r>
            <a:r>
              <a:rPr lang="uk-UA" dirty="0" smtClean="0">
                <a:hlinkClick r:id="rId4" tooltip="8 листопада"/>
              </a:rPr>
              <a:t>8 листопада</a:t>
            </a:r>
            <a:r>
              <a:rPr lang="uk-UA" dirty="0" smtClean="0"/>
              <a:t> 1917</a:t>
            </a:r>
          </a:p>
          <a:p>
            <a:r>
              <a:rPr lang="uk-UA" b="1" dirty="0" smtClean="0"/>
              <a:t>Попередник</a:t>
            </a:r>
            <a:endParaRPr lang="uk-UA" dirty="0" smtClean="0"/>
          </a:p>
          <a:p>
            <a:r>
              <a:rPr lang="uk-UA" dirty="0" err="1" smtClean="0">
                <a:hlinkClick r:id="rId5" tooltip="Чхеїдзе Микола Семенович (ще не написана)"/>
              </a:rPr>
              <a:t>Чхеїдзе</a:t>
            </a:r>
            <a:r>
              <a:rPr lang="uk-UA" dirty="0" smtClean="0">
                <a:hlinkClick r:id="rId5" tooltip="Чхеїдзе Микола Семенович (ще не написана)"/>
              </a:rPr>
              <a:t> Микола Семенович</a:t>
            </a:r>
            <a:endParaRPr lang="uk-UA" dirty="0" smtClean="0"/>
          </a:p>
          <a:p>
            <a:r>
              <a:rPr lang="uk-UA" b="1" dirty="0" smtClean="0"/>
              <a:t>Наступник</a:t>
            </a:r>
            <a:endParaRPr lang="uk-UA" dirty="0" smtClean="0"/>
          </a:p>
          <a:p>
            <a:r>
              <a:rPr lang="uk-UA" dirty="0" err="1" smtClean="0">
                <a:hlinkClick r:id="rId6" tooltip="Зінов'єв Григорій Овсійович"/>
              </a:rPr>
              <a:t>Зінов'єв</a:t>
            </a:r>
            <a:r>
              <a:rPr lang="uk-UA" dirty="0" smtClean="0">
                <a:hlinkClick r:id="rId6" tooltip="Зінов'єв Григорій Овсійович"/>
              </a:rPr>
              <a:t> Григорій Овсійович</a:t>
            </a:r>
            <a:endParaRPr lang="uk-UA" dirty="0" smtClean="0"/>
          </a:p>
          <a:p>
            <a:endParaRPr lang="uk-UA" dirty="0" smtClean="0"/>
          </a:p>
          <a:p>
            <a:r>
              <a:rPr lang="uk-UA" b="1" dirty="0" smtClean="0"/>
              <a:t> 1-ий </a:t>
            </a:r>
            <a:r>
              <a:rPr lang="uk-UA" b="1" dirty="0" smtClean="0">
                <a:hlinkClick r:id="rId7" tooltip="Народний комісаріат закордонних справ РРФСР (ще не написана)"/>
              </a:rPr>
              <a:t>Народний комісар закордонних справ РРФСР</a:t>
            </a:r>
            <a:endParaRPr lang="uk-UA" dirty="0" smtClean="0"/>
          </a:p>
          <a:p>
            <a:r>
              <a:rPr lang="uk-UA" b="1" dirty="0" smtClean="0"/>
              <a:t>Час на посаді:</a:t>
            </a:r>
            <a:endParaRPr lang="uk-UA" dirty="0" smtClean="0"/>
          </a:p>
          <a:p>
            <a:r>
              <a:rPr lang="uk-UA" dirty="0" smtClean="0">
                <a:hlinkClick r:id="rId4" tooltip="8 листопада"/>
              </a:rPr>
              <a:t>8 листопада</a:t>
            </a:r>
            <a:r>
              <a:rPr lang="uk-UA" dirty="0" smtClean="0"/>
              <a:t> </a:t>
            </a:r>
            <a:r>
              <a:rPr lang="uk-UA" dirty="0" smtClean="0">
                <a:hlinkClick r:id="rId8" tooltip="1917"/>
              </a:rPr>
              <a:t>1917</a:t>
            </a:r>
            <a:r>
              <a:rPr lang="uk-UA" dirty="0" smtClean="0"/>
              <a:t> — </a:t>
            </a:r>
            <a:r>
              <a:rPr lang="uk-UA" dirty="0" smtClean="0">
                <a:hlinkClick r:id="rId9" tooltip="13 березня"/>
              </a:rPr>
              <a:t>13 березня</a:t>
            </a:r>
            <a:r>
              <a:rPr lang="uk-UA" dirty="0" smtClean="0"/>
              <a:t> </a:t>
            </a:r>
            <a:r>
              <a:rPr lang="uk-UA" dirty="0" smtClean="0">
                <a:hlinkClick r:id="rId10" tooltip="1918"/>
              </a:rPr>
              <a:t>1918</a:t>
            </a:r>
            <a:endParaRPr lang="uk-UA" dirty="0" smtClean="0"/>
          </a:p>
          <a:p>
            <a:r>
              <a:rPr lang="uk-UA" b="1" dirty="0" smtClean="0"/>
              <a:t>Попередник</a:t>
            </a:r>
            <a:endParaRPr lang="uk-UA" dirty="0" smtClean="0"/>
          </a:p>
          <a:p>
            <a:r>
              <a:rPr lang="uk-UA" dirty="0" smtClean="0"/>
              <a:t>посада запроваджена</a:t>
            </a:r>
          </a:p>
          <a:p>
            <a:r>
              <a:rPr lang="uk-UA" b="1" dirty="0" smtClean="0"/>
              <a:t>Наступник</a:t>
            </a:r>
            <a:endParaRPr lang="uk-UA" dirty="0" smtClean="0"/>
          </a:p>
          <a:p>
            <a:r>
              <a:rPr lang="uk-UA" dirty="0" smtClean="0">
                <a:hlinkClick r:id="rId11" tooltip="Чичерін Георгій Васильович"/>
              </a:rPr>
              <a:t>Чичерін Георгій Васильович</a:t>
            </a:r>
            <a:endParaRPr lang="uk-UA" dirty="0" smtClean="0"/>
          </a:p>
          <a:p>
            <a:endParaRPr lang="uk-UA" dirty="0" smtClean="0"/>
          </a:p>
          <a:p>
            <a:r>
              <a:rPr lang="uk-UA" b="1" dirty="0" smtClean="0"/>
              <a:t> 1-й </a:t>
            </a:r>
            <a:r>
              <a:rPr lang="uk-UA" b="1" dirty="0" smtClean="0">
                <a:hlinkClick r:id="rId12" tooltip="Революційна військова рада"/>
              </a:rPr>
              <a:t>Голова Реввійськради РРФСР-СРСР</a:t>
            </a:r>
            <a:endParaRPr lang="uk-UA" dirty="0" smtClean="0"/>
          </a:p>
          <a:p>
            <a:r>
              <a:rPr lang="uk-UA" b="1" dirty="0" smtClean="0"/>
              <a:t>Час на посаді:</a:t>
            </a:r>
            <a:endParaRPr lang="uk-UA" dirty="0" smtClean="0"/>
          </a:p>
          <a:p>
            <a:r>
              <a:rPr lang="uk-UA" dirty="0" smtClean="0"/>
              <a:t>6 вересня 1918 — 26 грудня 1924</a:t>
            </a:r>
          </a:p>
          <a:p>
            <a:r>
              <a:rPr lang="uk-UA" b="1" dirty="0" smtClean="0"/>
              <a:t>Попередник</a:t>
            </a:r>
            <a:endParaRPr lang="uk-UA" dirty="0" smtClean="0"/>
          </a:p>
          <a:p>
            <a:r>
              <a:rPr lang="uk-UA" dirty="0" smtClean="0"/>
              <a:t>посада запроваджена</a:t>
            </a:r>
          </a:p>
          <a:p>
            <a:r>
              <a:rPr lang="uk-UA" b="1" dirty="0" smtClean="0"/>
              <a:t>Наступник</a:t>
            </a:r>
            <a:endParaRPr lang="uk-UA" dirty="0" smtClean="0"/>
          </a:p>
          <a:p>
            <a:r>
              <a:rPr lang="uk-UA" dirty="0" smtClean="0">
                <a:hlinkClick r:id="rId13" tooltip="Фрунзе Михайло Васильович"/>
              </a:rPr>
              <a:t>Фрунзе Михайло Васильович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041775" cy="4829188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b="1" dirty="0" smtClean="0"/>
              <a:t> 3-ій </a:t>
            </a:r>
            <a:r>
              <a:rPr lang="uk-UA" b="1" dirty="0" smtClean="0">
                <a:hlinkClick r:id="rId14" tooltip="Голова радянського військового відомства"/>
              </a:rPr>
              <a:t>Народний комісар по військовим і морським справам РРФСР-СРСР</a:t>
            </a:r>
            <a:endParaRPr lang="uk-UA" dirty="0" smtClean="0"/>
          </a:p>
          <a:p>
            <a:r>
              <a:rPr lang="uk-UA" b="1" dirty="0" smtClean="0"/>
              <a:t>Час на посаді:</a:t>
            </a:r>
            <a:endParaRPr lang="uk-UA" dirty="0" smtClean="0"/>
          </a:p>
          <a:p>
            <a:r>
              <a:rPr lang="uk-UA" dirty="0" smtClean="0"/>
              <a:t>29 серпня 1919 — 26 </a:t>
            </a:r>
            <a:r>
              <a:rPr lang="uk-UA" dirty="0" err="1" smtClean="0"/>
              <a:t>груденя</a:t>
            </a:r>
            <a:r>
              <a:rPr lang="uk-UA" dirty="0" smtClean="0"/>
              <a:t> 1924</a:t>
            </a:r>
          </a:p>
          <a:p>
            <a:r>
              <a:rPr lang="uk-UA" b="1" dirty="0" smtClean="0"/>
              <a:t>Попередник</a:t>
            </a:r>
            <a:endParaRPr lang="uk-UA" dirty="0" smtClean="0"/>
          </a:p>
          <a:p>
            <a:r>
              <a:rPr lang="uk-UA" dirty="0" err="1" smtClean="0">
                <a:hlinkClick r:id="rId15" tooltip="Каменєв Сергій Сергійович"/>
              </a:rPr>
              <a:t>Каменєв</a:t>
            </a:r>
            <a:r>
              <a:rPr lang="uk-UA" dirty="0" smtClean="0">
                <a:hlinkClick r:id="rId15" tooltip="Каменєв Сергій Сергійович"/>
              </a:rPr>
              <a:t> Сергій Сергійович</a:t>
            </a:r>
            <a:endParaRPr lang="uk-UA" dirty="0" smtClean="0"/>
          </a:p>
          <a:p>
            <a:r>
              <a:rPr lang="uk-UA" b="1" dirty="0" smtClean="0"/>
              <a:t>Наступник</a:t>
            </a:r>
            <a:endParaRPr lang="uk-UA" dirty="0" smtClean="0"/>
          </a:p>
          <a:p>
            <a:r>
              <a:rPr lang="uk-UA" dirty="0" smtClean="0">
                <a:hlinkClick r:id="rId13" tooltip="Фрунзе Михайло Васильович"/>
              </a:rPr>
              <a:t>Фрунзе Михайло Васильович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5" name="Рисунок 4" descr="скачанные файлы (4)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43702" y="0"/>
            <a:ext cx="2286000" cy="1714500"/>
          </a:xfrm>
          <a:prstGeom prst="rect">
            <a:avLst/>
          </a:prstGeom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72364" y="4214818"/>
            <a:ext cx="1571636" cy="16838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3"/>
            <a:ext cx="8186766" cy="5572163"/>
          </a:xfrm>
        </p:spPr>
        <p:txBody>
          <a:bodyPr>
            <a:normAutofit fontScale="47500" lnSpcReduction="20000"/>
          </a:bodyPr>
          <a:lstStyle/>
          <a:p>
            <a:r>
              <a:rPr lang="uk-UA" sz="3400" b="1" dirty="0" smtClean="0"/>
              <a:t>Народився</a:t>
            </a:r>
            <a:endParaRPr lang="uk-UA" sz="3400" dirty="0" smtClean="0"/>
          </a:p>
          <a:p>
            <a:r>
              <a:rPr lang="uk-UA" sz="3400" dirty="0" smtClean="0"/>
              <a:t>26 жовтня (</a:t>
            </a:r>
            <a:r>
              <a:rPr lang="uk-UA" sz="3400" dirty="0" smtClean="0">
                <a:hlinkClick r:id="rId2" tooltip="7 листопада"/>
              </a:rPr>
              <a:t>7 листопада</a:t>
            </a:r>
            <a:r>
              <a:rPr lang="uk-UA" sz="3400" dirty="0" smtClean="0"/>
              <a:t>) </a:t>
            </a:r>
            <a:r>
              <a:rPr lang="uk-UA" sz="3400" dirty="0" smtClean="0">
                <a:hlinkClick r:id="rId3" tooltip="1879"/>
              </a:rPr>
              <a:t>1879</a:t>
            </a:r>
            <a:r>
              <a:rPr lang="uk-UA" sz="3400" dirty="0" smtClean="0"/>
              <a:t/>
            </a:r>
            <a:br>
              <a:rPr lang="uk-UA" sz="3400" dirty="0" smtClean="0"/>
            </a:br>
            <a:r>
              <a:rPr lang="uk-UA" sz="3400" dirty="0" err="1" smtClean="0">
                <a:hlinkClick r:id="rId4" tooltip="Береславка (Україна)"/>
              </a:rPr>
              <a:t>Янівка</a:t>
            </a:r>
            <a:r>
              <a:rPr lang="uk-UA" sz="3400" dirty="0" smtClean="0"/>
              <a:t>, </a:t>
            </a:r>
            <a:r>
              <a:rPr lang="uk-UA" sz="3400" dirty="0" err="1" smtClean="0">
                <a:hlinkClick r:id="rId5" tooltip="Єлизаветградський повіт"/>
              </a:rPr>
              <a:t>Єлизаветградський</a:t>
            </a:r>
            <a:r>
              <a:rPr lang="uk-UA" sz="3400" dirty="0" smtClean="0">
                <a:hlinkClick r:id="rId5" tooltip="Єлизаветградський повіт"/>
              </a:rPr>
              <a:t> повіт</a:t>
            </a:r>
            <a:r>
              <a:rPr lang="uk-UA" sz="3400" dirty="0" smtClean="0"/>
              <a:t>,</a:t>
            </a:r>
            <a:br>
              <a:rPr lang="uk-UA" sz="3400" dirty="0" smtClean="0"/>
            </a:br>
            <a:r>
              <a:rPr lang="uk-UA" sz="3400" dirty="0" smtClean="0">
                <a:hlinkClick r:id="rId6" tooltip="Херсонська губернія"/>
              </a:rPr>
              <a:t>Херсонська губернія</a:t>
            </a:r>
            <a:endParaRPr lang="uk-UA" sz="3400" dirty="0" smtClean="0"/>
          </a:p>
          <a:p>
            <a:r>
              <a:rPr lang="uk-UA" sz="3400" b="1" dirty="0" smtClean="0"/>
              <a:t>Помер</a:t>
            </a:r>
            <a:endParaRPr lang="uk-UA" sz="3400" dirty="0" smtClean="0"/>
          </a:p>
          <a:p>
            <a:r>
              <a:rPr lang="uk-UA" sz="3400" dirty="0" smtClean="0">
                <a:hlinkClick r:id="rId7" tooltip="21 серпня"/>
              </a:rPr>
              <a:t>21 серпня</a:t>
            </a:r>
            <a:r>
              <a:rPr lang="uk-UA" sz="3400" dirty="0" smtClean="0"/>
              <a:t> </a:t>
            </a:r>
            <a:r>
              <a:rPr lang="uk-UA" sz="3400" dirty="0" smtClean="0">
                <a:hlinkClick r:id="rId8" tooltip="1940"/>
              </a:rPr>
              <a:t>1940</a:t>
            </a:r>
            <a:r>
              <a:rPr lang="uk-UA" sz="3400" dirty="0" smtClean="0"/>
              <a:t> (60 років)</a:t>
            </a:r>
            <a:br>
              <a:rPr lang="uk-UA" sz="3400" dirty="0" smtClean="0"/>
            </a:br>
            <a:r>
              <a:rPr lang="uk-UA" sz="3400" dirty="0" err="1" smtClean="0">
                <a:hlinkClick r:id="rId9" tooltip="Койоакан (ще не написана)"/>
              </a:rPr>
              <a:t>Койоакан</a:t>
            </a:r>
            <a:r>
              <a:rPr lang="uk-UA" sz="3400" dirty="0" smtClean="0"/>
              <a:t>, </a:t>
            </a:r>
            <a:r>
              <a:rPr lang="uk-UA" sz="3400" dirty="0" smtClean="0">
                <a:hlinkClick r:id="rId10" tooltip="Мехіко"/>
              </a:rPr>
              <a:t>Мехіко</a:t>
            </a:r>
            <a:r>
              <a:rPr lang="uk-UA" sz="3400" dirty="0" smtClean="0"/>
              <a:t>, </a:t>
            </a:r>
            <a:r>
              <a:rPr lang="uk-UA" sz="3400" dirty="0" smtClean="0">
                <a:hlinkClick r:id="rId11" tooltip="Мексика"/>
              </a:rPr>
              <a:t>Мексика</a:t>
            </a:r>
            <a:endParaRPr lang="uk-UA" sz="3400" dirty="0" smtClean="0"/>
          </a:p>
          <a:p>
            <a:r>
              <a:rPr lang="uk-UA" sz="3400" b="1" dirty="0" smtClean="0"/>
              <a:t>Громадянство</a:t>
            </a:r>
            <a:endParaRPr lang="uk-UA" sz="3400" dirty="0" smtClean="0"/>
          </a:p>
          <a:p>
            <a:r>
              <a:rPr lang="uk-UA" sz="3400" dirty="0" smtClean="0"/>
              <a:t> </a:t>
            </a:r>
            <a:r>
              <a:rPr lang="uk-UA" sz="3400" dirty="0" smtClean="0">
                <a:hlinkClick r:id="rId12" tooltip="Російська імперія"/>
              </a:rPr>
              <a:t>Російська </a:t>
            </a:r>
            <a:r>
              <a:rPr lang="uk-UA" sz="3400" dirty="0" err="1" smtClean="0">
                <a:hlinkClick r:id="rId12" tooltip="Російська імперія"/>
              </a:rPr>
              <a:t>імперія</a:t>
            </a:r>
            <a:r>
              <a:rPr lang="uk-UA" sz="3400" dirty="0" err="1" smtClean="0"/>
              <a:t>→</a:t>
            </a:r>
            <a:r>
              <a:rPr lang="uk-UA" sz="3400" dirty="0" smtClean="0"/>
              <a:t/>
            </a:r>
            <a:br>
              <a:rPr lang="uk-UA" sz="3400" dirty="0" smtClean="0"/>
            </a:br>
            <a:r>
              <a:rPr lang="uk-UA" sz="3400" dirty="0" smtClean="0"/>
              <a:t> </a:t>
            </a:r>
            <a:r>
              <a:rPr lang="uk-UA" sz="3400" dirty="0" smtClean="0">
                <a:hlinkClick r:id="rId13" tooltip="СРСР"/>
              </a:rPr>
              <a:t>СРСР</a:t>
            </a:r>
            <a:endParaRPr lang="uk-UA" sz="3400" dirty="0" smtClean="0"/>
          </a:p>
          <a:p>
            <a:r>
              <a:rPr lang="uk-UA" sz="3400" b="1" dirty="0" smtClean="0"/>
              <a:t>Національність</a:t>
            </a:r>
            <a:endParaRPr lang="uk-UA" sz="3400" dirty="0" smtClean="0"/>
          </a:p>
          <a:p>
            <a:r>
              <a:rPr lang="uk-UA" sz="3400" dirty="0" smtClean="0">
                <a:hlinkClick r:id="rId14" tooltip="Єврей"/>
              </a:rPr>
              <a:t>єврей</a:t>
            </a:r>
            <a:endParaRPr lang="uk-UA" sz="3400" dirty="0" smtClean="0"/>
          </a:p>
          <a:p>
            <a:r>
              <a:rPr lang="uk-UA" sz="3400" b="1" dirty="0" smtClean="0"/>
              <a:t>Політична партія</a:t>
            </a:r>
            <a:endParaRPr lang="uk-UA" sz="3400" dirty="0" smtClean="0"/>
          </a:p>
          <a:p>
            <a:r>
              <a:rPr lang="uk-UA" sz="3400" dirty="0" smtClean="0">
                <a:hlinkClick r:id="rId15" tooltip="РСДРП(б)"/>
              </a:rPr>
              <a:t>РСДРП(б)</a:t>
            </a:r>
            <a:r>
              <a:rPr lang="uk-UA" sz="3400" dirty="0" smtClean="0"/>
              <a:t> / </a:t>
            </a:r>
            <a:r>
              <a:rPr lang="uk-UA" sz="3400" dirty="0" smtClean="0">
                <a:hlinkClick r:id="rId16" tooltip="РКП(б)"/>
              </a:rPr>
              <a:t>РКП(б)</a:t>
            </a:r>
            <a:endParaRPr lang="uk-UA" sz="3400" dirty="0" smtClean="0"/>
          </a:p>
          <a:p>
            <a:r>
              <a:rPr lang="uk-UA" sz="3400" b="1" dirty="0" smtClean="0"/>
              <a:t>Дружина</a:t>
            </a:r>
            <a:endParaRPr lang="uk-UA" sz="3400" dirty="0" smtClean="0"/>
          </a:p>
          <a:p>
            <a:r>
              <a:rPr lang="uk-UA" sz="3400" dirty="0" err="1" smtClean="0"/>
              <a:t>Соколовська</a:t>
            </a:r>
            <a:r>
              <a:rPr lang="uk-UA" sz="3400" dirty="0" smtClean="0"/>
              <a:t> Олександра Львівна,</a:t>
            </a:r>
            <a:br>
              <a:rPr lang="uk-UA" sz="3400" dirty="0" smtClean="0"/>
            </a:br>
            <a:r>
              <a:rPr lang="uk-UA" sz="3400" dirty="0" smtClean="0"/>
              <a:t>Сєдова Наталя Олександрівна</a:t>
            </a:r>
          </a:p>
          <a:p>
            <a:r>
              <a:rPr lang="uk-UA" sz="3400" b="1" dirty="0" smtClean="0"/>
              <a:t>Діти</a:t>
            </a:r>
            <a:endParaRPr lang="uk-UA" sz="3400" dirty="0" smtClean="0"/>
          </a:p>
          <a:p>
            <a:r>
              <a:rPr lang="uk-UA" sz="3400" dirty="0" smtClean="0"/>
              <a:t>Зінаїда, Ніна, Лев, Сергій</a:t>
            </a:r>
          </a:p>
          <a:p>
            <a:r>
              <a:rPr lang="uk-UA" sz="3400" b="1" dirty="0" smtClean="0"/>
              <a:t>Професія</a:t>
            </a:r>
            <a:endParaRPr lang="uk-UA" sz="3400" dirty="0" smtClean="0"/>
          </a:p>
          <a:p>
            <a:r>
              <a:rPr lang="uk-UA" sz="3400" dirty="0" smtClean="0"/>
              <a:t>державний діяч, письменник</a:t>
            </a:r>
          </a:p>
          <a:p>
            <a:r>
              <a:rPr lang="uk-UA" sz="3400" b="1" dirty="0" smtClean="0"/>
              <a:t>Релігія</a:t>
            </a:r>
            <a:endParaRPr lang="uk-UA" sz="3400" dirty="0" smtClean="0"/>
          </a:p>
          <a:p>
            <a:r>
              <a:rPr lang="uk-UA" sz="3400" dirty="0" smtClean="0"/>
              <a:t>атеїст</a:t>
            </a:r>
          </a:p>
          <a:p>
            <a:r>
              <a:rPr lang="uk-UA" sz="3400" b="1" dirty="0" smtClean="0"/>
              <a:t>Особистий підпис</a:t>
            </a:r>
            <a:endParaRPr lang="uk-UA" sz="3400" dirty="0" smtClean="0"/>
          </a:p>
          <a:p>
            <a:r>
              <a:rPr lang="uk-UA" sz="3400" b="1" dirty="0" smtClean="0"/>
              <a:t>Нагороди</a:t>
            </a:r>
            <a:endParaRPr lang="uk-UA" sz="3400" dirty="0" smtClean="0"/>
          </a:p>
          <a:p>
            <a:endParaRPr lang="ru-RU" dirty="0"/>
          </a:p>
        </p:txBody>
      </p:sp>
      <p:pic>
        <p:nvPicPr>
          <p:cNvPr id="5" name="Рисунок 4" descr="Firma de Trotsky.jpg">
            <a:hlinkClick r:id="rId17"/>
          </p:cNvPr>
          <p:cNvPicPr/>
          <p:nvPr/>
        </p:nvPicPr>
        <p:blipFill>
          <a:blip r:embed="rId18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929066"/>
            <a:ext cx="2571768" cy="1476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072066" y="5929330"/>
            <a:ext cx="2206734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594392" y="214290"/>
            <a:ext cx="2549608" cy="371475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ачанные файлы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2639446" cy="3714776"/>
          </a:xfrm>
        </p:spPr>
      </p:pic>
      <p:pic>
        <p:nvPicPr>
          <p:cNvPr id="5" name="Рисунок 4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2071678"/>
            <a:ext cx="1857388" cy="3234040"/>
          </a:xfrm>
          <a:prstGeom prst="rect">
            <a:avLst/>
          </a:prstGeom>
        </p:spPr>
      </p:pic>
      <p:pic>
        <p:nvPicPr>
          <p:cNvPr id="6" name="Рисунок 5" descr="скачанные файлы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000240"/>
            <a:ext cx="2571768" cy="391417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14414" y="5500702"/>
            <a:ext cx="3718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err="1" smtClean="0"/>
              <a:t>Соколовська</a:t>
            </a:r>
            <a:r>
              <a:rPr lang="uk-UA" dirty="0" smtClean="0"/>
              <a:t> Олександра </a:t>
            </a:r>
            <a:r>
              <a:rPr lang="uk-UA" dirty="0" smtClean="0"/>
              <a:t>Львівна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6143644"/>
            <a:ext cx="3212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Сєдова Наталя Олександрівна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Троцький народився на </a:t>
            </a:r>
            <a:r>
              <a:rPr lang="uk-UA" dirty="0" err="1" smtClean="0"/>
              <a:t>Єлизаветградщині</a:t>
            </a:r>
            <a:r>
              <a:rPr lang="uk-UA" dirty="0" smtClean="0"/>
              <a:t> (нині село </a:t>
            </a:r>
            <a:r>
              <a:rPr lang="uk-UA" dirty="0" err="1" smtClean="0">
                <a:hlinkClick r:id="rId2" tooltip="Береславка"/>
              </a:rPr>
              <a:t>Береславка</a:t>
            </a:r>
            <a:r>
              <a:rPr lang="uk-UA" dirty="0" smtClean="0"/>
              <a:t> </a:t>
            </a:r>
            <a:r>
              <a:rPr lang="uk-UA" dirty="0" err="1" smtClean="0">
                <a:hlinkClick r:id="rId3" tooltip="Бобринецький район"/>
              </a:rPr>
              <a:t>Бобринецького</a:t>
            </a:r>
            <a:r>
              <a:rPr lang="uk-UA" dirty="0" smtClean="0">
                <a:hlinkClick r:id="rId3" tooltip="Бобринецький район"/>
              </a:rPr>
              <a:t> району</a:t>
            </a:r>
            <a:r>
              <a:rPr lang="uk-UA" dirty="0" smtClean="0"/>
              <a:t> </a:t>
            </a:r>
            <a:r>
              <a:rPr lang="uk-UA" dirty="0" smtClean="0">
                <a:hlinkClick r:id="rId4" tooltip="Кіровоградська область"/>
              </a:rPr>
              <a:t>Кіровоградської </a:t>
            </a:r>
            <a:r>
              <a:rPr lang="uk-UA" dirty="0" err="1" smtClean="0">
                <a:hlinkClick r:id="rId4" tooltip="Кіровоградська область"/>
              </a:rPr>
              <a:t>області</a:t>
            </a:r>
            <a:r>
              <a:rPr lang="uk-UA" dirty="0" err="1" smtClean="0">
                <a:hlinkClick r:id="rId5" tooltip="Україна"/>
              </a:rPr>
              <a:t>України</a:t>
            </a:r>
            <a:r>
              <a:rPr lang="uk-UA" dirty="0" smtClean="0"/>
              <a:t>), у родині єврея-колоніста, багатого землевласника і цукрозаводчика. До 9 років жив у невеликому маєтку свого батька.</a:t>
            </a:r>
          </a:p>
          <a:p>
            <a:r>
              <a:rPr lang="uk-UA" dirty="0" smtClean="0"/>
              <a:t>У віці дев'яти років був відданий до Одеського реального училища, де навчався до 7-го класу. Під час навчання писав вірші, перекладав українською байки </a:t>
            </a:r>
            <a:r>
              <a:rPr lang="uk-UA" dirty="0" smtClean="0">
                <a:hlinkClick r:id="rId6" tooltip="Крилов Іван Андрійович"/>
              </a:rPr>
              <a:t>І. Крилова</a:t>
            </a:r>
            <a:r>
              <a:rPr lang="uk-UA" dirty="0" smtClean="0"/>
              <a:t>. Пізніше був переведений до </a:t>
            </a:r>
            <a:r>
              <a:rPr lang="uk-UA" dirty="0" smtClean="0">
                <a:hlinkClick r:id="rId7" tooltip="Миколаїв"/>
              </a:rPr>
              <a:t>Миколаєва</a:t>
            </a:r>
            <a:r>
              <a:rPr lang="uk-UA" dirty="0" smtClean="0"/>
              <a:t>, де й завершив середню освіту.</a:t>
            </a:r>
          </a:p>
          <a:p>
            <a:r>
              <a:rPr lang="uk-UA" dirty="0" smtClean="0"/>
              <a:t>Після закінчення училища намагався вступити вільним слухачем на математичний факультет</a:t>
            </a:r>
            <a:r>
              <a:rPr lang="uk-UA" baseline="30000" dirty="0" smtClean="0">
                <a:hlinkClick r:id="rId8"/>
              </a:rPr>
              <a:t>[5]</a:t>
            </a:r>
            <a:r>
              <a:rPr lang="uk-UA" dirty="0" smtClean="0"/>
              <a:t>. Революційну діяльність почав з </a:t>
            </a:r>
            <a:r>
              <a:rPr lang="uk-UA" dirty="0" smtClean="0">
                <a:hlinkClick r:id="rId9" tooltip="1896"/>
              </a:rPr>
              <a:t>1896</a:t>
            </a:r>
            <a:r>
              <a:rPr lang="uk-UA" dirty="0" smtClean="0"/>
              <a:t> — 97. У справі </a:t>
            </a:r>
            <a:r>
              <a:rPr lang="uk-UA" dirty="0" err="1" smtClean="0"/>
              <a:t>Південно-російського</a:t>
            </a:r>
            <a:r>
              <a:rPr lang="uk-UA" dirty="0" smtClean="0"/>
              <a:t> робочого союзу був заарештований і засланий до </a:t>
            </a:r>
            <a:r>
              <a:rPr lang="uk-UA" dirty="0" smtClean="0">
                <a:hlinkClick r:id="rId10" tooltip="Сибір"/>
              </a:rPr>
              <a:t>Сибіру</a:t>
            </a:r>
            <a:r>
              <a:rPr lang="uk-UA" dirty="0" smtClean="0"/>
              <a:t>(</a:t>
            </a:r>
            <a:r>
              <a:rPr lang="uk-UA" dirty="0" smtClean="0">
                <a:hlinkClick r:id="rId11" tooltip="1898"/>
              </a:rPr>
              <a:t>1898</a:t>
            </a:r>
            <a:r>
              <a:rPr lang="uk-UA" dirty="0" smtClean="0"/>
              <a:t>). Псевдонім </a:t>
            </a:r>
            <a:r>
              <a:rPr lang="uk-UA" b="1" dirty="0" smtClean="0"/>
              <a:t>Троцький</a:t>
            </a:r>
            <a:r>
              <a:rPr lang="uk-UA" dirty="0" smtClean="0"/>
              <a:t> позичив в наглядача одеської в'язниці. </a:t>
            </a:r>
            <a:r>
              <a:rPr lang="uk-UA" dirty="0" smtClean="0">
                <a:hlinkClick r:id="rId12" tooltip="1902"/>
              </a:rPr>
              <a:t>1902</a:t>
            </a:r>
            <a:r>
              <a:rPr lang="uk-UA" dirty="0" smtClean="0"/>
              <a:t> утік за кордон, де брав участь у </a:t>
            </a:r>
            <a:r>
              <a:rPr lang="uk-UA" dirty="0" err="1" smtClean="0"/>
              <a:t>газеті</a:t>
            </a:r>
            <a:r>
              <a:rPr lang="uk-UA" dirty="0" err="1" smtClean="0">
                <a:hlinkClick r:id="rId13" tooltip="Искра (газета)"/>
              </a:rPr>
              <a:t>«Искра</a:t>
            </a:r>
            <a:r>
              <a:rPr lang="uk-UA" dirty="0" smtClean="0">
                <a:hlinkClick r:id="rId13" tooltip="Искра (газета)"/>
              </a:rPr>
              <a:t>»</a:t>
            </a:r>
            <a:r>
              <a:rPr lang="uk-UA" dirty="0" smtClean="0"/>
              <a:t> і співпрацював з </a:t>
            </a:r>
            <a:r>
              <a:rPr lang="uk-UA" dirty="0" smtClean="0">
                <a:hlinkClick r:id="rId14" tooltip="Ленін"/>
              </a:rPr>
              <a:t>Леніним</a:t>
            </a:r>
            <a:r>
              <a:rPr lang="uk-UA" dirty="0" smtClean="0"/>
              <a:t>; за революції </a:t>
            </a:r>
            <a:r>
              <a:rPr lang="uk-UA" dirty="0" smtClean="0">
                <a:hlinkClick r:id="rId15" tooltip="1905"/>
              </a:rPr>
              <a:t>1905</a:t>
            </a:r>
            <a:r>
              <a:rPr lang="uk-UA" dirty="0" smtClean="0"/>
              <a:t> повернувся в Росію і був спільно з </a:t>
            </a:r>
            <a:r>
              <a:rPr lang="uk-UA" dirty="0" err="1" smtClean="0">
                <a:hlinkClick r:id="rId16" tooltip="Парвус"/>
              </a:rPr>
              <a:t>Парвусом</a:t>
            </a:r>
            <a:r>
              <a:rPr lang="uk-UA" dirty="0" smtClean="0"/>
              <a:t> організатором Ради робочих депутатів у </a:t>
            </a:r>
            <a:r>
              <a:rPr lang="uk-UA" dirty="0" smtClean="0">
                <a:hlinkClick r:id="rId17" tooltip="Петербург"/>
              </a:rPr>
              <a:t>Петербурзі</a:t>
            </a:r>
            <a:r>
              <a:rPr lang="uk-UA" dirty="0" smtClean="0"/>
              <a:t>, а потім і його головою. </a:t>
            </a:r>
            <a:r>
              <a:rPr lang="uk-UA" dirty="0" smtClean="0">
                <a:hlinkClick r:id="rId18" tooltip="1913"/>
              </a:rPr>
              <a:t>1913</a:t>
            </a:r>
            <a:r>
              <a:rPr lang="uk-UA" dirty="0" smtClean="0"/>
              <a:t> Троцький очолив ліву групу Російської Соціально-демократичної Робочої Партії «</a:t>
            </a:r>
            <a:r>
              <a:rPr lang="uk-UA" dirty="0" err="1" smtClean="0"/>
              <a:t>міжрайонців</a:t>
            </a:r>
            <a:r>
              <a:rPr lang="uk-UA" dirty="0" smtClean="0"/>
              <a:t>», яка влітку </a:t>
            </a:r>
            <a:r>
              <a:rPr lang="uk-UA" dirty="0" smtClean="0">
                <a:hlinkClick r:id="rId19" tooltip="1917"/>
              </a:rPr>
              <a:t>1917</a:t>
            </a:r>
            <a:r>
              <a:rPr lang="uk-UA" dirty="0" smtClean="0"/>
              <a:t> увійшла до більшовицької партії.</a:t>
            </a:r>
          </a:p>
          <a:p>
            <a:endParaRPr lang="ru-RU" dirty="0"/>
          </a:p>
        </p:txBody>
      </p:sp>
      <p:pic>
        <p:nvPicPr>
          <p:cNvPr id="5" name="Рисунок 4" descr="скачанные файлы (3)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67557" y="0"/>
            <a:ext cx="1776443" cy="204843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 початку </a:t>
            </a:r>
            <a:r>
              <a:rPr lang="uk-UA" dirty="0" smtClean="0">
                <a:hlinkClick r:id="rId2" tooltip="Перша світова війна"/>
              </a:rPr>
              <a:t>Першої світової війни</a:t>
            </a:r>
            <a:r>
              <a:rPr lang="uk-UA" dirty="0" smtClean="0"/>
              <a:t> Троцький знаходився у </a:t>
            </a:r>
            <a:r>
              <a:rPr lang="uk-UA" dirty="0" smtClean="0">
                <a:hlinkClick r:id="rId3" tooltip="Відень"/>
              </a:rPr>
              <a:t>Відні</a:t>
            </a:r>
            <a:r>
              <a:rPr lang="uk-UA" dirty="0" smtClean="0"/>
              <a:t>. Побоюючись того, що він як російський підданий може бути інтернований (хоча він і був позбавлений громадянських прав судом у </a:t>
            </a:r>
            <a:r>
              <a:rPr lang="uk-UA" dirty="0" smtClean="0">
                <a:hlinkClick r:id="rId4" tooltip="1907"/>
              </a:rPr>
              <a:t>1907</a:t>
            </a:r>
            <a:r>
              <a:rPr lang="uk-UA" dirty="0" smtClean="0"/>
              <a:t> р), Троцький </a:t>
            </a:r>
            <a:r>
              <a:rPr lang="uk-UA" dirty="0" smtClean="0">
                <a:hlinkClick r:id="rId5" tooltip="3 серпня"/>
              </a:rPr>
              <a:t>3 серпня</a:t>
            </a:r>
            <a:r>
              <a:rPr lang="uk-UA" dirty="0" smtClean="0"/>
              <a:t> </a:t>
            </a:r>
            <a:r>
              <a:rPr lang="uk-UA" dirty="0" smtClean="0">
                <a:hlinkClick r:id="rId6" tooltip="1914"/>
              </a:rPr>
              <a:t>1914</a:t>
            </a:r>
            <a:r>
              <a:rPr lang="uk-UA" dirty="0" smtClean="0"/>
              <a:t> р. виїхав у </a:t>
            </a:r>
            <a:r>
              <a:rPr lang="uk-UA" dirty="0" smtClean="0">
                <a:hlinkClick r:id="rId7" tooltip="Цюріх"/>
              </a:rPr>
              <a:t>Цюріх</a:t>
            </a:r>
            <a:r>
              <a:rPr lang="uk-UA" dirty="0" smtClean="0"/>
              <a:t>. У 1914–1916 р. жив у </a:t>
            </a:r>
            <a:r>
              <a:rPr lang="uk-UA" dirty="0" smtClean="0">
                <a:hlinkClick r:id="rId8" tooltip="Париж"/>
              </a:rPr>
              <a:t>Парижі</a:t>
            </a:r>
            <a:r>
              <a:rPr lang="uk-UA" dirty="0" smtClean="0"/>
              <a:t>, де працював у соціалістичній газеті «Наше слово», з якої він витіснив </a:t>
            </a:r>
            <a:r>
              <a:rPr lang="uk-UA" dirty="0" smtClean="0">
                <a:hlinkClick r:id="rId9" tooltip="Мартов Юлій Осипович"/>
              </a:rPr>
              <a:t>Мартова</a:t>
            </a:r>
            <a:r>
              <a:rPr lang="uk-UA" dirty="0" smtClean="0"/>
              <a:t>.</a:t>
            </a:r>
            <a:r>
              <a:rPr lang="uk-UA" dirty="0" smtClean="0">
                <a:hlinkClick r:id="rId10" tooltip="14 вересня"/>
              </a:rPr>
              <a:t>14 вересня</a:t>
            </a:r>
            <a:r>
              <a:rPr lang="uk-UA" dirty="0" smtClean="0"/>
              <a:t> </a:t>
            </a:r>
            <a:r>
              <a:rPr lang="uk-UA" dirty="0" smtClean="0">
                <a:hlinkClick r:id="rId11" tooltip="1916"/>
              </a:rPr>
              <a:t>1916</a:t>
            </a:r>
            <a:r>
              <a:rPr lang="uk-UA" dirty="0" smtClean="0"/>
              <a:t> р. газета була заборонена, а Троцький — висланий із Франції за антивоєнну пропаганду. Після того, як Великобританія, Італія і Швейцарія відмовилися його прийняти, Троцький попрямував до Іспанії.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Незабаром після прибуття до </a:t>
            </a:r>
            <a:r>
              <a:rPr lang="uk-UA" dirty="0" smtClean="0">
                <a:hlinkClick r:id="rId2" tooltip="Мадрид"/>
              </a:rPr>
              <a:t>Мадриду</a:t>
            </a:r>
            <a:r>
              <a:rPr lang="uk-UA" dirty="0" smtClean="0"/>
              <a:t> Троцький був заарештований і через кілька днів висланий у </a:t>
            </a:r>
            <a:r>
              <a:rPr lang="uk-UA" dirty="0" err="1" smtClean="0">
                <a:hlinkClick r:id="rId3" tooltip="Кадіс"/>
              </a:rPr>
              <a:t>Кадіс</a:t>
            </a:r>
            <a:r>
              <a:rPr lang="uk-UA" dirty="0" smtClean="0"/>
              <a:t> як «небезпечний анархіст». З </a:t>
            </a:r>
            <a:r>
              <a:rPr lang="uk-UA" dirty="0" err="1" smtClean="0"/>
              <a:t>Кадісу</a:t>
            </a:r>
            <a:r>
              <a:rPr lang="uk-UA" dirty="0" smtClean="0"/>
              <a:t> його збиралися вислати до </a:t>
            </a:r>
            <a:r>
              <a:rPr lang="uk-UA" dirty="0" smtClean="0">
                <a:hlinkClick r:id="rId4" tooltip="Гавана"/>
              </a:rPr>
              <a:t>Гавани</a:t>
            </a:r>
            <a:r>
              <a:rPr lang="uk-UA" dirty="0" smtClean="0"/>
              <a:t>, але після </a:t>
            </a:r>
            <a:r>
              <a:rPr lang="uk-UA" dirty="0" smtClean="0"/>
              <a:t>протестів </a:t>
            </a:r>
            <a:r>
              <a:rPr lang="uk-UA" dirty="0" smtClean="0"/>
              <a:t>скасували це рішення. 25 грудня 1916 Троцький під наглядом іспанської поліції відбув із </a:t>
            </a:r>
            <a:r>
              <a:rPr lang="uk-UA" dirty="0" smtClean="0">
                <a:hlinkClick r:id="rId5" tooltip="Барселона"/>
              </a:rPr>
              <a:t>Барселони</a:t>
            </a:r>
            <a:r>
              <a:rPr lang="uk-UA" dirty="0" smtClean="0"/>
              <a:t> до Нью-Йорку на пароплаві «</a:t>
            </a:r>
            <a:r>
              <a:rPr lang="uk-UA" dirty="0" err="1" smtClean="0"/>
              <a:t>Монсерат</a:t>
            </a:r>
            <a:r>
              <a:rPr lang="uk-UA" dirty="0" smtClean="0"/>
              <a:t>», куди й прибув 13 січня 1917 року.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32391"/>
            <a:ext cx="7472386" cy="4625609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Лютнева революція застала Троцького у </a:t>
            </a:r>
            <a:r>
              <a:rPr lang="uk-UA" dirty="0" smtClean="0">
                <a:hlinkClick r:id="rId2" tooltip="Нью-Йорк"/>
              </a:rPr>
              <a:t>Нью-Йорку</a:t>
            </a:r>
            <a:r>
              <a:rPr lang="uk-UA" dirty="0" smtClean="0"/>
              <a:t>, і він не зміг безпосередньо брати участь у революційних подіях. Так само, як і для Леніна, революція у Росії стала для Троцького несподіванкою. Ще 16 січня у статті, що супроводжувала інтерв'ю Троцького </a:t>
            </a:r>
            <a:r>
              <a:rPr lang="uk-UA" dirty="0" err="1" smtClean="0"/>
              <a:t>нью-йоркської</a:t>
            </a:r>
            <a:r>
              <a:rPr lang="uk-UA" dirty="0" err="1" smtClean="0">
                <a:hlinkClick r:id="rId3" tooltip="Їдиш"/>
              </a:rPr>
              <a:t>єврейської</a:t>
            </a:r>
            <a:r>
              <a:rPr lang="uk-UA" dirty="0" smtClean="0"/>
              <a:t> </a:t>
            </a:r>
            <a:r>
              <a:rPr lang="uk-UA" dirty="0" smtClean="0">
                <a:hlinkClick r:id="rId4" tooltip="en:The Forward"/>
              </a:rPr>
              <a:t>«</a:t>
            </a:r>
            <a:r>
              <a:rPr lang="uk-UA" dirty="0" err="1" smtClean="0">
                <a:hlinkClick r:id="rId4" tooltip="en:The Forward"/>
              </a:rPr>
              <a:t>Форвертс</a:t>
            </a:r>
            <a:r>
              <a:rPr lang="uk-UA" dirty="0" smtClean="0">
                <a:hlinkClick r:id="rId4" tooltip="en:The Forward"/>
              </a:rPr>
              <a:t>»</a:t>
            </a:r>
            <a:r>
              <a:rPr lang="uk-UA" dirty="0" smtClean="0"/>
              <a:t>, кореспондент заявив, що "товариш Троцький залишиться з нами … принаймні до кінця війни Проте </a:t>
            </a:r>
            <a:r>
              <a:rPr lang="uk-UA" u="sng" dirty="0" smtClean="0">
                <a:hlinkClick r:id="rId5" tooltip="27 березня"/>
              </a:rPr>
              <a:t>27 березня</a:t>
            </a:r>
            <a:r>
              <a:rPr lang="uk-UA" dirty="0" smtClean="0"/>
              <a:t> </a:t>
            </a:r>
            <a:r>
              <a:rPr lang="uk-UA" u="sng" dirty="0" smtClean="0">
                <a:hlinkClick r:id="rId6" tooltip="1917"/>
              </a:rPr>
              <a:t>1917</a:t>
            </a:r>
            <a:r>
              <a:rPr lang="uk-UA" dirty="0" smtClean="0"/>
              <a:t> Троцький попрямував до Росії на норвезькому пароплаві «</a:t>
            </a:r>
            <a:r>
              <a:rPr lang="uk-UA" dirty="0" err="1" smtClean="0"/>
              <a:t>Хрістіаніафьорд</a:t>
            </a:r>
            <a:r>
              <a:rPr lang="uk-UA" dirty="0" smtClean="0"/>
              <a:t>» через канадський порт </a:t>
            </a:r>
            <a:r>
              <a:rPr lang="uk-UA" u="sng" dirty="0" err="1" smtClean="0">
                <a:hlinkClick r:id="rId7" tooltip="Галіфакс (Нова Шотландія)"/>
              </a:rPr>
              <a:t>Галіфакс</a:t>
            </a:r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5074" y="285728"/>
            <a:ext cx="2571768" cy="197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На вимогу Петроградської ради і міністра закордонних справ Тимчасового уряду Мілюкова британська влада відпускають Троцького. 29 квітня він виходить з концтабору</a:t>
            </a:r>
            <a:r>
              <a:rPr lang="uk-UA" baseline="30000" dirty="0" smtClean="0">
                <a:hlinkClick r:id="rId2"/>
              </a:rPr>
              <a:t>[11]</a:t>
            </a:r>
            <a:r>
              <a:rPr lang="uk-UA" dirty="0" smtClean="0"/>
              <a:t> і вирушає до Росії на датському пароплаві через Швецію.</a:t>
            </a:r>
            <a:r>
              <a:rPr lang="uk-UA" dirty="0" smtClean="0">
                <a:hlinkClick r:id="rId3" tooltip="4 травня"/>
              </a:rPr>
              <a:t> 4 травня</a:t>
            </a:r>
            <a:r>
              <a:rPr lang="uk-UA" dirty="0" smtClean="0"/>
              <a:t> </a:t>
            </a:r>
            <a:r>
              <a:rPr lang="uk-UA" dirty="0" smtClean="0">
                <a:hlinkClick r:id="rId4" tooltip="1917"/>
              </a:rPr>
              <a:t>1917</a:t>
            </a:r>
            <a:r>
              <a:rPr lang="uk-UA" dirty="0" smtClean="0"/>
              <a:t> р. Троцький прибуває у </a:t>
            </a:r>
            <a:r>
              <a:rPr lang="uk-UA" dirty="0" smtClean="0">
                <a:hlinkClick r:id="rId5" tooltip="Петроград"/>
              </a:rPr>
              <a:t>Петроград</a:t>
            </a:r>
            <a:r>
              <a:rPr lang="uk-UA" dirty="0" smtClean="0"/>
              <a:t>. Його зустрічають кілька </a:t>
            </a:r>
            <a:r>
              <a:rPr lang="uk-UA" dirty="0" smtClean="0"/>
              <a:t>соціалістів. Прямо </a:t>
            </a:r>
            <a:r>
              <a:rPr lang="uk-UA" dirty="0" smtClean="0"/>
              <a:t>з вокзалу Троцький відправляється на засідання </a:t>
            </a:r>
            <a:r>
              <a:rPr lang="uk-UA" dirty="0" err="1" smtClean="0"/>
              <a:t>Петроради</a:t>
            </a:r>
            <a:r>
              <a:rPr lang="uk-UA" dirty="0" smtClean="0"/>
              <a:t>. На знак визнання колишніх заслуг (під час революції 1905 року Троцький був головою </a:t>
            </a:r>
            <a:r>
              <a:rPr lang="uk-UA" dirty="0" err="1" smtClean="0"/>
              <a:t>Петроради</a:t>
            </a:r>
            <a:r>
              <a:rPr lang="uk-UA" dirty="0" smtClean="0"/>
              <a:t>) йому надають місце у виконкомі </a:t>
            </a:r>
            <a:r>
              <a:rPr lang="uk-UA" dirty="0" err="1" smtClean="0"/>
              <a:t>Петроради</a:t>
            </a:r>
            <a:r>
              <a:rPr lang="uk-UA" dirty="0" smtClean="0"/>
              <a:t> з дорадчим голосом.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460</Words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Модульная</vt:lpstr>
      <vt:lpstr>Троцький  Лев Давидович</vt:lpstr>
      <vt:lpstr>Посади</vt:lpstr>
      <vt:lpstr>Слайд 3</vt:lpstr>
      <vt:lpstr>Слайд 4</vt:lpstr>
      <vt:lpstr>Біографія</vt:lpstr>
      <vt:lpstr>Слайд 6</vt:lpstr>
      <vt:lpstr>Слайд 7</vt:lpstr>
      <vt:lpstr>Слайд 8</vt:lpstr>
      <vt:lpstr>Слайд 9</vt:lpstr>
      <vt:lpstr>Слайд 10</vt:lpstr>
      <vt:lpstr>1918 року Й. Сталін писав у газеті Правда: </vt:lpstr>
      <vt:lpstr>Слайд 12</vt:lpstr>
      <vt:lpstr>Теоретик марксизму</vt:lpstr>
      <vt:lpstr>Боротьба зі Сталіним</vt:lpstr>
      <vt:lpstr>Троцький про Україну</vt:lpstr>
      <vt:lpstr>Троцький в СРСР</vt:lpstr>
      <vt:lpstr>Основні твори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Троцький  Лев Давидович</dc:title>
  <dc:creator>Юлька)</dc:creator>
  <cp:lastModifiedBy>Пользователь Windows</cp:lastModifiedBy>
  <cp:revision>8</cp:revision>
  <dcterms:created xsi:type="dcterms:W3CDTF">2015-01-30T16:16:05Z</dcterms:created>
  <dcterms:modified xsi:type="dcterms:W3CDTF">2015-01-30T17:54:04Z</dcterms:modified>
</cp:coreProperties>
</file>