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5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59" r:id="rId17"/>
    <p:sldId id="260" r:id="rId18"/>
    <p:sldId id="261" r:id="rId19"/>
    <p:sldId id="262" r:id="rId20"/>
    <p:sldId id="26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3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264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6" r:id="rId64"/>
    <p:sldId id="335" r:id="rId65"/>
    <p:sldId id="337" r:id="rId66"/>
    <p:sldId id="338" r:id="rId67"/>
    <p:sldId id="265" r:id="rId68"/>
    <p:sldId id="342" r:id="rId69"/>
    <p:sldId id="339" r:id="rId70"/>
    <p:sldId id="340" r:id="rId71"/>
    <p:sldId id="341" r:id="rId72"/>
    <p:sldId id="343" r:id="rId73"/>
    <p:sldId id="344" r:id="rId74"/>
    <p:sldId id="267" r:id="rId75"/>
    <p:sldId id="345" r:id="rId76"/>
    <p:sldId id="346" r:id="rId77"/>
    <p:sldId id="347" r:id="rId78"/>
    <p:sldId id="348" r:id="rId79"/>
    <p:sldId id="349" r:id="rId80"/>
    <p:sldId id="266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4513-0BC6-493B-91E4-71872EDA301D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0F5C-605B-42D4-895F-B570FB5CDF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AD97-F17F-4471-BAAB-4EA38678A693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5976-698E-4018-BC28-EE5C25F246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A20C-1236-4B18-A4A9-5E1251AD8630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B4FF-25E6-4E73-BBB2-BFA39B566E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9634-89B1-4E6E-BAB2-A9F4288ABB89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79E4-761D-4A5B-8CC8-F1DEA66FE8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142D-6C95-4C8A-96A8-362E163F6411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B48A-9B81-47E3-8478-724DF2E180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54F-4AF1-487F-ADBB-CA3DC2202587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D98F-5948-4040-A08C-2A0CEFEA5F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D37B-7145-4559-8B50-FED88CA2C431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F03A-0474-4436-84AA-A1D14C2446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79D9-E54C-469E-B34D-7733B131DA8B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0DE0-0B21-46C1-BE93-0FA4F34A4F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4B63-315B-4814-B4A1-7EC5BE1F6BE6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4932-3135-443F-A179-CD994AD8BA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DE1D-FC18-4128-900A-BF769C2048D3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F94-317E-4853-9F34-7AEB71C295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07FB-F683-48A7-8C14-0BC0ECEDE093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1A0B-E137-4AE9-ABDE-1D585B35FC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6CE8-4A87-47CF-BDA9-3281588C9D7B}" type="datetimeFigureOut">
              <a:rPr lang="ru-RU"/>
              <a:pPr>
                <a:defRPr/>
              </a:pPr>
              <a:t>28.03.2012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A5C1D2-7538-4943-BFA4-48396551FF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0" y="1928813"/>
            <a:ext cx="56435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Шарль Бодлер — предтеча символізму</a:t>
            </a:r>
            <a:endParaRPr lang="uk-UA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388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643937" cy="6556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dirty="0">
                <a:latin typeface="+mn-lt"/>
              </a:rPr>
              <a:t>7. Вірш </a:t>
            </a:r>
            <a:r>
              <a:rPr lang="uk-UA" sz="6000" b="1" i="1" dirty="0" err="1">
                <a:latin typeface="+mn-lt"/>
              </a:rPr>
              <a:t>Вітмена</a:t>
            </a:r>
            <a:r>
              <a:rPr lang="uk-UA" sz="6000" b="1" i="1" dirty="0">
                <a:latin typeface="+mn-lt"/>
              </a:rPr>
              <a:t> "О капітане, мій капітане" присвячений…</a:t>
            </a:r>
            <a:endParaRPr lang="ru-RU" sz="60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6000" b="1" i="1" dirty="0">
                <a:latin typeface="+mn-lt"/>
              </a:rPr>
              <a:t>Трагічній долі поета</a:t>
            </a:r>
            <a:endParaRPr lang="ru-RU" sz="60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6000" b="1" i="1" dirty="0">
                <a:latin typeface="+mn-lt"/>
              </a:rPr>
              <a:t>Президенту Аврааму Лінкольну</a:t>
            </a:r>
            <a:endParaRPr lang="ru-RU" sz="60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6000" b="1" i="1" dirty="0">
                <a:latin typeface="+mn-lt"/>
              </a:rPr>
              <a:t>Батькові </a:t>
            </a:r>
            <a:r>
              <a:rPr lang="uk-UA" sz="6000" b="1" i="1" dirty="0" err="1">
                <a:latin typeface="+mn-lt"/>
              </a:rPr>
              <a:t>Вітмена</a:t>
            </a:r>
            <a:endParaRPr lang="ru-RU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643937" cy="67405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dirty="0">
                <a:latin typeface="+mn-lt"/>
              </a:rPr>
              <a:t>8. Славу </a:t>
            </a:r>
            <a:r>
              <a:rPr lang="uk-UA" sz="6600" b="1" i="1" dirty="0" err="1">
                <a:latin typeface="+mn-lt"/>
              </a:rPr>
              <a:t>Вітмену</a:t>
            </a:r>
            <a:r>
              <a:rPr lang="uk-UA" sz="6600" b="1" i="1" dirty="0">
                <a:latin typeface="+mn-lt"/>
              </a:rPr>
              <a:t> принесла…</a:t>
            </a:r>
            <a:endParaRPr lang="ru-RU" sz="66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6000" b="1" i="1" dirty="0">
                <a:latin typeface="+mn-lt"/>
              </a:rPr>
              <a:t>Збірка «Квіти зла»</a:t>
            </a:r>
            <a:endParaRPr lang="ru-RU" sz="60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6000" b="1" i="1" dirty="0">
                <a:latin typeface="+mn-lt"/>
              </a:rPr>
              <a:t>Збірка «Про  себе»</a:t>
            </a:r>
            <a:endParaRPr lang="ru-RU" sz="60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6000" b="1" i="1" dirty="0">
                <a:latin typeface="+mn-lt"/>
              </a:rPr>
              <a:t>Збірка «Листя трави</a:t>
            </a:r>
            <a:r>
              <a:rPr lang="uk-UA" sz="6000" b="1" i="1" dirty="0">
                <a:latin typeface="+mn-lt"/>
              </a:rPr>
              <a:t>»</a:t>
            </a: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674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 b="1" i="1">
                <a:latin typeface="Calibri" pitchFamily="34" charset="0"/>
              </a:rPr>
              <a:t>9. Над цією збіркою Вітмен працював …</a:t>
            </a:r>
            <a:endParaRPr lang="ru-RU" sz="7200">
              <a:latin typeface="Calibri" pitchFamily="34" charset="0"/>
            </a:endParaRPr>
          </a:p>
          <a:p>
            <a:pPr marL="2057400" lvl="2" indent="-1143000">
              <a:buFont typeface="Calibri" pitchFamily="34" charset="0"/>
              <a:buAutoNum type="arabicPeriod"/>
            </a:pPr>
            <a:r>
              <a:rPr lang="uk-UA" sz="7200" b="1" i="1">
                <a:latin typeface="Calibri" pitchFamily="34" charset="0"/>
              </a:rPr>
              <a:t>15 років</a:t>
            </a:r>
            <a:endParaRPr lang="ru-RU" sz="7200">
              <a:latin typeface="Calibri" pitchFamily="34" charset="0"/>
            </a:endParaRPr>
          </a:p>
          <a:p>
            <a:pPr marL="2057400" lvl="2" indent="-1143000">
              <a:buFont typeface="Calibri" pitchFamily="34" charset="0"/>
              <a:buAutoNum type="arabicPeriod"/>
            </a:pPr>
            <a:r>
              <a:rPr lang="uk-UA" sz="7200" b="1" i="1">
                <a:latin typeface="Calibri" pitchFamily="34" charset="0"/>
              </a:rPr>
              <a:t>25 років</a:t>
            </a:r>
            <a:endParaRPr lang="ru-RU" sz="7200">
              <a:latin typeface="Calibri" pitchFamily="34" charset="0"/>
            </a:endParaRPr>
          </a:p>
          <a:p>
            <a:pPr marL="2057400" lvl="2" indent="-1143000">
              <a:buFont typeface="Calibri" pitchFamily="34" charset="0"/>
              <a:buAutoNum type="arabicPeriod"/>
            </a:pPr>
            <a:r>
              <a:rPr lang="uk-UA" sz="7200" b="1" i="1">
                <a:latin typeface="Calibri" pitchFamily="34" charset="0"/>
              </a:rPr>
              <a:t>35 років</a:t>
            </a:r>
            <a:endParaRPr lang="ru-RU" sz="7200" b="1" i="1">
              <a:latin typeface="Calibri" pitchFamily="34" charset="0"/>
            </a:endParaRPr>
          </a:p>
          <a:p>
            <a:pPr marL="2057400" lvl="2" indent="-1143000"/>
            <a:endParaRPr lang="ru-RU" sz="7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643937" cy="60944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000" b="1" i="1" dirty="0">
                <a:latin typeface="+mn-lt"/>
              </a:rPr>
              <a:t>10. 4 липня 1855 року стає знаменною датою в історії американської літератури…</a:t>
            </a:r>
            <a:endParaRPr lang="ru-RU" sz="50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Народився </a:t>
            </a:r>
            <a:r>
              <a:rPr lang="uk-UA" sz="4800" b="1" i="1" dirty="0" err="1">
                <a:latin typeface="+mn-lt"/>
              </a:rPr>
              <a:t>Волт</a:t>
            </a:r>
            <a:r>
              <a:rPr lang="uk-UA" sz="4800" b="1" i="1" dirty="0">
                <a:latin typeface="+mn-lt"/>
              </a:rPr>
              <a:t> </a:t>
            </a:r>
            <a:r>
              <a:rPr lang="uk-UA" sz="4800" b="1" i="1" dirty="0" err="1">
                <a:latin typeface="+mn-lt"/>
              </a:rPr>
              <a:t>Вітмен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Здійснене перше видання книги "Листя трави"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Написаний цикл віршів про Авраама Лінкольна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655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i="1">
                <a:latin typeface="Calibri" pitchFamily="34" charset="0"/>
              </a:rPr>
              <a:t>11. Упродовж життя поета ця книга перевидавалась …</a:t>
            </a:r>
            <a:endParaRPr lang="ru-RU" sz="6000">
              <a:latin typeface="Calibri" pitchFamily="34" charset="0"/>
            </a:endParaRPr>
          </a:p>
          <a:p>
            <a:pPr marL="2514600" lvl="3" indent="-1143000">
              <a:buFont typeface="Calibri" pitchFamily="34" charset="0"/>
              <a:buAutoNum type="arabicPeriod"/>
            </a:pPr>
            <a:r>
              <a:rPr lang="uk-UA" sz="6000" b="1" i="1">
                <a:latin typeface="Calibri" pitchFamily="34" charset="0"/>
              </a:rPr>
              <a:t>9 разів</a:t>
            </a:r>
            <a:endParaRPr lang="ru-RU" sz="6000">
              <a:latin typeface="Calibri" pitchFamily="34" charset="0"/>
            </a:endParaRPr>
          </a:p>
          <a:p>
            <a:pPr marL="2514600" lvl="3" indent="-1143000">
              <a:buFont typeface="Calibri" pitchFamily="34" charset="0"/>
              <a:buAutoNum type="arabicPeriod"/>
            </a:pPr>
            <a:r>
              <a:rPr lang="uk-UA" sz="6000" b="1" i="1">
                <a:latin typeface="Calibri" pitchFamily="34" charset="0"/>
              </a:rPr>
              <a:t>19 разів </a:t>
            </a:r>
            <a:endParaRPr lang="ru-RU" sz="6000">
              <a:latin typeface="Calibri" pitchFamily="34" charset="0"/>
            </a:endParaRPr>
          </a:p>
          <a:p>
            <a:pPr marL="2514600" lvl="3" indent="-1143000">
              <a:buFont typeface="Calibri" pitchFamily="34" charset="0"/>
              <a:buAutoNum type="arabicPeriod"/>
            </a:pPr>
            <a:r>
              <a:rPr lang="uk-UA" sz="6000" b="1" i="1">
                <a:latin typeface="Calibri" pitchFamily="34" charset="0"/>
              </a:rPr>
              <a:t>29 разів</a:t>
            </a:r>
          </a:p>
          <a:p>
            <a:pPr marL="2514600" lvl="3" indent="-1143000"/>
            <a:endParaRPr lang="ru-RU" sz="6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683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i="1">
                <a:latin typeface="Calibri" pitchFamily="34" charset="0"/>
              </a:rPr>
              <a:t>12.Верлібр- це … </a:t>
            </a:r>
            <a:endParaRPr lang="ru-RU" sz="6000">
              <a:latin typeface="Calibri" pitchFamily="34" charset="0"/>
            </a:endParaRPr>
          </a:p>
          <a:p>
            <a:pPr marL="1600200" lvl="1" indent="-1143000">
              <a:buFont typeface="Calibri" pitchFamily="34" charset="0"/>
              <a:buAutoNum type="arabicPeriod"/>
            </a:pPr>
            <a:r>
              <a:rPr lang="uk-UA" sz="5400" b="1" i="1">
                <a:latin typeface="Calibri" pitchFamily="34" charset="0"/>
              </a:rPr>
              <a:t>Назва збірки Волта Вітмена</a:t>
            </a:r>
            <a:endParaRPr lang="ru-RU" sz="5400">
              <a:latin typeface="Calibri" pitchFamily="34" charset="0"/>
            </a:endParaRPr>
          </a:p>
          <a:p>
            <a:pPr marL="1600200" lvl="1" indent="-1143000">
              <a:buFont typeface="Calibri" pitchFamily="34" charset="0"/>
              <a:buAutoNum type="arabicPeriod"/>
            </a:pPr>
            <a:r>
              <a:rPr lang="uk-UA" sz="5400" b="1" i="1">
                <a:latin typeface="Calibri" pitchFamily="34" charset="0"/>
              </a:rPr>
              <a:t>Вірш, в якому відсутні метр та рима</a:t>
            </a:r>
            <a:endParaRPr lang="ru-RU" sz="5400">
              <a:latin typeface="Calibri" pitchFamily="34" charset="0"/>
            </a:endParaRPr>
          </a:p>
          <a:p>
            <a:pPr marL="1600200" lvl="1" indent="-1143000">
              <a:buFont typeface="Calibri" pitchFamily="34" charset="0"/>
              <a:buAutoNum type="arabicPeriod"/>
            </a:pPr>
            <a:r>
              <a:rPr lang="uk-UA" sz="5400" b="1" i="1">
                <a:latin typeface="Calibri" pitchFamily="34" charset="0"/>
              </a:rPr>
              <a:t>Місто, де народився поет</a:t>
            </a:r>
          </a:p>
          <a:p>
            <a:pPr marL="1600200" lvl="1" indent="-1143000"/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35138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Словникова</a:t>
            </a:r>
            <a:r>
              <a:rPr lang="ru-RU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робота: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1285875"/>
            <a:ext cx="871537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Модернізм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-  (від </a:t>
            </a:r>
            <a:r>
              <a:rPr lang="uk-UA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франц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.  - новітній, сучасний) - напрям у літературі та мистецтві, який починає формуватися на межі XIX-XX ст. і набуває розквіту у 10—40-і роки XX ст. Модернізм тяжіє до умовних засобів художнього зображення та вираження, йому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властивий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дух експериментаторства. 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92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Символізм </a:t>
            </a:r>
            <a:r>
              <a:rPr lang="uk-U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(від </a:t>
            </a:r>
            <a:r>
              <a:rPr lang="uk-UA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франц</a:t>
            </a:r>
            <a:r>
              <a:rPr lang="uk-U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.  — знак, ознака) - художній напрям у мистецтві та літературі кінця XIX — початку XX  ст.  Його  особливістю є тотальна  «символізація» художнього мислення, внаслідок якої речі матеріального світу </a:t>
            </a:r>
            <a:r>
              <a:rPr lang="uk-U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перетворювалися </a:t>
            </a:r>
            <a:r>
              <a:rPr lang="uk-U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у свідомості митця на «знаки» певних душевних станів і   вічних ідей, котрі знаходяться поза межами земної реальності, а художні образи — на символи, що тлумачилися як єдиний засіб </a:t>
            </a:r>
            <a:r>
              <a:rPr lang="uk-U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прорватися </a:t>
            </a:r>
            <a:r>
              <a:rPr lang="uk-U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через серпанок повсякдення до сутності речей, ідеальної краси та істинного сенсу. 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726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Вірш </a:t>
            </a:r>
            <a:r>
              <a:rPr lang="uk-UA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прозою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— невеликий прозаїчний твір ліричного характеру, графічно представлено як проза.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        У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ньому відчутні повторення ритмічно подібних синтаксичних конструкцій, звукові переклички, рідше — рими і 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 т</a:t>
            </a:r>
            <a:r>
              <a:rPr lang="uk-UA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. п., тобто ті засоби виразності, які використовуються у віршованій мові. Іноді цими властивостями володіють ліричні відступи в повістях і романах 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14290"/>
            <a:ext cx="4357718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Життєвий і творчий шлях Шарля Бодлера</a:t>
            </a:r>
            <a:endParaRPr lang="uk-UA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072188"/>
            <a:ext cx="3686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875"/>
            <a:ext cx="8715375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 </a:t>
            </a: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означає назва збірки «Квіти Зла»?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Яку концепцію Краси виклав Ш.Бодлер у збірці?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Яким чином у вірші «Гімн Красі» протиставляється Добро і Зло?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 </a:t>
            </a: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зображується </a:t>
            </a: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доля поета у вірші «Альбатрос»?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900054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1. Робота із картками</a:t>
            </a:r>
            <a:r>
              <a:rPr lang="uk-UA" sz="6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.</a:t>
            </a:r>
            <a:endParaRPr lang="uk-UA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Доля подарувала Шарлю </a:t>
            </a:r>
            <a:r>
              <a:rPr lang="uk-UA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П'єру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Бодлеру всього 46 років, позначивши печаткою вже при народженні. 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Коли 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 квітня 1821 р, він з'явився на світ, його батькові, 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Жозефу 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Франсуа Бодлеру, було 62 роки, а матері, Кароліні, — 28</a:t>
            </a:r>
            <a:r>
              <a:rPr lang="uk-UA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Батько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помер, коли Шарлю не було ще й 6 років, але на все життя в душі Бодлера залишилося тепле дитяче почуття до батька, що межувало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поклонінням.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Він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любив згадувати шляхетного сивого старого з красивим ціпком у руці, який гуляв з сином Люксембурзьким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садом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пояснював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символіку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численних статуй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9728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4929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Люксембурзький 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психічна травма, яку митець отримав у дитинстві,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полягала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в ранньому сирітстві, а в "зраді" матері, яка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через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рік після смерті чоловіка знов вийшла заміж за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39-річного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генерала Опіка.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b="15698"/>
          <a:stretch>
            <a:fillRect/>
          </a:stretch>
        </p:blipFill>
        <p:spPr bwMode="auto">
          <a:xfrm>
            <a:off x="2500313" y="0"/>
            <a:ext cx="664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Відвертий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чесний І 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дисциплінований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Опік все ж таки не був звичайним солдафоном, хоча й зовсім не знався на мистецтві. Бодлер до самої смерті вітчима не пробачив йому, що той «забрав» у нього матір.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</a:t>
            </a:r>
            <a:r>
              <a:rPr lang="uk-UA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повторне одруження було ще не єдиною "зрадою" Кароліни Бодлер: </a:t>
            </a:r>
            <a:r>
              <a:rPr lang="uk-UA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 </a:t>
            </a:r>
            <a:r>
              <a:rPr lang="uk-UA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1832 році 11-рІчного Шарля віддають в інтернат при ліонському Королівському коледжі, бо сім'я перебралася саме до Ліона.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04788"/>
            <a:ext cx="87534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50006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latin typeface="Calibri" pitchFamily="34" charset="0"/>
              </a:rPr>
              <a:t>Ліон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Тут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прокинулися почуття, що псували життя Бодлера до кінця його днів — образа,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ревнощі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ненависть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 Ліонський період життя тягнувся до 1836 р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.,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коли родина Опік знов повернулася до Парижа.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200" b="1" i="1" dirty="0">
                <a:solidFill>
                  <a:schemeClr val="bg1"/>
                </a:solidFill>
                <a:latin typeface="+mn-lt"/>
              </a:rPr>
              <a:t>Шарль </a:t>
            </a:r>
            <a:r>
              <a:rPr lang="uk-UA" sz="5200" b="1" i="1" dirty="0">
                <a:solidFill>
                  <a:schemeClr val="bg1"/>
                </a:solidFill>
                <a:latin typeface="+mn-lt"/>
              </a:rPr>
              <a:t>закінчив коледж Людовіка Великого і, отримавши ступінь бакалавра, відчув, що не хоче більше продовжувати навчання. Це був акт </a:t>
            </a:r>
            <a:r>
              <a:rPr lang="uk-UA" sz="5200" b="1" i="1" dirty="0">
                <a:solidFill>
                  <a:schemeClr val="bg1"/>
                </a:solidFill>
                <a:latin typeface="+mn-lt"/>
              </a:rPr>
              <a:t>протесту </a:t>
            </a:r>
            <a:r>
              <a:rPr lang="uk-UA" sz="5200" b="1" i="1" dirty="0">
                <a:solidFill>
                  <a:schemeClr val="bg1"/>
                </a:solidFill>
                <a:latin typeface="+mn-lt"/>
              </a:rPr>
              <a:t>і звільнення — він вирішив стати "творцем". </a:t>
            </a:r>
            <a:endParaRPr lang="uk-UA" sz="5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Бодлер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приятелював з молодими літераторами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і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навіть насмілився заговорити на вулиці з самим Бальзаком. Юнак не уникав сумнівних знайомств, вів богемне життя.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14313"/>
            <a:ext cx="5024437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0"/>
            <a:ext cx="89296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В результаті — хвороба століття "сифіліс" на все подальше життя стала причиною нервових зривів, фізичних недомагань, депресії, нудьги, тривоги Шарля Бодлера.</a:t>
            </a:r>
            <a:endParaRPr lang="ru-RU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0006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571480"/>
            <a:ext cx="4000528" cy="48167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Тест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Волт</a:t>
            </a: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Вітмен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47625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Нажахана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поведінкою Шарля, родина Опік вирішує відправити його у далеку мандрівку.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Юнака посадили на корабель, що відпливав до Калькутти, однак в Індію Бодлер так і не потрапив.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8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Він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витримав 5 місяців на борту корабля і відмовився пливти далі. </a:t>
            </a:r>
            <a:endParaRPr lang="uk-UA" sz="5400" b="1" i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В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лютому 1843 року він знов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опинився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в Парижі, де його чекав батьківський спадок — 100 000 франків.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4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Ці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гроші він витрачає надто швидко і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безоглядно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— на розваги, повій, на створення іміджу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денді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денді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чоловік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який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підкреслено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стежить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«лоском»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зовнішнього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вигляду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поведінки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542925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Бодлер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усіма можливими засобами намагався вразити своїм зовнішнім виглядом: оксамитовий камзол, як у венеціанських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аристократів;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чорний фрак з циліндром на голові; вільна блуза, яку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він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вважав новою власною формою </a:t>
            </a:r>
            <a:r>
              <a:rPr lang="uk-UA" sz="4800" b="1" i="1" dirty="0" err="1">
                <a:solidFill>
                  <a:schemeClr val="bg1"/>
                </a:solidFill>
                <a:latin typeface="+mn-lt"/>
              </a:rPr>
              <a:t>дендизму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.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14313"/>
            <a:ext cx="47815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Хоча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елегантна зовнішність і манери Бодлера справляли враження на жінок, він не намагався завести серйозні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стосунки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з порядною жінкою.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0"/>
            <a:ext cx="521493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Гіпертрофована саморефлексія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, нерішучість, невпевненість у собі як в чоловікові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підштовхували його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шукати жінку, поруч з якою він відчував би свою беззаперечну вищість, при цьому нічого не пояснюючи і не виправдовуючись.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Такою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жінкою стала Жанна Дюраль,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статистка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одного з паризьких маленьких театрів. Протягом 20 років вона була його постійною коханкою, хоча не відзначалась ані красою, ані розумом, ані талантом.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0"/>
            <a:ext cx="89296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У ставленні Бодлера до цієї дивної жінки відчувається не лише характер поета, а й його сприйняття проблеми зради (точніше внутрішнє застереження проти будь-якої "зради" — і фізичної, і моральної)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Вона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відверто зневажала літературну діяльність Шарля, постійно вимагала у нього гроші,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зраджувала 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при будь-якій нагоді, але Бодлер доглядав за нею, пізніше розбитою паралічем, забезпечував матеріально і був поруч до своєї смерті.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0"/>
            <a:ext cx="89296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Саме з цією жінкою пов'язана величезна кількість віршів у збірці "Квіти Зла".</a:t>
            </a:r>
            <a:endParaRPr lang="ru-RU" sz="5400" b="1" i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Літературна діяльність Бодлера починається у 40-і роки.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572500" cy="7016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i="1" dirty="0">
                <a:latin typeface="+mn-lt"/>
              </a:rPr>
              <a:t>1. </a:t>
            </a:r>
            <a:r>
              <a:rPr lang="uk-UA" sz="7200" b="1" i="1" dirty="0" err="1">
                <a:latin typeface="+mn-lt"/>
              </a:rPr>
              <a:t>Волт</a:t>
            </a:r>
            <a:r>
              <a:rPr lang="uk-UA" sz="7200" b="1" i="1" dirty="0">
                <a:latin typeface="+mn-lt"/>
              </a:rPr>
              <a:t> </a:t>
            </a:r>
            <a:r>
              <a:rPr lang="uk-UA" sz="7200" b="1" i="1" dirty="0" err="1">
                <a:latin typeface="+mn-lt"/>
              </a:rPr>
              <a:t>Вітмен</a:t>
            </a:r>
            <a:r>
              <a:rPr lang="uk-UA" sz="7200" b="1" i="1" dirty="0">
                <a:latin typeface="+mn-lt"/>
              </a:rPr>
              <a:t> – </a:t>
            </a:r>
            <a:r>
              <a:rPr lang="uk-UA" sz="7200" b="1" i="1" dirty="0">
                <a:latin typeface="+mn-lt"/>
              </a:rPr>
              <a:t>поет …</a:t>
            </a:r>
            <a:endParaRPr lang="ru-RU" sz="7200" dirty="0">
              <a:latin typeface="+mn-lt"/>
            </a:endParaRPr>
          </a:p>
          <a:p>
            <a:pPr marL="639763" lvl="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7200" b="1" i="1" dirty="0">
                <a:latin typeface="+mn-lt"/>
              </a:rPr>
              <a:t>Англійський</a:t>
            </a:r>
            <a:endParaRPr lang="ru-RU" sz="7200" dirty="0">
              <a:latin typeface="+mn-lt"/>
            </a:endParaRPr>
          </a:p>
          <a:p>
            <a:pPr marL="639763" lvl="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7200" b="1" i="1" dirty="0">
                <a:latin typeface="+mn-lt"/>
              </a:rPr>
              <a:t>Американський</a:t>
            </a:r>
            <a:endParaRPr lang="ru-RU" sz="7200" dirty="0">
              <a:latin typeface="+mn-lt"/>
            </a:endParaRPr>
          </a:p>
          <a:p>
            <a:pPr marL="639763" lvl="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7200" b="1" i="1" dirty="0">
                <a:latin typeface="+mn-lt"/>
              </a:rPr>
              <a:t>Шотландський</a:t>
            </a:r>
          </a:p>
          <a:p>
            <a:pPr marL="639763" lvl="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цей момент вже написана частина поезій, що увійшли пізніше до складу його збірки, але вперше митець заявив про себе як літературний критик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середині 1844 р. сталася подія, яка підірвала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душевний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настрій Шарля — він був визнаний людиною неблагонадійною, яка потребує опіки і нагляду.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Причиною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стала наркотична залежність Бодлера і легковажне ставлення до отриманого спадку (половину грошей він вже витратив на розваги). Родичі вимагали перед владою офіційної опіки.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Таким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опікуном став нотаріус </a:t>
            </a:r>
            <a:r>
              <a:rPr lang="uk-UA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Ансель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який вів грошові справи Бодлера і видавав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йому певну незначну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суму щомісячно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Душевному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стану бунту, непокори, який був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притаманний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поету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життя, повністю відповідав революційний бунт у Франції 1848 р.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Бодлер згадував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Моє сп'яніння в 1848 р. Якої природи було це сп'яніння? Жага помсти. Природне задоволення від руйнування".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Останні роки життя поета були сумними.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Збірка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"Квіти Зла", що вийшла у 1857 р., зробила Бодлера відомим.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Після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появи цієї славнозвісної збірки митцю залишалося жити ще 10 років і два місяці.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1913"/>
            <a:ext cx="8001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оточений неймовірною самотністю і сумом, він встиг написати небагато,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тому числі 50 "віршів у прозі", які були не стільки шедевром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нової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поетичної форми, скільки поетичної думки.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1862 р. на повний голос "заговорила" давня хвороба Бодлера — почастішали напади запаморочення, жару,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безсоння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майже божевілля.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Він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практично нічого не пише, одягнений в лахміття, годинами ходить вулицями,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намагаючись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"загубитися" в натовпі.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572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677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/>
            <a:r>
              <a:rPr lang="uk-UA" sz="6000" b="1" i="1">
                <a:latin typeface="Calibri" pitchFamily="34" charset="0"/>
              </a:rPr>
              <a:t>2. Волт Вітмен народився 3 травня 1819…</a:t>
            </a:r>
            <a:endParaRPr lang="ru-RU" sz="6000">
              <a:latin typeface="Calibri" pitchFamily="34" charset="0"/>
            </a:endParaRPr>
          </a:p>
          <a:p>
            <a:pPr marL="182563">
              <a:buFont typeface="Calibri" pitchFamily="34" charset="0"/>
              <a:buAutoNum type="arabicPeriod"/>
            </a:pPr>
            <a:r>
              <a:rPr lang="uk-UA" sz="6000" b="1" i="1">
                <a:latin typeface="Calibri" pitchFamily="34" charset="0"/>
              </a:rPr>
              <a:t>на острові Лонг-Айленд</a:t>
            </a:r>
            <a:endParaRPr lang="ru-RU" sz="6000">
              <a:latin typeface="Calibri" pitchFamily="34" charset="0"/>
            </a:endParaRPr>
          </a:p>
          <a:p>
            <a:pPr marL="182563">
              <a:buFont typeface="Calibri" pitchFamily="34" charset="0"/>
              <a:buAutoNum type="arabicPeriod"/>
            </a:pPr>
            <a:r>
              <a:rPr lang="uk-UA" sz="6000" b="1" i="1">
                <a:latin typeface="Calibri" pitchFamily="34" charset="0"/>
              </a:rPr>
              <a:t>в Манхеттемі</a:t>
            </a:r>
            <a:endParaRPr lang="ru-RU" sz="6000">
              <a:latin typeface="Calibri" pitchFamily="34" charset="0"/>
            </a:endParaRPr>
          </a:p>
          <a:p>
            <a:pPr marL="182563">
              <a:buFont typeface="Calibri" pitchFamily="34" charset="0"/>
              <a:buAutoNum type="arabicPeriod"/>
            </a:pPr>
            <a:r>
              <a:rPr lang="uk-UA" sz="6000" b="1" i="1">
                <a:latin typeface="Calibri" pitchFamily="34" charset="0"/>
              </a:rPr>
              <a:t>в Лондоні</a:t>
            </a:r>
            <a:endParaRPr lang="uk-UA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ж таки знаходить в собі сили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читати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лекції і домовитися про видання своїх творів.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Катастрофа сталася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4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лютого 1866 р., коли під час відвідання церкви Бодлер непритомніє.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941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нього виявляють ознаки паралічу, часткову, а пізніше і остаточну втрату здатності говорити. У липні його перевозять до Парижа, де він і помер.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214290"/>
            <a:ext cx="414340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Збірка </a:t>
            </a:r>
            <a:r>
              <a:rPr lang="uk-UA" sz="9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“Квіти</a:t>
            </a:r>
            <a:r>
              <a:rPr lang="uk-UA" sz="9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uk-UA" sz="9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зла”</a:t>
            </a:r>
            <a:endParaRPr lang="uk-UA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6434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885825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Історія її створення. </a:t>
            </a:r>
            <a:endParaRPr lang="uk-UA" sz="6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6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1.Кінець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1840-х років: намір написати книгу віршів «Кола пекла» (за аналогією з твором Дайте «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Божественна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комедія»).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0"/>
            <a:ext cx="88582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2. 1857 р.: випуск збірки «Квіти Зла» (у перекладі з французької може звучати як «Квіти Хвороби»). За цю книгу автора було притягнуто до суду, деякі вірші заборонені за “антиморальність”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3925888" y="0"/>
            <a:ext cx="5218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0" b="1" i="1">
                <a:solidFill>
                  <a:schemeClr val="bg1"/>
                </a:solidFill>
                <a:latin typeface="Calibri" pitchFamily="34" charset="0"/>
              </a:rPr>
              <a:t>Тільки у 1946 році цей присуд скасовано. </a:t>
            </a:r>
          </a:p>
          <a:p>
            <a:r>
              <a:rPr lang="uk-UA" sz="5000" b="1" i="1">
                <a:solidFill>
                  <a:schemeClr val="bg1"/>
                </a:solidFill>
                <a:latin typeface="Calibri" pitchFamily="34" charset="0"/>
              </a:rPr>
              <a:t>3. Збірка вийшла у червні 1857  і одразу потрапила в поле зору не лише читачів, а й прокуратури, яка відкрила судову справу і звинуватила поета в "зневажанні релігії".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14313"/>
            <a:ext cx="4119562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858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Бодлер був наляканий майбутнім судом, але ще більшою мірою його образило саме звинувачення суду: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0" b="1" i="1">
                <a:solidFill>
                  <a:schemeClr val="bg1"/>
                </a:solidFill>
                <a:latin typeface="Calibri" pitchFamily="34" charset="0"/>
              </a:rPr>
              <a:t>"жорстоку книгу", в яку він вклав все своє серце, всю свою ніжність, всю свою релігію, всю свою ненависть", судді оголосили брутальною порнографією — твором, який містить "непристойні й аморальні місця й вислови".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Покарання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Бодлера було м'яким — 300 франків штрафу, до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того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за "зневажання релігії", а за образу суспільної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моралі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у зв'язку з чим автору було запропоновано вилучити із збірки шість поезій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i="1" u="sng" dirty="0">
                <a:solidFill>
                  <a:srgbClr val="FFFF00"/>
                </a:solidFill>
                <a:latin typeface="+mn-lt"/>
              </a:rPr>
              <a:t>• </a:t>
            </a:r>
            <a:r>
              <a:rPr lang="uk-UA" sz="7200" b="1" i="1" u="sng" dirty="0">
                <a:solidFill>
                  <a:srgbClr val="FFFF00"/>
                </a:solidFill>
                <a:latin typeface="+mn-lt"/>
              </a:rPr>
              <a:t>Структура збірки 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1.посвята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вступ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3.шість циклів («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Сплін та ідеал», «Паризькі картини», «Квіти Зла», «Бунт», «Смерть»).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38" y="0"/>
            <a:ext cx="12622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643937" cy="60944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dirty="0">
                <a:latin typeface="+mn-lt"/>
              </a:rPr>
              <a:t>3. Родина </a:t>
            </a:r>
            <a:r>
              <a:rPr lang="uk-UA" sz="6000" b="1" i="1" dirty="0" err="1">
                <a:latin typeface="+mn-lt"/>
              </a:rPr>
              <a:t>Вітмена</a:t>
            </a:r>
            <a:r>
              <a:rPr lang="uk-UA" sz="6000" b="1" i="1" dirty="0">
                <a:latin typeface="+mn-lt"/>
              </a:rPr>
              <a:t> не відзначалася…</a:t>
            </a:r>
            <a:endParaRPr lang="ru-RU" sz="60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5400" b="1" i="1" dirty="0">
                <a:latin typeface="+mn-lt"/>
              </a:rPr>
              <a:t>Особливим достатком</a:t>
            </a:r>
            <a:endParaRPr lang="ru-RU" sz="54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5400" b="1" i="1" dirty="0">
                <a:latin typeface="+mn-lt"/>
              </a:rPr>
              <a:t>Особливою культурою</a:t>
            </a:r>
            <a:endParaRPr lang="ru-RU" sz="5400" dirty="0">
              <a:latin typeface="+mn-lt"/>
            </a:endParaRP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5400" b="1" i="1" dirty="0">
                <a:latin typeface="+mn-lt"/>
              </a:rPr>
              <a:t>Особливою </a:t>
            </a:r>
            <a:r>
              <a:rPr lang="uk-UA" sz="5400" b="1" i="1" dirty="0">
                <a:latin typeface="+mn-lt"/>
              </a:rPr>
              <a:t>релігійністю</a:t>
            </a: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Основний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зміст книги як цілісного твору, де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протиставляються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 і Зло, тому домінантами поетики є контраст і символіка.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i="1" u="sng" dirty="0">
                <a:solidFill>
                  <a:srgbClr val="FFFF00"/>
                </a:solidFill>
                <a:latin typeface="+mn-lt"/>
              </a:rPr>
              <a:t>• </a:t>
            </a:r>
            <a:r>
              <a:rPr lang="uk-UA" sz="8000" b="1" i="1" u="sng" dirty="0">
                <a:solidFill>
                  <a:srgbClr val="FFFF00"/>
                </a:solidFill>
                <a:latin typeface="+mn-lt"/>
              </a:rPr>
              <a:t>Ліричний герой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це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дисгармонійна особа, яка втратила душевну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рівновагу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спокій, нібито намагається опиратися пануванню зла хоча б у своїй душі,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водночас втрачає віру. Бодлер намагається розкрити духовний світ сучасної людини, реальність існування якої він уявляє царством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моральної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хворобливості.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14290"/>
            <a:ext cx="4357718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“Гімн</a:t>
            </a:r>
            <a:r>
              <a:rPr lang="uk-UA" sz="9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uk-UA" sz="9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Красі”</a:t>
            </a:r>
            <a:r>
              <a:rPr lang="uk-UA" sz="9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uk-UA" sz="6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як програмний вірш збірки</a:t>
            </a: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7153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i="1">
                <a:solidFill>
                  <a:schemeClr val="bg1"/>
                </a:solidFill>
                <a:latin typeface="Calibri" pitchFamily="34" charset="0"/>
              </a:rPr>
              <a:t>З'ясуємо сутності концепції Краси, висловленої у вірші - джерелом прекрасного однаковою мірою можуть бути Добро і Зло.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7153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Предмет зображення у вірші Бодлера — переживання самого поета, його зболена, страдницька душа, яка на теренах жорстокого життя шукає рятівного притулку та ідеалу.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7153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Він розмірковує над сенсом життя, взаєминами людини з Природою і Всесвітом, над призначенням митця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1143000"/>
            <a:ext cx="89296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Красо! Чи з неба ти, чи з темної 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безодні —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твоєму погляді — покара і вина.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Безумні злочини й діяння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благородні;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Захмелюєш серця, подібно до вина,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571500"/>
            <a:ext cx="89296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твоєму погляді — і присмерк, і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світання,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вечір грозовий. приносиш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аромат.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Німим стає герой з твого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причарування.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сміливішає дитина во сто крат.</a:t>
            </a:r>
            <a:endParaRPr lang="uk-UA" sz="4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428625"/>
            <a:ext cx="89296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 ти зійшла з зорі, чи вийшла із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провалля,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Йде Фатум, наче пес, за покроком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твоїм;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І, розсіваючи біду чи безпечалля,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всьому вільна ти, хоч пані над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усім!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6094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600" b="1" i="1">
                <a:latin typeface="Calibri" pitchFamily="34" charset="0"/>
              </a:rPr>
              <a:t>4. Волт починає трудове життя…</a:t>
            </a:r>
            <a:endParaRPr lang="ru-RU" sz="6600">
              <a:latin typeface="Calibri" pitchFamily="34" charset="0"/>
            </a:endParaRPr>
          </a:p>
          <a:p>
            <a:pPr marL="1600200" lvl="1" indent="-1143000">
              <a:buFont typeface="Calibri" pitchFamily="34" charset="0"/>
              <a:buAutoNum type="arabicPeriod"/>
            </a:pPr>
            <a:r>
              <a:rPr lang="uk-UA" sz="6600" b="1" i="1">
                <a:latin typeface="Calibri" pitchFamily="34" charset="0"/>
              </a:rPr>
              <a:t>У 11 років</a:t>
            </a:r>
            <a:endParaRPr lang="ru-RU" sz="6600">
              <a:latin typeface="Calibri" pitchFamily="34" charset="0"/>
            </a:endParaRPr>
          </a:p>
          <a:p>
            <a:pPr marL="1600200" lvl="1" indent="-1143000">
              <a:buFont typeface="Calibri" pitchFamily="34" charset="0"/>
              <a:buAutoNum type="arabicPeriod"/>
            </a:pPr>
            <a:r>
              <a:rPr lang="uk-UA" sz="6600" b="1" i="1">
                <a:latin typeface="Calibri" pitchFamily="34" charset="0"/>
              </a:rPr>
              <a:t>У 14 років</a:t>
            </a:r>
            <a:endParaRPr lang="ru-RU" sz="6600">
              <a:latin typeface="Calibri" pitchFamily="34" charset="0"/>
            </a:endParaRPr>
          </a:p>
          <a:p>
            <a:pPr marL="1600200" lvl="1" indent="-1143000">
              <a:buFont typeface="Calibri" pitchFamily="34" charset="0"/>
              <a:buAutoNum type="arabicPeriod"/>
            </a:pPr>
            <a:r>
              <a:rPr lang="uk-UA" sz="6600" b="1" i="1">
                <a:latin typeface="Calibri" pitchFamily="34" charset="0"/>
              </a:rPr>
              <a:t>У 17 років</a:t>
            </a:r>
            <a:endParaRPr lang="uk-UA" sz="6000" b="1" i="1">
              <a:latin typeface="Calibri" pitchFamily="34" charset="0"/>
            </a:endParaRPr>
          </a:p>
          <a:p>
            <a:pPr marL="1600200" lvl="1" indent="-1143000"/>
            <a:endParaRPr lang="ru-RU" sz="6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9296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Красо! Ти по мерцях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ступаєш без мороки.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Злочинство, ревність, жах —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то наче золоті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Коштовності,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твої чарівливі брелоки,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витанцьовують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на твому животі.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9296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Коханець зморений,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що пригортає милу,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кволо хилиться й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зітхає раз у раз,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Нагадує того,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хто сам свою могилу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Вкриває ласками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у свій вмирущий час.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92968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 значення,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чи з пекла ти, чи з раю,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Потворно вибредна,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страхітлива й свята,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до безмежностей, 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що я про них не знаю,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 жадаю їх,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відчиниш ти врата!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92968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 байдуже, хто ти,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чи Діва, чи Сирена,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 Бог, чи Сатана,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чи ніжний Херувим,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 лиш тягар життя,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о владарко натхненна,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Зробила легшим ти, </a:t>
            </a: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а всесвіт — менш гидким!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i="1">
                <a:solidFill>
                  <a:schemeClr val="bg1"/>
                </a:solidFill>
                <a:latin typeface="Calibri" pitchFamily="34" charset="0"/>
              </a:rPr>
              <a:t>У двох останніх рядках автор говорить про роль краси у житті людини. Якою б не була природа краси, вона надихає поета, є для нього владаркою натхненною, і найголовніше — робить життя легшим, “а всесвіт — менш гидким!”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Та найголовніше, що всеосяжна краса, на думку поета, допоможе йому “відчинити врата”  “до безмежностей”, зазирнути у заборонене та незвідане.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Адже Бодлер, як і інші митці та філософи його часу, вважав, що за реальністю, яку бачить людина, існує світ ідей, який вона бачити не може.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0"/>
            <a:ext cx="8715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0" b="1" i="1">
                <a:solidFill>
                  <a:schemeClr val="bg1"/>
                </a:solidFill>
                <a:latin typeface="Calibri" pitchFamily="34" charset="0"/>
              </a:rPr>
              <a:t>Ось він-то і є справжнім, а видимий, реальний світ — його блідий відбиток. Цей справжній таємничий світ не можна осягнути розумом, але його можна відчути, вгадати інтуїтивно, підсвідомо, — вважав Бодлер.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Митець повинен стати медіумом, провідником, інструментом цього ідеального світу, адже лише йому може відкритися глибина життя у явищах повсякденності.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І ці явища у новому мистецтві стають символами.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643937" cy="67405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atin typeface="+mn-lt"/>
              </a:rPr>
              <a:t>5. Роман </a:t>
            </a:r>
            <a:r>
              <a:rPr lang="uk-UA" sz="4800" b="1" i="1" dirty="0" err="1">
                <a:latin typeface="+mn-lt"/>
              </a:rPr>
              <a:t>Вітмена</a:t>
            </a:r>
            <a:r>
              <a:rPr lang="uk-UA" sz="4800" b="1" i="1" dirty="0">
                <a:latin typeface="+mn-lt"/>
              </a:rPr>
              <a:t> "Франклін </a:t>
            </a:r>
            <a:r>
              <a:rPr lang="uk-UA" sz="4800" b="1" i="1" dirty="0" err="1">
                <a:latin typeface="+mn-lt"/>
              </a:rPr>
              <a:t>Іванс</a:t>
            </a:r>
            <a:r>
              <a:rPr lang="uk-UA" sz="4800" b="1" i="1" dirty="0">
                <a:latin typeface="+mn-lt"/>
              </a:rPr>
              <a:t>, або П'яничка" був написаний…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Під час лікування поета від алкоголізму 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У співавторстві з Едгаром По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На замовленням товариства тверезості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643937" cy="67405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atin typeface="+mn-lt"/>
              </a:rPr>
              <a:t>6. Знайдіть помилку. Під час Громадянської війни </a:t>
            </a:r>
            <a:r>
              <a:rPr lang="uk-UA" sz="4800" b="1" i="1" dirty="0" err="1">
                <a:latin typeface="+mn-lt"/>
              </a:rPr>
              <a:t>Вітмен</a:t>
            </a:r>
            <a:r>
              <a:rPr lang="uk-UA" sz="4800" b="1" i="1" dirty="0">
                <a:latin typeface="+mn-lt"/>
              </a:rPr>
              <a:t>…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працює санітаром у вашингтонських шпиталях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стає поетом-агітатором військ Півдня</a:t>
            </a:r>
            <a:endParaRPr lang="ru-RU" sz="4800" dirty="0">
              <a:latin typeface="+mn-lt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4800" b="1" i="1" dirty="0">
                <a:latin typeface="+mn-lt"/>
              </a:rPr>
              <a:t>видає збірку «Бий, </a:t>
            </a:r>
            <a:r>
              <a:rPr lang="uk-UA" sz="4800" b="1" i="1" dirty="0" err="1">
                <a:latin typeface="+mn-lt"/>
              </a:rPr>
              <a:t>барабане</a:t>
            </a:r>
            <a:r>
              <a:rPr lang="uk-UA" sz="4800" b="1" i="1" dirty="0">
                <a:latin typeface="+mn-lt"/>
              </a:rPr>
              <a:t>!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1782</Words>
  <Application>Microsoft Office PowerPoint</Application>
  <PresentationFormat>Экран (4:3)</PresentationFormat>
  <Paragraphs>177</Paragraphs>
  <Slides>80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4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Makas</cp:lastModifiedBy>
  <cp:revision>33</cp:revision>
  <dcterms:created xsi:type="dcterms:W3CDTF">2011-02-16T11:35:41Z</dcterms:created>
  <dcterms:modified xsi:type="dcterms:W3CDTF">2012-03-28T08:52:10Z</dcterms:modified>
</cp:coreProperties>
</file>