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  <p:sldId id="265" r:id="rId10"/>
    <p:sldId id="26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6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A53E7-3759-4AB5-9B5B-3CD44F6E4CEA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46CFE-E03D-4A8F-86A3-5AEBEFC01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41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46CFE-E03D-4A8F-86A3-5AEBEFC012A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265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780928"/>
            <a:ext cx="8305800" cy="1143000"/>
          </a:xfrm>
        </p:spPr>
        <p:txBody>
          <a:bodyPr>
            <a:normAutofit fontScale="25000" lnSpcReduction="20000"/>
          </a:bodyPr>
          <a:lstStyle/>
          <a:p>
            <a:r>
              <a:rPr lang="uk-UA" sz="7200" dirty="0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У першій половині XIX ст. в найбільших містах України — Ки­єві, Львові, Харкові, Полтаві, Одесі — вже були сформовані свої музич­ні традиції. Із відкриттям театрів, появою оперних труп та організа­цією концертного життя розпочався новий етап культурного розвитку України. Важливе значення в цьому процесі мало відкриття універ­ситетів у Києві, Львові, Харкові. При Харківському університеті пра­цювали музичні класи, а у Львові було відкрито консерваторію, що істотно позначилося на розвитку музичного життя цих міст. Отже, для музичної культури України першої половини XIX ст. було харак­терним формування творчих сил, а також перехід мистецтва на нові, демократичні засади.</a:t>
            </a:r>
            <a:endParaRPr lang="ru-RU" sz="7200" dirty="0">
              <a:latin typeface="Georgia"/>
              <a:ea typeface="Georgia"/>
              <a:cs typeface="Georgia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305800" cy="1981200"/>
          </a:xfrm>
        </p:spPr>
        <p:txBody>
          <a:bodyPr/>
          <a:lstStyle/>
          <a:p>
            <a:r>
              <a:rPr lang="uk-UA" dirty="0">
                <a:solidFill>
                  <a:srgbClr val="000000"/>
                </a:solidFill>
                <a:latin typeface="Courier New"/>
                <a:ea typeface="Courier New"/>
              </a:rPr>
              <a:t>Музичне виконавство та освіта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72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211960" y="1524000"/>
            <a:ext cx="4474840" cy="4572000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У середині XIX ст. самодержавна політика спричинила занепад автентичного кобзарського виконавства: припиняли своє існування кобзар­ські братства, зникали автентичні інструменти, втрачався репертуар.</a:t>
            </a:r>
            <a:endParaRPr lang="ru-RU" dirty="0"/>
          </a:p>
          <a:p>
            <a:r>
              <a:rPr lang="uk-UA" dirty="0"/>
              <a:t>Найбільший внесок у справу збереження й відродження кобзарства зробили М. Лисенко і Г. </a:t>
            </a:r>
            <a:r>
              <a:rPr lang="uk-UA" dirty="0" err="1"/>
              <a:t>Хоткевич</a:t>
            </a:r>
            <a:r>
              <a:rPr lang="uk-UA" dirty="0"/>
              <a:t>. М. Лисенко записав думи Оста­па Вересая і організував його виступи в Києві та Петербурзі, чим привернув увагу науковців до кобзарського виконавства як до самобутньо­го явища.</a:t>
            </a:r>
            <a:endParaRPr lang="ru-RU" dirty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18754" y="5696542"/>
            <a:ext cx="2314600" cy="534888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Оста­п Вересай</a:t>
            </a:r>
            <a:endParaRPr lang="ru-RU" sz="2400" dirty="0"/>
          </a:p>
        </p:txBody>
      </p:sp>
      <p:pic>
        <p:nvPicPr>
          <p:cNvPr id="6148" name="Picture 4" descr="C:\Documents and Settings\User\Рабочий стол\презентация\file2456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99998"/>
            <a:ext cx="3705053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3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User\Рабочий стол\презентация\Khotkevych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32040" y="1340768"/>
            <a:ext cx="3693290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/>
              <a:t>М. Лисенко</a:t>
            </a:r>
            <a:r>
              <a:rPr lang="uk-UA" dirty="0"/>
              <a:t> </a:t>
            </a:r>
            <a:r>
              <a:rPr lang="uk-UA" dirty="0" smtClean="0"/>
              <a:t>                Г</a:t>
            </a:r>
            <a:r>
              <a:rPr lang="uk-UA" dirty="0"/>
              <a:t>. </a:t>
            </a:r>
            <a:r>
              <a:rPr lang="uk-UA" dirty="0" err="1"/>
              <a:t>Хоткевич</a:t>
            </a:r>
            <a:endParaRPr lang="ru-RU" dirty="0"/>
          </a:p>
        </p:txBody>
      </p:sp>
      <p:pic>
        <p:nvPicPr>
          <p:cNvPr id="5" name="Picture 2" descr="C:\Documents and Settings\User\Рабочий стол\презентация\MykolaLysenk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3389406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75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0" y="260648"/>
            <a:ext cx="4845224" cy="5832648"/>
          </a:xfrm>
        </p:spPr>
        <p:txBody>
          <a:bodyPr>
            <a:normAutofit fontScale="92500" lnSpcReduction="10000"/>
          </a:bodyPr>
          <a:lstStyle/>
          <a:p>
            <a:endParaRPr lang="uk-UA" sz="1700" dirty="0" smtClean="0">
              <a:solidFill>
                <a:schemeClr val="bg1"/>
              </a:solidFill>
              <a:latin typeface="Georgia"/>
              <a:ea typeface="Georgia"/>
              <a:cs typeface="Georgia"/>
            </a:endParaRPr>
          </a:p>
          <a:p>
            <a:endParaRPr lang="uk-UA" sz="1700" dirty="0">
              <a:solidFill>
                <a:schemeClr val="bg1"/>
              </a:solidFill>
              <a:latin typeface="Georgia"/>
              <a:ea typeface="Georgia"/>
              <a:cs typeface="Georgia"/>
            </a:endParaRPr>
          </a:p>
          <a:p>
            <a:endParaRPr lang="uk-UA" sz="1700" dirty="0" smtClean="0">
              <a:solidFill>
                <a:schemeClr val="bg1"/>
              </a:solidFill>
              <a:latin typeface="Georgia"/>
              <a:ea typeface="Georgia"/>
              <a:cs typeface="Georgia"/>
            </a:endParaRPr>
          </a:p>
          <a:p>
            <a:r>
              <a:rPr lang="uk-UA" sz="1800" dirty="0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Значних  успіхів українська музика досягла в другій половині XIX ст. Докорінно змінилося концертне і театральне життя, пов’язане з відкриттям оперних театрів у Києві, Харкові, Львові. У великих і малих містах України влаштовувалися симфонічні концерти, створю­валися музичні товариства.</a:t>
            </a:r>
            <a:r>
              <a:rPr lang="ru-RU" sz="1800" dirty="0">
                <a:latin typeface="Georgia"/>
                <a:ea typeface="Georgia"/>
                <a:cs typeface="Georgia"/>
              </a:rPr>
              <a:t/>
            </a:r>
            <a:br>
              <a:rPr lang="ru-RU" sz="1800" dirty="0">
                <a:latin typeface="Georgia"/>
                <a:ea typeface="Georgia"/>
                <a:cs typeface="Georgia"/>
              </a:rPr>
            </a:br>
            <a:r>
              <a:rPr lang="uk-UA" sz="1800" dirty="0">
                <a:solidFill>
                  <a:schemeClr val="bg1"/>
                </a:solidFill>
                <a:latin typeface="Georgia"/>
                <a:ea typeface="Georgia"/>
                <a:cs typeface="Georgia"/>
              </a:rPr>
              <a:t>Завдяки високому професіоналізму українського театру почав активно розвиватися цілий ряд музичних жанрів. Розпочали й акти­візували свою діяльність музично-театральні трупи на чолі з М. Кропивницьким, М. Садовським, М. Старицьким, П. Саксаганським, М. Карпенком-Карим, М. Заньковецькою. Для їхніх вистав почали створювати музику українські композитори, зокрема М. Лисенко.</a:t>
            </a:r>
            <a:r>
              <a:rPr lang="ru-RU" sz="3200" dirty="0">
                <a:latin typeface="Georgia"/>
                <a:ea typeface="Georgia"/>
                <a:cs typeface="Georgia"/>
              </a:rPr>
              <a:t/>
            </a:r>
            <a:br>
              <a:rPr lang="ru-RU" sz="3200" dirty="0">
                <a:latin typeface="Georgia"/>
                <a:ea typeface="Georgia"/>
                <a:cs typeface="Georgia"/>
              </a:rPr>
            </a:br>
            <a:endParaRPr lang="ru-RU" sz="1600" dirty="0"/>
          </a:p>
          <a:p>
            <a:endParaRPr lang="ru-RU" sz="1800" dirty="0"/>
          </a:p>
          <a:p>
            <a:endParaRPr lang="uk-UA" sz="1700" dirty="0">
              <a:solidFill>
                <a:schemeClr val="bg1"/>
              </a:solidFill>
              <a:latin typeface="Georgia"/>
              <a:ea typeface="Georgia"/>
              <a:cs typeface="Georgia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1219200"/>
          </a:xfrm>
        </p:spPr>
        <p:txBody>
          <a:bodyPr>
            <a:normAutofit/>
          </a:bodyPr>
          <a:lstStyle/>
          <a:p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pic>
        <p:nvPicPr>
          <p:cNvPr id="9218" name="Picture 2" descr="C:\Documents and Settings\User\Рабочий стол\презентация\2361730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23459"/>
            <a:ext cx="2844801" cy="5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52868"/>
            <a:ext cx="489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М. Заньковецька в ролі Ази</a:t>
            </a:r>
            <a:endParaRPr lang="ru-RU" dirty="0"/>
          </a:p>
          <a:p>
            <a:r>
              <a:rPr lang="uk-UA" dirty="0"/>
              <a:t>у спектаклі М. Старицького «Циганка Аза»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15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60032" y="980728"/>
            <a:ext cx="3805266" cy="5256584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Національні музично-педагогічні традиції </a:t>
            </a:r>
            <a:r>
              <a:rPr lang="uk-UA" dirty="0" smtClean="0"/>
              <a:t>           М</a:t>
            </a:r>
            <a:r>
              <a:rPr lang="uk-UA" dirty="0"/>
              <a:t>. Лисенка продовжу­вав і </a:t>
            </a:r>
            <a:r>
              <a:rPr lang="uk-UA" dirty="0" smtClean="0"/>
              <a:t>      М</a:t>
            </a:r>
            <a:r>
              <a:rPr lang="uk-UA" dirty="0"/>
              <a:t>. Леонтович, чільне місце у творчості якого посідають хорові обробки українських народних пісень, а також оригінальні, самобутні композиції, написані на основі народних мелодій. Композитор </a:t>
            </a:r>
            <a:r>
              <a:rPr lang="uk-UA" dirty="0" smtClean="0"/>
              <a:t>розробив </a:t>
            </a:r>
            <a:r>
              <a:rPr lang="uk-UA" dirty="0"/>
              <a:t>теорію цілісного сприйняття музичного обра­зу на основі поєднання кольорів зі звучанням му­зичного твору.</a:t>
            </a:r>
            <a:r>
              <a:rPr lang="ru-RU" dirty="0"/>
              <a:t> </a:t>
            </a:r>
            <a:r>
              <a:rPr lang="uk-UA" dirty="0"/>
              <a:t/>
            </a:r>
            <a:br>
              <a:rPr lang="uk-UA" dirty="0"/>
            </a:b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339" y="260648"/>
            <a:ext cx="3391024" cy="973088"/>
          </a:xfrm>
        </p:spPr>
        <p:txBody>
          <a:bodyPr>
            <a:normAutofit/>
          </a:bodyPr>
          <a:lstStyle/>
          <a:p>
            <a:r>
              <a:rPr lang="uk-UA" sz="3200" dirty="0"/>
              <a:t>М. Леонтович</a:t>
            </a:r>
            <a:endParaRPr lang="ru-RU" sz="3200" dirty="0"/>
          </a:p>
        </p:txBody>
      </p:sp>
      <p:pic>
        <p:nvPicPr>
          <p:cNvPr id="5" name="Picture 2" descr="C:\Documents and Settings\User\Рабочий стол\презентация\Mykola_Leontovy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3431819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37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23928" y="1052736"/>
            <a:ext cx="4762872" cy="5184576"/>
          </a:xfrm>
        </p:spPr>
        <p:txBody>
          <a:bodyPr>
            <a:normAutofit fontScale="77500" lnSpcReduction="20000"/>
          </a:bodyPr>
          <a:lstStyle/>
          <a:p>
            <a:r>
              <a:rPr lang="uk-UA" dirty="0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Хорова культура України кінця XIX ст. знаменувалася активним розвитком церковного співацького руху. Цьому сприяла плідна диригент­ська діяльність таких визначних хорових дириген­тів, як О. Кошиць, </a:t>
            </a:r>
            <a:r>
              <a:rPr lang="uk-UA" dirty="0" smtClean="0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 К</a:t>
            </a:r>
            <a:r>
              <a:rPr lang="uk-UA" dirty="0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. </a:t>
            </a:r>
            <a:r>
              <a:rPr lang="uk-UA" dirty="0" err="1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Стеценко</a:t>
            </a:r>
            <a:r>
              <a:rPr lang="uk-UA" dirty="0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, М. Леонтович та ін. Репертуар хорових колективів охоплював літургійні твори, обробки народних пісень, ори­гінальну хорову творчість композиторів. У За­хідній Україні осередками хорового співу були гімназії та семінарії, а також музично-хорові то­вариства. Фундаторами й керівниками хорових колективів були </a:t>
            </a:r>
            <a:r>
              <a:rPr lang="uk-UA" dirty="0" smtClean="0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                  Ф</a:t>
            </a:r>
            <a:r>
              <a:rPr lang="uk-UA" dirty="0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. </a:t>
            </a:r>
            <a:r>
              <a:rPr lang="uk-UA" dirty="0" err="1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Колесса</a:t>
            </a:r>
            <a:r>
              <a:rPr lang="uk-UA" dirty="0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, С. Людкевич, Д. Со­чинський.</a:t>
            </a:r>
            <a:endParaRPr lang="ru-RU" dirty="0">
              <a:latin typeface="Georgia"/>
              <a:ea typeface="Georgia"/>
              <a:cs typeface="Georgia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   Ф</a:t>
            </a:r>
            <a:r>
              <a:rPr lang="uk-UA" dirty="0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. </a:t>
            </a:r>
            <a:r>
              <a:rPr lang="uk-UA" dirty="0" err="1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Колесса</a:t>
            </a:r>
            <a:endParaRPr lang="ru-RU" dirty="0"/>
          </a:p>
        </p:txBody>
      </p:sp>
      <p:pic>
        <p:nvPicPr>
          <p:cNvPr id="2054" name="Picture 6" descr="C:\Documents and Settings\User\Рабочий стол\презентация\Колеса_Ф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3219276" cy="4962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73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 К</a:t>
            </a:r>
            <a:r>
              <a:rPr lang="uk-UA" dirty="0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. </a:t>
            </a:r>
            <a:r>
              <a:rPr lang="uk-UA" dirty="0" err="1" smtClean="0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Стеценко</a:t>
            </a:r>
            <a:r>
              <a:rPr lang="uk-UA" dirty="0" smtClean="0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              С. Людкевич</a:t>
            </a:r>
            <a:endParaRPr lang="ru-RU" dirty="0"/>
          </a:p>
        </p:txBody>
      </p:sp>
      <p:pic>
        <p:nvPicPr>
          <p:cNvPr id="3075" name="Picture 3" descr="C:\Documents and Settings\User\Рабочий стол\презентация\Кирило_Стеценко_в_учительській_формі,_19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2959698" cy="4716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Documents and Settings\User\Рабочий стол\презентация\Stanislav_lyudkevy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322685"/>
            <a:ext cx="3215314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15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                    О</a:t>
            </a:r>
            <a:r>
              <a:rPr lang="uk-UA" dirty="0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. Кошиць</a:t>
            </a:r>
            <a:endParaRPr lang="ru-RU" dirty="0"/>
          </a:p>
        </p:txBody>
      </p:sp>
      <p:pic>
        <p:nvPicPr>
          <p:cNvPr id="4098" name="Picture 2" descr="C:\Documents and Settings\User\Рабочий стол\презентация\11kosh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12776"/>
            <a:ext cx="3691954" cy="480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5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95936" y="1071957"/>
            <a:ext cx="4690864" cy="5187280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Значним внеском у розвиток музично-театральної культури Львова було відкриття при­ватного міського театру </a:t>
            </a:r>
            <a:r>
              <a:rPr lang="uk-UA" dirty="0" err="1"/>
              <a:t>Скарбека</a:t>
            </a:r>
            <a:r>
              <a:rPr lang="uk-UA" dirty="0"/>
              <a:t>, одного з най­більших у Європі. На його сцені дебютували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uk-UA" dirty="0" smtClean="0"/>
              <a:t>випускники </a:t>
            </a:r>
            <a:r>
              <a:rPr lang="uk-UA" dirty="0"/>
              <a:t>Львівської </a:t>
            </a:r>
            <a:r>
              <a:rPr lang="uk-UA" dirty="0" smtClean="0"/>
              <a:t>консерваторії, зокрема і                          С. Крушельницька,ви­конавська </a:t>
            </a:r>
            <a:r>
              <a:rPr lang="uk-UA" dirty="0"/>
              <a:t>майстерність яких набула світового визнання.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700228"/>
          </a:xfrm>
        </p:spPr>
        <p:txBody>
          <a:bodyPr>
            <a:normAutofit/>
          </a:bodyPr>
          <a:lstStyle/>
          <a:p>
            <a:r>
              <a:rPr lang="uk-UA" sz="2400" dirty="0" smtClean="0"/>
              <a:t>    С</a:t>
            </a:r>
            <a:r>
              <a:rPr lang="uk-UA" sz="2400" dirty="0"/>
              <a:t>. Крушельницька</a:t>
            </a:r>
            <a:endParaRPr lang="ru-RU" sz="2400" dirty="0"/>
          </a:p>
        </p:txBody>
      </p:sp>
      <p:pic>
        <p:nvPicPr>
          <p:cNvPr id="6" name="Picture 3" descr="C:\Documents and Settings\User\Рабочий стол\презентация\KRUSHELNIC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96752"/>
            <a:ext cx="3264182" cy="486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37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     Соломія Крушельницька</a:t>
            </a:r>
            <a:endParaRPr lang="ru-RU" dirty="0"/>
          </a:p>
        </p:txBody>
      </p:sp>
      <p:pic>
        <p:nvPicPr>
          <p:cNvPr id="8196" name="Picture 4" descr="C:\Documents and Settings\User\Рабочий стол\презентация\144997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743" y="1239466"/>
            <a:ext cx="3231955" cy="486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Documents and Settings\User\Рабочий стол\презентация\Kruszelnicka_Butterfly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9466"/>
            <a:ext cx="2698081" cy="486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C:\Documents and Settings\User\Рабочий стол\презентация\Kruszelnicka_Lorele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593" y="1239466"/>
            <a:ext cx="3325793" cy="486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65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Львівський оперний </a:t>
            </a:r>
            <a:r>
              <a:rPr lang="uk-UA" dirty="0" smtClean="0">
                <a:effectLst/>
              </a:rPr>
              <a:t>театр                     ім</a:t>
            </a:r>
            <a:r>
              <a:rPr lang="uk-UA" dirty="0">
                <a:effectLst/>
              </a:rPr>
              <a:t>. С. </a:t>
            </a:r>
            <a:r>
              <a:rPr lang="uk-UA" dirty="0" smtClean="0">
                <a:effectLst/>
              </a:rPr>
              <a:t>Крушельницької</a:t>
            </a:r>
            <a:endParaRPr lang="ru-RU" dirty="0"/>
          </a:p>
        </p:txBody>
      </p:sp>
      <p:pic>
        <p:nvPicPr>
          <p:cNvPr id="7170" name="Picture 2" descr="C:\Documents and Settings\User\Рабочий стол\презентация\Lviv_Oper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84784"/>
            <a:ext cx="4403444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Documents and Settings\User\Рабочий стол\презентация\театр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4551107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171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72</TotalTime>
  <Words>469</Words>
  <Application>Microsoft Office PowerPoint</Application>
  <PresentationFormat>Экран (4:3)</PresentationFormat>
  <Paragraphs>25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Музичне виконавство та освіта</vt:lpstr>
      <vt:lpstr> </vt:lpstr>
      <vt:lpstr>М. Леонтович</vt:lpstr>
      <vt:lpstr>   Ф. Колесса</vt:lpstr>
      <vt:lpstr> К. Стеценко              С. Людкевич</vt:lpstr>
      <vt:lpstr>                    О. Кошиць</vt:lpstr>
      <vt:lpstr>    С. Крушельницька</vt:lpstr>
      <vt:lpstr>      Соломія Крушельницька</vt:lpstr>
      <vt:lpstr>Львівський оперний театр                     ім. С. Крушельницької</vt:lpstr>
      <vt:lpstr>Оста­п Вересай</vt:lpstr>
      <vt:lpstr>М. Лисенко                 Г. Хоткевич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8</cp:revision>
  <dcterms:modified xsi:type="dcterms:W3CDTF">2015-02-16T14:27:07Z</dcterms:modified>
</cp:coreProperties>
</file>