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8" r:id="rId5"/>
    <p:sldId id="269" r:id="rId6"/>
    <p:sldId id="258" r:id="rId7"/>
    <p:sldId id="259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7" r:id="rId17"/>
    <p:sldId id="288" r:id="rId18"/>
    <p:sldId id="278" r:id="rId19"/>
    <p:sldId id="280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61" r:id="rId28"/>
    <p:sldId id="262" r:id="rId29"/>
    <p:sldId id="263" r:id="rId30"/>
    <p:sldId id="264" r:id="rId31"/>
    <p:sldId id="265" r:id="rId32"/>
    <p:sldId id="26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886FE-AD16-4F5E-8C10-D339A20E1B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B3E8E-CD0B-4356-ADA5-2946E7F71603}">
      <dgm:prSet phldrT="[Текст]"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200" b="1" dirty="0" smtClean="0">
              <a:effectLst/>
            </a:rPr>
            <a:t>АМІНОКИСЛОТИ</a:t>
          </a:r>
          <a:endParaRPr lang="ru-RU" sz="1200" b="1" dirty="0">
            <a:effectLst/>
          </a:endParaRPr>
        </a:p>
      </dgm:t>
    </dgm:pt>
    <dgm:pt modelId="{98A1C124-C023-4B33-A617-0F307BCB119D}" type="parTrans" cxnId="{8C064234-22C0-46FB-9C69-B495F3E3EDB7}">
      <dgm:prSet/>
      <dgm:spPr/>
      <dgm:t>
        <a:bodyPr/>
        <a:lstStyle/>
        <a:p>
          <a:endParaRPr lang="ru-RU"/>
        </a:p>
      </dgm:t>
    </dgm:pt>
    <dgm:pt modelId="{315B7BA5-FAE2-42CC-B330-7EA6062DF3ED}" type="sibTrans" cxnId="{8C064234-22C0-46FB-9C69-B495F3E3EDB7}">
      <dgm:prSet/>
      <dgm:spPr/>
      <dgm:t>
        <a:bodyPr/>
        <a:lstStyle/>
        <a:p>
          <a:endParaRPr lang="ru-RU"/>
        </a:p>
      </dgm:t>
    </dgm:pt>
    <dgm:pt modelId="{14D4151A-1AB2-4B41-9331-07A15244470E}">
      <dgm:prSet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200" b="1" dirty="0" err="1" smtClean="0"/>
            <a:t>Моноаміно-дикарбонові</a:t>
          </a:r>
          <a:endParaRPr lang="ru-RU" sz="1200" b="1" dirty="0"/>
        </a:p>
      </dgm:t>
    </dgm:pt>
    <dgm:pt modelId="{022B2150-D059-4C0E-AE87-35E12A31F9C9}">
      <dgm:prSet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200" b="1" dirty="0" err="1" smtClean="0"/>
            <a:t>Диаміномонокарбонові</a:t>
          </a:r>
          <a:endParaRPr lang="ru-RU" sz="1200" b="1" dirty="0"/>
        </a:p>
      </dgm:t>
    </dgm:pt>
    <dgm:pt modelId="{F1E902A7-A21B-4FBC-B086-D51FAFA47313}">
      <dgm:prSet phldrT="[Текст]"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100" b="1" dirty="0" err="1" smtClean="0"/>
            <a:t>Моноаміно-монокарбонов</a:t>
          </a:r>
          <a:r>
            <a:rPr lang="uk-UA" sz="1100" dirty="0" err="1" smtClean="0"/>
            <a:t>і</a:t>
          </a:r>
          <a:endParaRPr lang="ru-RU" sz="1100" dirty="0"/>
        </a:p>
      </dgm:t>
    </dgm:pt>
    <dgm:pt modelId="{D58907D7-B0CB-4D03-8628-8C19A72DB9C5}">
      <dgm:prSet phldrT="[Текст]"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600" b="1" dirty="0" smtClean="0"/>
            <a:t>По кількості </a:t>
          </a:r>
        </a:p>
        <a:p>
          <a:r>
            <a:rPr lang="uk-UA" sz="1600" b="1" dirty="0" smtClean="0"/>
            <a:t>функціональних груп</a:t>
          </a:r>
          <a:endParaRPr lang="ru-RU" sz="1600" b="1" dirty="0"/>
        </a:p>
      </dgm:t>
    </dgm:pt>
    <dgm:pt modelId="{5D144B72-C746-4FDC-B1CB-BF53F039560E}" type="sibTrans" cxnId="{391040D3-E3F6-49AE-AB56-1675EF3385E2}">
      <dgm:prSet/>
      <dgm:spPr/>
      <dgm:t>
        <a:bodyPr/>
        <a:lstStyle/>
        <a:p>
          <a:endParaRPr lang="ru-RU"/>
        </a:p>
      </dgm:t>
    </dgm:pt>
    <dgm:pt modelId="{4DE19181-724F-4005-9F93-CF763E340530}" type="parTrans" cxnId="{391040D3-E3F6-49AE-AB56-1675EF3385E2}">
      <dgm:prSet/>
      <dgm:spPr/>
      <dgm:t>
        <a:bodyPr/>
        <a:lstStyle/>
        <a:p>
          <a:endParaRPr lang="ru-RU"/>
        </a:p>
      </dgm:t>
    </dgm:pt>
    <dgm:pt modelId="{ED573A43-AE39-4EB5-A75D-9AA4E9E09A86}" type="sibTrans" cxnId="{576C5B8C-68FE-4870-940F-056843D43A06}">
      <dgm:prSet/>
      <dgm:spPr/>
      <dgm:t>
        <a:bodyPr/>
        <a:lstStyle/>
        <a:p>
          <a:endParaRPr lang="ru-RU"/>
        </a:p>
      </dgm:t>
    </dgm:pt>
    <dgm:pt modelId="{8C8B91B7-A0DD-44EC-ACD1-56D78C09AA88}" type="parTrans" cxnId="{576C5B8C-68FE-4870-940F-056843D43A06}">
      <dgm:prSet/>
      <dgm:spPr/>
      <dgm:t>
        <a:bodyPr/>
        <a:lstStyle/>
        <a:p>
          <a:endParaRPr lang="ru-RU"/>
        </a:p>
      </dgm:t>
    </dgm:pt>
    <dgm:pt modelId="{8985F9C9-44DC-4D95-B366-2AE49D7B6010}" type="sibTrans" cxnId="{4C741E4A-91B9-4F76-9868-BD391E38F7B7}">
      <dgm:prSet/>
      <dgm:spPr/>
      <dgm:t>
        <a:bodyPr/>
        <a:lstStyle/>
        <a:p>
          <a:endParaRPr lang="ru-RU"/>
        </a:p>
      </dgm:t>
    </dgm:pt>
    <dgm:pt modelId="{2C134063-A444-46ED-9EC8-F17968D0DF8C}" type="parTrans" cxnId="{4C741E4A-91B9-4F76-9868-BD391E38F7B7}">
      <dgm:prSet/>
      <dgm:spPr/>
      <dgm:t>
        <a:bodyPr/>
        <a:lstStyle/>
        <a:p>
          <a:endParaRPr lang="ru-RU"/>
        </a:p>
      </dgm:t>
    </dgm:pt>
    <dgm:pt modelId="{71CD1A88-5DF1-44C5-B591-F8D8395DBC58}" type="sibTrans" cxnId="{D68E4054-C8C5-4657-8CB3-AC77FA763F22}">
      <dgm:prSet/>
      <dgm:spPr/>
      <dgm:t>
        <a:bodyPr/>
        <a:lstStyle/>
        <a:p>
          <a:endParaRPr lang="ru-RU"/>
        </a:p>
      </dgm:t>
    </dgm:pt>
    <dgm:pt modelId="{82FAE335-C261-45CB-8C50-F06851BA325C}" type="parTrans" cxnId="{D68E4054-C8C5-4657-8CB3-AC77FA763F22}">
      <dgm:prSet/>
      <dgm:spPr/>
      <dgm:t>
        <a:bodyPr/>
        <a:lstStyle/>
        <a:p>
          <a:endParaRPr lang="ru-RU"/>
        </a:p>
      </dgm:t>
    </dgm:pt>
    <dgm:pt modelId="{00071E32-A592-4C17-BC6F-BAFEB3DFCDD0}">
      <dgm:prSet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l-GR" sz="3200" b="1" dirty="0" smtClean="0">
              <a:latin typeface="Calibri"/>
            </a:rPr>
            <a:t>γ</a:t>
          </a:r>
          <a:r>
            <a:rPr lang="uk-UA" sz="3200" b="1" dirty="0" smtClean="0">
              <a:latin typeface="Calibri"/>
            </a:rPr>
            <a:t>-</a:t>
          </a:r>
          <a:endParaRPr lang="ru-RU" sz="3200" b="1" dirty="0"/>
        </a:p>
      </dgm:t>
    </dgm:pt>
    <dgm:pt modelId="{FA7CF718-CD65-48C8-8A81-937F7AE79893}">
      <dgm:prSet phldrT="[Текст]"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l-GR" sz="3200" b="1" dirty="0" smtClean="0">
              <a:latin typeface="Calibri"/>
            </a:rPr>
            <a:t>β</a:t>
          </a:r>
          <a:r>
            <a:rPr lang="uk-UA" sz="3200" b="1" dirty="0" smtClean="0">
              <a:latin typeface="Calibri"/>
            </a:rPr>
            <a:t>-</a:t>
          </a:r>
          <a:endParaRPr lang="ru-RU" sz="3200" b="1" dirty="0"/>
        </a:p>
      </dgm:t>
    </dgm:pt>
    <dgm:pt modelId="{DE0A1BAF-44F3-4C51-8764-858BFEA4B091}">
      <dgm:prSet phldrT="[Текст]"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l-GR" sz="3200" b="1" dirty="0" smtClean="0"/>
            <a:t>ά</a:t>
          </a:r>
          <a:r>
            <a:rPr lang="uk-UA" sz="3200" b="1" dirty="0" smtClean="0"/>
            <a:t>-</a:t>
          </a:r>
          <a:endParaRPr lang="ru-RU" sz="3200" b="1" dirty="0"/>
        </a:p>
      </dgm:t>
    </dgm:pt>
    <dgm:pt modelId="{0A0E49B1-7417-40E8-812B-7818F58B3164}">
      <dgm:prSet phldrT="[Текст]" custT="1"/>
      <dgm:spPr>
        <a:gradFill flip="none" rotWithShape="0">
          <a:gsLst>
            <a:gs pos="0">
              <a:srgbClr val="ED41E5">
                <a:tint val="66000"/>
                <a:satMod val="160000"/>
              </a:srgbClr>
            </a:gs>
            <a:gs pos="50000">
              <a:srgbClr val="ED41E5">
                <a:tint val="44500"/>
                <a:satMod val="160000"/>
              </a:srgbClr>
            </a:gs>
            <a:gs pos="100000">
              <a:srgbClr val="ED41E5">
                <a:tint val="23500"/>
                <a:satMod val="160000"/>
              </a:srgbClr>
            </a:gs>
          </a:gsLst>
          <a:lin ang="5400000" scaled="1"/>
          <a:tileRect/>
        </a:gradFill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sz="1400" b="1" dirty="0" smtClean="0"/>
            <a:t>По розміщенню </a:t>
          </a:r>
        </a:p>
        <a:p>
          <a:r>
            <a:rPr lang="uk-UA" sz="1400" b="1" dirty="0" smtClean="0"/>
            <a:t>функціональних груп</a:t>
          </a:r>
          <a:endParaRPr lang="ru-RU" sz="1400" b="1" dirty="0"/>
        </a:p>
      </dgm:t>
    </dgm:pt>
    <dgm:pt modelId="{797F3BB3-F216-42FB-8366-BC7011FDC0F2}" type="sibTrans" cxnId="{780E829E-7FBF-4D5F-B1BB-20414BC324CA}">
      <dgm:prSet/>
      <dgm:spPr/>
      <dgm:t>
        <a:bodyPr/>
        <a:lstStyle/>
        <a:p>
          <a:endParaRPr lang="ru-RU"/>
        </a:p>
      </dgm:t>
    </dgm:pt>
    <dgm:pt modelId="{2EE0585E-C57A-4D29-9CC3-8C1A8C411865}" type="parTrans" cxnId="{780E829E-7FBF-4D5F-B1BB-20414BC324CA}">
      <dgm:prSet/>
      <dgm:spPr/>
      <dgm:t>
        <a:bodyPr/>
        <a:lstStyle/>
        <a:p>
          <a:endParaRPr lang="ru-RU"/>
        </a:p>
      </dgm:t>
    </dgm:pt>
    <dgm:pt modelId="{F769061C-234F-46D7-B520-8A6EB23A3A99}" type="sibTrans" cxnId="{C10924C8-4788-41D7-8545-28AA7945E676}">
      <dgm:prSet/>
      <dgm:spPr/>
      <dgm:t>
        <a:bodyPr/>
        <a:lstStyle/>
        <a:p>
          <a:endParaRPr lang="ru-RU"/>
        </a:p>
      </dgm:t>
    </dgm:pt>
    <dgm:pt modelId="{694977EC-E7EA-4843-A786-524B65E844AA}" type="parTrans" cxnId="{C10924C8-4788-41D7-8545-28AA7945E676}">
      <dgm:prSet/>
      <dgm:spPr/>
      <dgm:t>
        <a:bodyPr/>
        <a:lstStyle/>
        <a:p>
          <a:endParaRPr lang="ru-RU"/>
        </a:p>
      </dgm:t>
    </dgm:pt>
    <dgm:pt modelId="{F207C805-32BF-461D-8540-6C4CFCDFFFEF}" type="sibTrans" cxnId="{4CFB19AC-7DAC-4CBD-A396-17F1353AD4E4}">
      <dgm:prSet/>
      <dgm:spPr/>
      <dgm:t>
        <a:bodyPr/>
        <a:lstStyle/>
        <a:p>
          <a:endParaRPr lang="ru-RU"/>
        </a:p>
      </dgm:t>
    </dgm:pt>
    <dgm:pt modelId="{705DB076-0077-4273-8279-6123F8CE87F2}" type="parTrans" cxnId="{4CFB19AC-7DAC-4CBD-A396-17F1353AD4E4}">
      <dgm:prSet/>
      <dgm:spPr/>
      <dgm:t>
        <a:bodyPr/>
        <a:lstStyle/>
        <a:p>
          <a:endParaRPr lang="ru-RU"/>
        </a:p>
      </dgm:t>
    </dgm:pt>
    <dgm:pt modelId="{1C4A6394-0DED-40A5-BD82-E8820FB101B8}" type="sibTrans" cxnId="{2A783B17-A8B2-44F7-84BA-AB6CEEB4405E}">
      <dgm:prSet/>
      <dgm:spPr/>
      <dgm:t>
        <a:bodyPr/>
        <a:lstStyle/>
        <a:p>
          <a:endParaRPr lang="ru-RU"/>
        </a:p>
      </dgm:t>
    </dgm:pt>
    <dgm:pt modelId="{1FAEC0EA-E6AF-48F9-963A-811F63C76F62}" type="parTrans" cxnId="{2A783B17-A8B2-44F7-84BA-AB6CEEB4405E}">
      <dgm:prSet/>
      <dgm:spPr/>
      <dgm:t>
        <a:bodyPr/>
        <a:lstStyle/>
        <a:p>
          <a:endParaRPr lang="ru-RU"/>
        </a:p>
      </dgm:t>
    </dgm:pt>
    <dgm:pt modelId="{BC85A7B4-0C73-42E5-AFE3-8AC595B37574}" type="pres">
      <dgm:prSet presAssocID="{AA6886FE-AD16-4F5E-8C10-D339A20E1B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87334C-8B2B-41AC-B0EB-E1AC6A8D9F1E}" type="pres">
      <dgm:prSet presAssocID="{DCDB3E8E-CD0B-4356-ADA5-2946E7F71603}" presName="hierRoot1" presStyleCnt="0"/>
      <dgm:spPr/>
    </dgm:pt>
    <dgm:pt modelId="{A20B9C7A-4FC2-44A5-B1C5-7D692C2F4309}" type="pres">
      <dgm:prSet presAssocID="{DCDB3E8E-CD0B-4356-ADA5-2946E7F71603}" presName="composite" presStyleCnt="0"/>
      <dgm:spPr/>
    </dgm:pt>
    <dgm:pt modelId="{B3AD2B2A-E442-476E-B789-8D9BD143E9AA}" type="pres">
      <dgm:prSet presAssocID="{DCDB3E8E-CD0B-4356-ADA5-2946E7F71603}" presName="background" presStyleLbl="node0" presStyleIdx="0" presStyleCnt="1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837B77A9-D00E-4D89-B823-60C94DC79741}" type="pres">
      <dgm:prSet presAssocID="{DCDB3E8E-CD0B-4356-ADA5-2946E7F71603}" presName="text" presStyleLbl="fgAcc0" presStyleIdx="0" presStyleCnt="1" custScaleX="155989" custScaleY="213984" custLinFactNeighborX="-5722" custLinFactNeighborY="-89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5BEB6-458A-48DA-AD4D-3AE104DB09C6}" type="pres">
      <dgm:prSet presAssocID="{DCDB3E8E-CD0B-4356-ADA5-2946E7F71603}" presName="hierChild2" presStyleCnt="0"/>
      <dgm:spPr/>
    </dgm:pt>
    <dgm:pt modelId="{FB2F47E0-D603-4758-9D79-484EC46F4198}" type="pres">
      <dgm:prSet presAssocID="{2EE0585E-C57A-4D29-9CC3-8C1A8C4118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6A6A808-4662-4E8F-A867-326726AD241E}" type="pres">
      <dgm:prSet presAssocID="{0A0E49B1-7417-40E8-812B-7818F58B3164}" presName="hierRoot2" presStyleCnt="0"/>
      <dgm:spPr/>
    </dgm:pt>
    <dgm:pt modelId="{B2749230-ECBF-459A-A6B6-710B531E7A9C}" type="pres">
      <dgm:prSet presAssocID="{0A0E49B1-7417-40E8-812B-7818F58B3164}" presName="composite2" presStyleCnt="0"/>
      <dgm:spPr/>
    </dgm:pt>
    <dgm:pt modelId="{CCC81229-A056-49CB-8600-864437441A5C}" type="pres">
      <dgm:prSet presAssocID="{0A0E49B1-7417-40E8-812B-7818F58B3164}" presName="background2" presStyleLbl="node2" presStyleIdx="0" presStyleCnt="2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ADDD1497-BDC3-4C45-9EB9-620B7AC59642}" type="pres">
      <dgm:prSet presAssocID="{0A0E49B1-7417-40E8-812B-7818F58B3164}" presName="text2" presStyleLbl="fgAcc2" presStyleIdx="0" presStyleCnt="2" custScaleX="213123" custScaleY="132306" custLinFactY="-36836" custLinFactNeighborX="202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61224-A847-4BC3-863E-5AE2AE204374}" type="pres">
      <dgm:prSet presAssocID="{0A0E49B1-7417-40E8-812B-7818F58B3164}" presName="hierChild3" presStyleCnt="0"/>
      <dgm:spPr/>
    </dgm:pt>
    <dgm:pt modelId="{9AF5D194-57E8-4E42-855C-E0689B1EF515}" type="pres">
      <dgm:prSet presAssocID="{1FAEC0EA-E6AF-48F9-963A-811F63C76F62}" presName="Name17" presStyleLbl="parChTrans1D3" presStyleIdx="0" presStyleCnt="6"/>
      <dgm:spPr/>
      <dgm:t>
        <a:bodyPr/>
        <a:lstStyle/>
        <a:p>
          <a:endParaRPr lang="ru-RU"/>
        </a:p>
      </dgm:t>
    </dgm:pt>
    <dgm:pt modelId="{871FC165-36FD-44FC-BE58-0020C924C8E4}" type="pres">
      <dgm:prSet presAssocID="{DE0A1BAF-44F3-4C51-8764-858BFEA4B091}" presName="hierRoot3" presStyleCnt="0"/>
      <dgm:spPr/>
    </dgm:pt>
    <dgm:pt modelId="{B4418C82-5EBD-44AD-A91C-BEF72E5066B9}" type="pres">
      <dgm:prSet presAssocID="{DE0A1BAF-44F3-4C51-8764-858BFEA4B091}" presName="composite3" presStyleCnt="0"/>
      <dgm:spPr/>
    </dgm:pt>
    <dgm:pt modelId="{1BE3086C-29E5-430E-96F4-F497C9384019}" type="pres">
      <dgm:prSet presAssocID="{DE0A1BAF-44F3-4C51-8764-858BFEA4B091}" presName="background3" presStyleLbl="node3" presStyleIdx="0" presStyleCnt="6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224B12FC-53DF-4E16-BA85-5CB14F58BB41}" type="pres">
      <dgm:prSet presAssocID="{DE0A1BAF-44F3-4C51-8764-858BFEA4B091}" presName="text3" presStyleLbl="fgAcc3" presStyleIdx="0" presStyleCnt="6" custLinFactNeighborX="5102" custLinFactNeighborY="-8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422F85-0D36-459E-A52A-8F00C2C424C4}" type="pres">
      <dgm:prSet presAssocID="{DE0A1BAF-44F3-4C51-8764-858BFEA4B091}" presName="hierChild4" presStyleCnt="0"/>
      <dgm:spPr/>
    </dgm:pt>
    <dgm:pt modelId="{B0D07CE8-DD72-4E20-905E-B19D8C5255EE}" type="pres">
      <dgm:prSet presAssocID="{705DB076-0077-4273-8279-6123F8CE87F2}" presName="Name17" presStyleLbl="parChTrans1D3" presStyleIdx="1" presStyleCnt="6"/>
      <dgm:spPr/>
      <dgm:t>
        <a:bodyPr/>
        <a:lstStyle/>
        <a:p>
          <a:endParaRPr lang="ru-RU"/>
        </a:p>
      </dgm:t>
    </dgm:pt>
    <dgm:pt modelId="{D8C0E6C4-CF7A-425F-BE5E-1A0EEF05AF1E}" type="pres">
      <dgm:prSet presAssocID="{FA7CF718-CD65-48C8-8A81-937F7AE79893}" presName="hierRoot3" presStyleCnt="0"/>
      <dgm:spPr/>
    </dgm:pt>
    <dgm:pt modelId="{0C39BFE0-A1AC-4B43-8A68-866E0B915D14}" type="pres">
      <dgm:prSet presAssocID="{FA7CF718-CD65-48C8-8A81-937F7AE79893}" presName="composite3" presStyleCnt="0"/>
      <dgm:spPr/>
    </dgm:pt>
    <dgm:pt modelId="{2FB4048A-E660-48A3-9FFA-AE4F15375561}" type="pres">
      <dgm:prSet presAssocID="{FA7CF718-CD65-48C8-8A81-937F7AE79893}" presName="background3" presStyleLbl="node3" presStyleIdx="1" presStyleCnt="6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1191D824-B1EA-44B2-AE8B-FD1FB8129B54}" type="pres">
      <dgm:prSet presAssocID="{FA7CF718-CD65-48C8-8A81-937F7AE79893}" presName="text3" presStyleLbl="fgAcc3" presStyleIdx="1" presStyleCnt="6" custLinFactNeighborX="2027" custLinFactNeighborY="72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C1387-908E-49E8-A036-A20C9D0E09C3}" type="pres">
      <dgm:prSet presAssocID="{FA7CF718-CD65-48C8-8A81-937F7AE79893}" presName="hierChild4" presStyleCnt="0"/>
      <dgm:spPr/>
    </dgm:pt>
    <dgm:pt modelId="{C6CEC13E-E3CD-4B95-B15E-857E6110AE19}" type="pres">
      <dgm:prSet presAssocID="{694977EC-E7EA-4843-A786-524B65E844AA}" presName="Name17" presStyleLbl="parChTrans1D3" presStyleIdx="2" presStyleCnt="6"/>
      <dgm:spPr/>
      <dgm:t>
        <a:bodyPr/>
        <a:lstStyle/>
        <a:p>
          <a:endParaRPr lang="ru-RU"/>
        </a:p>
      </dgm:t>
    </dgm:pt>
    <dgm:pt modelId="{0E9801A3-EDF7-40D5-9556-A12D89B51A80}" type="pres">
      <dgm:prSet presAssocID="{00071E32-A592-4C17-BC6F-BAFEB3DFCDD0}" presName="hierRoot3" presStyleCnt="0"/>
      <dgm:spPr/>
    </dgm:pt>
    <dgm:pt modelId="{A67B94B8-37AC-42E1-BCA9-550AFF9A8C7C}" type="pres">
      <dgm:prSet presAssocID="{00071E32-A592-4C17-BC6F-BAFEB3DFCDD0}" presName="composite3" presStyleCnt="0"/>
      <dgm:spPr/>
    </dgm:pt>
    <dgm:pt modelId="{BA80F5E8-5DCB-4447-849F-E11D95E603B2}" type="pres">
      <dgm:prSet presAssocID="{00071E32-A592-4C17-BC6F-BAFEB3DFCDD0}" presName="background3" presStyleLbl="node3" presStyleIdx="2" presStyleCnt="6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8453E08F-DDE7-4AEF-AE1A-1663DC912710}" type="pres">
      <dgm:prSet presAssocID="{00071E32-A592-4C17-BC6F-BAFEB3DFCDD0}" presName="text3" presStyleLbl="fgAcc3" presStyleIdx="2" presStyleCnt="6" custLinFactNeighborX="-7320" custLinFactNeighborY="-8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C54DE-B95B-4CFB-B206-43AE0CD3780B}" type="pres">
      <dgm:prSet presAssocID="{00071E32-A592-4C17-BC6F-BAFEB3DFCDD0}" presName="hierChild4" presStyleCnt="0"/>
      <dgm:spPr/>
    </dgm:pt>
    <dgm:pt modelId="{4F24E82D-DB6D-4FA2-837E-140FDCD14963}" type="pres">
      <dgm:prSet presAssocID="{4DE19181-724F-4005-9F93-CF763E3405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AB7B75-17EC-4A42-8929-FDF5A0F8060D}" type="pres">
      <dgm:prSet presAssocID="{D58907D7-B0CB-4D03-8628-8C19A72DB9C5}" presName="hierRoot2" presStyleCnt="0"/>
      <dgm:spPr/>
    </dgm:pt>
    <dgm:pt modelId="{1EA32920-043E-4F0C-B7A6-E5BE3422FF6D}" type="pres">
      <dgm:prSet presAssocID="{D58907D7-B0CB-4D03-8628-8C19A72DB9C5}" presName="composite2" presStyleCnt="0"/>
      <dgm:spPr/>
    </dgm:pt>
    <dgm:pt modelId="{9972CB2F-6F13-42D5-AE02-4609DBBF9F0D}" type="pres">
      <dgm:prSet presAssocID="{D58907D7-B0CB-4D03-8628-8C19A72DB9C5}" presName="background2" presStyleLbl="node2" presStyleIdx="1" presStyleCnt="2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B57E5D67-C740-4DD4-96C2-EED2F1C13573}" type="pres">
      <dgm:prSet presAssocID="{D58907D7-B0CB-4D03-8628-8C19A72DB9C5}" presName="text2" presStyleLbl="fgAcc2" presStyleIdx="1" presStyleCnt="2" custScaleX="313663" custScaleY="155350" custLinFactY="-36836" custLinFactNeighborX="-93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5B41-9A12-4B57-B8E8-E755F0890857}" type="pres">
      <dgm:prSet presAssocID="{D58907D7-B0CB-4D03-8628-8C19A72DB9C5}" presName="hierChild3" presStyleCnt="0"/>
      <dgm:spPr/>
    </dgm:pt>
    <dgm:pt modelId="{C32388BF-4ED9-47C6-9E2E-334F9054047B}" type="pres">
      <dgm:prSet presAssocID="{82FAE335-C261-45CB-8C50-F06851BA325C}" presName="Name17" presStyleLbl="parChTrans1D3" presStyleIdx="3" presStyleCnt="6"/>
      <dgm:spPr/>
      <dgm:t>
        <a:bodyPr/>
        <a:lstStyle/>
        <a:p>
          <a:endParaRPr lang="ru-RU"/>
        </a:p>
      </dgm:t>
    </dgm:pt>
    <dgm:pt modelId="{5798E150-A530-4EAE-AA01-002A99AB73E0}" type="pres">
      <dgm:prSet presAssocID="{F1E902A7-A21B-4FBC-B086-D51FAFA47313}" presName="hierRoot3" presStyleCnt="0"/>
      <dgm:spPr/>
    </dgm:pt>
    <dgm:pt modelId="{2CB0B477-1555-4E2B-885F-9A26A2011187}" type="pres">
      <dgm:prSet presAssocID="{F1E902A7-A21B-4FBC-B086-D51FAFA47313}" presName="composite3" presStyleCnt="0"/>
      <dgm:spPr/>
    </dgm:pt>
    <dgm:pt modelId="{C9AA3A80-7D77-48A3-A72F-21C1A332C8B4}" type="pres">
      <dgm:prSet presAssocID="{F1E902A7-A21B-4FBC-B086-D51FAFA47313}" presName="background3" presStyleLbl="node3" presStyleIdx="3" presStyleCnt="6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15B57080-831D-441F-A92B-E1F860925D9F}" type="pres">
      <dgm:prSet presAssocID="{F1E902A7-A21B-4FBC-B086-D51FAFA47313}" presName="text3" presStyleLbl="fgAcc3" presStyleIdx="3" presStyleCnt="6" custScaleX="233073" custLinFactNeighborX="-4125" custLinFactNeighborY="-95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9CC03-D62C-4262-ADA3-5C5469099715}" type="pres">
      <dgm:prSet presAssocID="{F1E902A7-A21B-4FBC-B086-D51FAFA47313}" presName="hierChild4" presStyleCnt="0"/>
      <dgm:spPr/>
    </dgm:pt>
    <dgm:pt modelId="{C4CE12BF-5E42-4CFA-B170-1D26E918AD9D}" type="pres">
      <dgm:prSet presAssocID="{2C134063-A444-46ED-9EC8-F17968D0DF8C}" presName="Name17" presStyleLbl="parChTrans1D3" presStyleIdx="4" presStyleCnt="6"/>
      <dgm:spPr/>
      <dgm:t>
        <a:bodyPr/>
        <a:lstStyle/>
        <a:p>
          <a:endParaRPr lang="ru-RU"/>
        </a:p>
      </dgm:t>
    </dgm:pt>
    <dgm:pt modelId="{F34EE877-A2E9-408A-9999-BF070FEF73AA}" type="pres">
      <dgm:prSet presAssocID="{022B2150-D059-4C0E-AE87-35E12A31F9C9}" presName="hierRoot3" presStyleCnt="0"/>
      <dgm:spPr/>
    </dgm:pt>
    <dgm:pt modelId="{83038B90-C6A0-4B2D-951A-A02745ACC715}" type="pres">
      <dgm:prSet presAssocID="{022B2150-D059-4C0E-AE87-35E12A31F9C9}" presName="composite3" presStyleCnt="0"/>
      <dgm:spPr/>
    </dgm:pt>
    <dgm:pt modelId="{B67643A3-E751-4399-9AEA-7B476D9E7553}" type="pres">
      <dgm:prSet presAssocID="{022B2150-D059-4C0E-AE87-35E12A31F9C9}" presName="background3" presStyleLbl="node3" presStyleIdx="4" presStyleCnt="6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20029974-45EF-4AF0-9F9A-FE91A532D184}" type="pres">
      <dgm:prSet presAssocID="{022B2150-D059-4C0E-AE87-35E12A31F9C9}" presName="text3" presStyleLbl="fgAcc3" presStyleIdx="4" presStyleCnt="6" custScaleX="290858" custLinFactNeighborX="-154" custLinFactNeighborY="85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008D3A-2F4A-4D88-AE3D-F6CD8F03F807}" type="pres">
      <dgm:prSet presAssocID="{022B2150-D059-4C0E-AE87-35E12A31F9C9}" presName="hierChild4" presStyleCnt="0"/>
      <dgm:spPr/>
    </dgm:pt>
    <dgm:pt modelId="{326E7BF7-554B-4931-B0B7-A21DC556D34E}" type="pres">
      <dgm:prSet presAssocID="{8C8B91B7-A0DD-44EC-ACD1-56D78C09AA88}" presName="Name17" presStyleLbl="parChTrans1D3" presStyleIdx="5" presStyleCnt="6"/>
      <dgm:spPr/>
      <dgm:t>
        <a:bodyPr/>
        <a:lstStyle/>
        <a:p>
          <a:endParaRPr lang="ru-RU"/>
        </a:p>
      </dgm:t>
    </dgm:pt>
    <dgm:pt modelId="{EDD82A15-066D-48D9-AEBD-C4073B34BBF8}" type="pres">
      <dgm:prSet presAssocID="{14D4151A-1AB2-4B41-9331-07A15244470E}" presName="hierRoot3" presStyleCnt="0"/>
      <dgm:spPr/>
    </dgm:pt>
    <dgm:pt modelId="{35645DCF-BCEA-47FA-BA1A-8BF01DC112BD}" type="pres">
      <dgm:prSet presAssocID="{14D4151A-1AB2-4B41-9331-07A15244470E}" presName="composite3" presStyleCnt="0"/>
      <dgm:spPr/>
    </dgm:pt>
    <dgm:pt modelId="{E3984D1D-C6CC-429B-8F77-2DA3423550B7}" type="pres">
      <dgm:prSet presAssocID="{14D4151A-1AB2-4B41-9331-07A15244470E}" presName="background3" presStyleLbl="node3" presStyleIdx="5" presStyleCnt="6"/>
      <dgm:spPr>
        <a:gradFill flip="none" rotWithShape="0">
          <a:gsLst>
            <a:gs pos="0">
              <a:srgbClr val="ED41E5">
                <a:shade val="30000"/>
                <a:satMod val="115000"/>
              </a:srgbClr>
            </a:gs>
            <a:gs pos="50000">
              <a:srgbClr val="ED41E5">
                <a:shade val="67500"/>
                <a:satMod val="115000"/>
              </a:srgbClr>
            </a:gs>
            <a:gs pos="100000">
              <a:srgbClr val="ED41E5">
                <a:shade val="100000"/>
                <a:satMod val="115000"/>
              </a:srgbClr>
            </a:gs>
          </a:gsLst>
          <a:lin ang="18900000" scaled="1"/>
          <a:tileRect/>
        </a:gradFill>
      </dgm:spPr>
      <dgm:t>
        <a:bodyPr/>
        <a:lstStyle/>
        <a:p>
          <a:endParaRPr lang="ru-RU"/>
        </a:p>
      </dgm:t>
    </dgm:pt>
    <dgm:pt modelId="{E031E7CC-C1AA-410B-B592-D7FA2CF1AABB}" type="pres">
      <dgm:prSet presAssocID="{14D4151A-1AB2-4B41-9331-07A15244470E}" presName="text3" presStyleLbl="fgAcc3" presStyleIdx="5" presStyleCnt="6" custScaleX="199624" custLinFactNeighborX="-10276" custLinFactNeighborY="-95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75D4F-8DAE-4288-A77C-1BA1E196D50F}" type="pres">
      <dgm:prSet presAssocID="{14D4151A-1AB2-4B41-9331-07A15244470E}" presName="hierChild4" presStyleCnt="0"/>
      <dgm:spPr/>
    </dgm:pt>
  </dgm:ptLst>
  <dgm:cxnLst>
    <dgm:cxn modelId="{B40E5708-0FBB-40C0-BCC8-B69BA105F9A7}" type="presOf" srcId="{4DE19181-724F-4005-9F93-CF763E340530}" destId="{4F24E82D-DB6D-4FA2-837E-140FDCD14963}" srcOrd="0" destOrd="0" presId="urn:microsoft.com/office/officeart/2005/8/layout/hierarchy1"/>
    <dgm:cxn modelId="{4C741E4A-91B9-4F76-9868-BD391E38F7B7}" srcId="{D58907D7-B0CB-4D03-8628-8C19A72DB9C5}" destId="{022B2150-D059-4C0E-AE87-35E12A31F9C9}" srcOrd="1" destOrd="0" parTransId="{2C134063-A444-46ED-9EC8-F17968D0DF8C}" sibTransId="{8985F9C9-44DC-4D95-B366-2AE49D7B6010}"/>
    <dgm:cxn modelId="{837A4C84-8409-4CCB-978E-58E51C1AB8C8}" type="presOf" srcId="{022B2150-D059-4C0E-AE87-35E12A31F9C9}" destId="{20029974-45EF-4AF0-9F9A-FE91A532D184}" srcOrd="0" destOrd="0" presId="urn:microsoft.com/office/officeart/2005/8/layout/hierarchy1"/>
    <dgm:cxn modelId="{7657C724-23A4-4810-972D-2BFC646FDBB3}" type="presOf" srcId="{82FAE335-C261-45CB-8C50-F06851BA325C}" destId="{C32388BF-4ED9-47C6-9E2E-334F9054047B}" srcOrd="0" destOrd="0" presId="urn:microsoft.com/office/officeart/2005/8/layout/hierarchy1"/>
    <dgm:cxn modelId="{9D5AE6B4-B5CA-4924-B0B8-B8B330EC76CC}" type="presOf" srcId="{0A0E49B1-7417-40E8-812B-7818F58B3164}" destId="{ADDD1497-BDC3-4C45-9EB9-620B7AC59642}" srcOrd="0" destOrd="0" presId="urn:microsoft.com/office/officeart/2005/8/layout/hierarchy1"/>
    <dgm:cxn modelId="{D5058ADF-2C30-4FB3-A884-165AAE94600C}" type="presOf" srcId="{DE0A1BAF-44F3-4C51-8764-858BFEA4B091}" destId="{224B12FC-53DF-4E16-BA85-5CB14F58BB41}" srcOrd="0" destOrd="0" presId="urn:microsoft.com/office/officeart/2005/8/layout/hierarchy1"/>
    <dgm:cxn modelId="{576C5B8C-68FE-4870-940F-056843D43A06}" srcId="{D58907D7-B0CB-4D03-8628-8C19A72DB9C5}" destId="{14D4151A-1AB2-4B41-9331-07A15244470E}" srcOrd="2" destOrd="0" parTransId="{8C8B91B7-A0DD-44EC-ACD1-56D78C09AA88}" sibTransId="{ED573A43-AE39-4EB5-A75D-9AA4E9E09A86}"/>
    <dgm:cxn modelId="{391040D3-E3F6-49AE-AB56-1675EF3385E2}" srcId="{DCDB3E8E-CD0B-4356-ADA5-2946E7F71603}" destId="{D58907D7-B0CB-4D03-8628-8C19A72DB9C5}" srcOrd="1" destOrd="0" parTransId="{4DE19181-724F-4005-9F93-CF763E340530}" sibTransId="{5D144B72-C746-4FDC-B1CB-BF53F039560E}"/>
    <dgm:cxn modelId="{9FAC28B2-96D7-475A-B316-254A7CE6D81D}" type="presOf" srcId="{00071E32-A592-4C17-BC6F-BAFEB3DFCDD0}" destId="{8453E08F-DDE7-4AEF-AE1A-1663DC912710}" srcOrd="0" destOrd="0" presId="urn:microsoft.com/office/officeart/2005/8/layout/hierarchy1"/>
    <dgm:cxn modelId="{5EC215E7-A0E9-483C-B309-5637E7079993}" type="presOf" srcId="{2C134063-A444-46ED-9EC8-F17968D0DF8C}" destId="{C4CE12BF-5E42-4CFA-B170-1D26E918AD9D}" srcOrd="0" destOrd="0" presId="urn:microsoft.com/office/officeart/2005/8/layout/hierarchy1"/>
    <dgm:cxn modelId="{A875BCB1-C021-409C-BD4E-8A03CD17C46F}" type="presOf" srcId="{DCDB3E8E-CD0B-4356-ADA5-2946E7F71603}" destId="{837B77A9-D00E-4D89-B823-60C94DC79741}" srcOrd="0" destOrd="0" presId="urn:microsoft.com/office/officeart/2005/8/layout/hierarchy1"/>
    <dgm:cxn modelId="{8092167D-318C-488F-9F9C-F09D1BD06643}" type="presOf" srcId="{F1E902A7-A21B-4FBC-B086-D51FAFA47313}" destId="{15B57080-831D-441F-A92B-E1F860925D9F}" srcOrd="0" destOrd="0" presId="urn:microsoft.com/office/officeart/2005/8/layout/hierarchy1"/>
    <dgm:cxn modelId="{CE9050F7-A54F-4922-B6A6-CCD84FF0ABFA}" type="presOf" srcId="{694977EC-E7EA-4843-A786-524B65E844AA}" destId="{C6CEC13E-E3CD-4B95-B15E-857E6110AE19}" srcOrd="0" destOrd="0" presId="urn:microsoft.com/office/officeart/2005/8/layout/hierarchy1"/>
    <dgm:cxn modelId="{A84C85EE-6869-44B3-A2DB-5DA89D33C54A}" type="presOf" srcId="{FA7CF718-CD65-48C8-8A81-937F7AE79893}" destId="{1191D824-B1EA-44B2-AE8B-FD1FB8129B54}" srcOrd="0" destOrd="0" presId="urn:microsoft.com/office/officeart/2005/8/layout/hierarchy1"/>
    <dgm:cxn modelId="{8E805250-6162-4A57-90E8-10923AF6B2C5}" type="presOf" srcId="{AA6886FE-AD16-4F5E-8C10-D339A20E1BEE}" destId="{BC85A7B4-0C73-42E5-AFE3-8AC595B37574}" srcOrd="0" destOrd="0" presId="urn:microsoft.com/office/officeart/2005/8/layout/hierarchy1"/>
    <dgm:cxn modelId="{3BD659FF-1111-4356-A13D-2C172C677AF7}" type="presOf" srcId="{705DB076-0077-4273-8279-6123F8CE87F2}" destId="{B0D07CE8-DD72-4E20-905E-B19D8C5255EE}" srcOrd="0" destOrd="0" presId="urn:microsoft.com/office/officeart/2005/8/layout/hierarchy1"/>
    <dgm:cxn modelId="{86D1E56E-5F8C-45CF-A96F-8614575E9F9C}" type="presOf" srcId="{1FAEC0EA-E6AF-48F9-963A-811F63C76F62}" destId="{9AF5D194-57E8-4E42-855C-E0689B1EF515}" srcOrd="0" destOrd="0" presId="urn:microsoft.com/office/officeart/2005/8/layout/hierarchy1"/>
    <dgm:cxn modelId="{4CFB19AC-7DAC-4CBD-A396-17F1353AD4E4}" srcId="{0A0E49B1-7417-40E8-812B-7818F58B3164}" destId="{FA7CF718-CD65-48C8-8A81-937F7AE79893}" srcOrd="1" destOrd="0" parTransId="{705DB076-0077-4273-8279-6123F8CE87F2}" sibTransId="{F207C805-32BF-461D-8540-6C4CFCDFFFEF}"/>
    <dgm:cxn modelId="{780E829E-7FBF-4D5F-B1BB-20414BC324CA}" srcId="{DCDB3E8E-CD0B-4356-ADA5-2946E7F71603}" destId="{0A0E49B1-7417-40E8-812B-7818F58B3164}" srcOrd="0" destOrd="0" parTransId="{2EE0585E-C57A-4D29-9CC3-8C1A8C411865}" sibTransId="{797F3BB3-F216-42FB-8366-BC7011FDC0F2}"/>
    <dgm:cxn modelId="{763A1DA8-9F3A-49BD-A924-CC067F7757EB}" type="presOf" srcId="{2EE0585E-C57A-4D29-9CC3-8C1A8C411865}" destId="{FB2F47E0-D603-4758-9D79-484EC46F4198}" srcOrd="0" destOrd="0" presId="urn:microsoft.com/office/officeart/2005/8/layout/hierarchy1"/>
    <dgm:cxn modelId="{C10924C8-4788-41D7-8545-28AA7945E676}" srcId="{0A0E49B1-7417-40E8-812B-7818F58B3164}" destId="{00071E32-A592-4C17-BC6F-BAFEB3DFCDD0}" srcOrd="2" destOrd="0" parTransId="{694977EC-E7EA-4843-A786-524B65E844AA}" sibTransId="{F769061C-234F-46D7-B520-8A6EB23A3A99}"/>
    <dgm:cxn modelId="{1075941B-547F-4228-AB71-BBA9869D2A0C}" type="presOf" srcId="{D58907D7-B0CB-4D03-8628-8C19A72DB9C5}" destId="{B57E5D67-C740-4DD4-96C2-EED2F1C13573}" srcOrd="0" destOrd="0" presId="urn:microsoft.com/office/officeart/2005/8/layout/hierarchy1"/>
    <dgm:cxn modelId="{79742657-C2A7-4805-A5C1-4AF994A0844D}" type="presOf" srcId="{8C8B91B7-A0DD-44EC-ACD1-56D78C09AA88}" destId="{326E7BF7-554B-4931-B0B7-A21DC556D34E}" srcOrd="0" destOrd="0" presId="urn:microsoft.com/office/officeart/2005/8/layout/hierarchy1"/>
    <dgm:cxn modelId="{8C064234-22C0-46FB-9C69-B495F3E3EDB7}" srcId="{AA6886FE-AD16-4F5E-8C10-D339A20E1BEE}" destId="{DCDB3E8E-CD0B-4356-ADA5-2946E7F71603}" srcOrd="0" destOrd="0" parTransId="{98A1C124-C023-4B33-A617-0F307BCB119D}" sibTransId="{315B7BA5-FAE2-42CC-B330-7EA6062DF3ED}"/>
    <dgm:cxn modelId="{D68E4054-C8C5-4657-8CB3-AC77FA763F22}" srcId="{D58907D7-B0CB-4D03-8628-8C19A72DB9C5}" destId="{F1E902A7-A21B-4FBC-B086-D51FAFA47313}" srcOrd="0" destOrd="0" parTransId="{82FAE335-C261-45CB-8C50-F06851BA325C}" sibTransId="{71CD1A88-5DF1-44C5-B591-F8D8395DBC58}"/>
    <dgm:cxn modelId="{939146A7-12B0-4D6B-8C53-AE03A63525AC}" type="presOf" srcId="{14D4151A-1AB2-4B41-9331-07A15244470E}" destId="{E031E7CC-C1AA-410B-B592-D7FA2CF1AABB}" srcOrd="0" destOrd="0" presId="urn:microsoft.com/office/officeart/2005/8/layout/hierarchy1"/>
    <dgm:cxn modelId="{2A783B17-A8B2-44F7-84BA-AB6CEEB4405E}" srcId="{0A0E49B1-7417-40E8-812B-7818F58B3164}" destId="{DE0A1BAF-44F3-4C51-8764-858BFEA4B091}" srcOrd="0" destOrd="0" parTransId="{1FAEC0EA-E6AF-48F9-963A-811F63C76F62}" sibTransId="{1C4A6394-0DED-40A5-BD82-E8820FB101B8}"/>
    <dgm:cxn modelId="{C655C74D-486B-45C4-935E-70C5F2A60773}" type="presParOf" srcId="{BC85A7B4-0C73-42E5-AFE3-8AC595B37574}" destId="{9087334C-8B2B-41AC-B0EB-E1AC6A8D9F1E}" srcOrd="0" destOrd="0" presId="urn:microsoft.com/office/officeart/2005/8/layout/hierarchy1"/>
    <dgm:cxn modelId="{F0A87C79-81FD-408D-9897-15A03164F2F9}" type="presParOf" srcId="{9087334C-8B2B-41AC-B0EB-E1AC6A8D9F1E}" destId="{A20B9C7A-4FC2-44A5-B1C5-7D692C2F4309}" srcOrd="0" destOrd="0" presId="urn:microsoft.com/office/officeart/2005/8/layout/hierarchy1"/>
    <dgm:cxn modelId="{6061842E-ABA2-4F3B-8FD8-2140A3850909}" type="presParOf" srcId="{A20B9C7A-4FC2-44A5-B1C5-7D692C2F4309}" destId="{B3AD2B2A-E442-476E-B789-8D9BD143E9AA}" srcOrd="0" destOrd="0" presId="urn:microsoft.com/office/officeart/2005/8/layout/hierarchy1"/>
    <dgm:cxn modelId="{C5DD9AEF-3A5D-4AAA-9DAF-A62FB22A8701}" type="presParOf" srcId="{A20B9C7A-4FC2-44A5-B1C5-7D692C2F4309}" destId="{837B77A9-D00E-4D89-B823-60C94DC79741}" srcOrd="1" destOrd="0" presId="urn:microsoft.com/office/officeart/2005/8/layout/hierarchy1"/>
    <dgm:cxn modelId="{04DD0A5E-DDEF-4646-BC59-0ADF65F5F8BC}" type="presParOf" srcId="{9087334C-8B2B-41AC-B0EB-E1AC6A8D9F1E}" destId="{FA55BEB6-458A-48DA-AD4D-3AE104DB09C6}" srcOrd="1" destOrd="0" presId="urn:microsoft.com/office/officeart/2005/8/layout/hierarchy1"/>
    <dgm:cxn modelId="{27F32FA0-9238-47B6-9615-FC9432E6FC5E}" type="presParOf" srcId="{FA55BEB6-458A-48DA-AD4D-3AE104DB09C6}" destId="{FB2F47E0-D603-4758-9D79-484EC46F4198}" srcOrd="0" destOrd="0" presId="urn:microsoft.com/office/officeart/2005/8/layout/hierarchy1"/>
    <dgm:cxn modelId="{E4FFA319-07D7-41D5-99FB-023C35760B2D}" type="presParOf" srcId="{FA55BEB6-458A-48DA-AD4D-3AE104DB09C6}" destId="{56A6A808-4662-4E8F-A867-326726AD241E}" srcOrd="1" destOrd="0" presId="urn:microsoft.com/office/officeart/2005/8/layout/hierarchy1"/>
    <dgm:cxn modelId="{7579C9A5-F35C-4403-8D79-C81B5C48D56B}" type="presParOf" srcId="{56A6A808-4662-4E8F-A867-326726AD241E}" destId="{B2749230-ECBF-459A-A6B6-710B531E7A9C}" srcOrd="0" destOrd="0" presId="urn:microsoft.com/office/officeart/2005/8/layout/hierarchy1"/>
    <dgm:cxn modelId="{EE885549-7445-4303-A985-D9D5D227D450}" type="presParOf" srcId="{B2749230-ECBF-459A-A6B6-710B531E7A9C}" destId="{CCC81229-A056-49CB-8600-864437441A5C}" srcOrd="0" destOrd="0" presId="urn:microsoft.com/office/officeart/2005/8/layout/hierarchy1"/>
    <dgm:cxn modelId="{4462DCA1-0732-4AF8-993B-4A53CEA864A8}" type="presParOf" srcId="{B2749230-ECBF-459A-A6B6-710B531E7A9C}" destId="{ADDD1497-BDC3-4C45-9EB9-620B7AC59642}" srcOrd="1" destOrd="0" presId="urn:microsoft.com/office/officeart/2005/8/layout/hierarchy1"/>
    <dgm:cxn modelId="{6FEA60A0-E2D5-47CE-9892-4CF0DFD1EF00}" type="presParOf" srcId="{56A6A808-4662-4E8F-A867-326726AD241E}" destId="{CB161224-A847-4BC3-863E-5AE2AE204374}" srcOrd="1" destOrd="0" presId="urn:microsoft.com/office/officeart/2005/8/layout/hierarchy1"/>
    <dgm:cxn modelId="{99F4277A-C94F-4ED5-860F-9D10211F647C}" type="presParOf" srcId="{CB161224-A847-4BC3-863E-5AE2AE204374}" destId="{9AF5D194-57E8-4E42-855C-E0689B1EF515}" srcOrd="0" destOrd="0" presId="urn:microsoft.com/office/officeart/2005/8/layout/hierarchy1"/>
    <dgm:cxn modelId="{480B6AAB-E389-4A95-992A-0EF3009A7FB2}" type="presParOf" srcId="{CB161224-A847-4BC3-863E-5AE2AE204374}" destId="{871FC165-36FD-44FC-BE58-0020C924C8E4}" srcOrd="1" destOrd="0" presId="urn:microsoft.com/office/officeart/2005/8/layout/hierarchy1"/>
    <dgm:cxn modelId="{97F99C66-3292-4C03-A3A9-41C5BD359093}" type="presParOf" srcId="{871FC165-36FD-44FC-BE58-0020C924C8E4}" destId="{B4418C82-5EBD-44AD-A91C-BEF72E5066B9}" srcOrd="0" destOrd="0" presId="urn:microsoft.com/office/officeart/2005/8/layout/hierarchy1"/>
    <dgm:cxn modelId="{552CC0FB-4E5A-4101-ADB9-E1F644C8E36B}" type="presParOf" srcId="{B4418C82-5EBD-44AD-A91C-BEF72E5066B9}" destId="{1BE3086C-29E5-430E-96F4-F497C9384019}" srcOrd="0" destOrd="0" presId="urn:microsoft.com/office/officeart/2005/8/layout/hierarchy1"/>
    <dgm:cxn modelId="{A109E673-D84F-4A1E-908B-BC16940C2FF0}" type="presParOf" srcId="{B4418C82-5EBD-44AD-A91C-BEF72E5066B9}" destId="{224B12FC-53DF-4E16-BA85-5CB14F58BB41}" srcOrd="1" destOrd="0" presId="urn:microsoft.com/office/officeart/2005/8/layout/hierarchy1"/>
    <dgm:cxn modelId="{A46095E5-B581-4C7B-A9F8-AE5A61224039}" type="presParOf" srcId="{871FC165-36FD-44FC-BE58-0020C924C8E4}" destId="{6E422F85-0D36-459E-A52A-8F00C2C424C4}" srcOrd="1" destOrd="0" presId="urn:microsoft.com/office/officeart/2005/8/layout/hierarchy1"/>
    <dgm:cxn modelId="{58844970-5A76-4DEE-A35A-17BA5DA61DE7}" type="presParOf" srcId="{CB161224-A847-4BC3-863E-5AE2AE204374}" destId="{B0D07CE8-DD72-4E20-905E-B19D8C5255EE}" srcOrd="2" destOrd="0" presId="urn:microsoft.com/office/officeart/2005/8/layout/hierarchy1"/>
    <dgm:cxn modelId="{43D14C9F-D046-488E-9B7F-63BF931051F3}" type="presParOf" srcId="{CB161224-A847-4BC3-863E-5AE2AE204374}" destId="{D8C0E6C4-CF7A-425F-BE5E-1A0EEF05AF1E}" srcOrd="3" destOrd="0" presId="urn:microsoft.com/office/officeart/2005/8/layout/hierarchy1"/>
    <dgm:cxn modelId="{2D280F29-3B33-4E11-A4FB-E360BF5F7761}" type="presParOf" srcId="{D8C0E6C4-CF7A-425F-BE5E-1A0EEF05AF1E}" destId="{0C39BFE0-A1AC-4B43-8A68-866E0B915D14}" srcOrd="0" destOrd="0" presId="urn:microsoft.com/office/officeart/2005/8/layout/hierarchy1"/>
    <dgm:cxn modelId="{6CF5AF01-BD5B-4182-BF19-A2F1EC3D0CBB}" type="presParOf" srcId="{0C39BFE0-A1AC-4B43-8A68-866E0B915D14}" destId="{2FB4048A-E660-48A3-9FFA-AE4F15375561}" srcOrd="0" destOrd="0" presId="urn:microsoft.com/office/officeart/2005/8/layout/hierarchy1"/>
    <dgm:cxn modelId="{AD6F06F1-D11C-4C54-B556-6FC801D8EA88}" type="presParOf" srcId="{0C39BFE0-A1AC-4B43-8A68-866E0B915D14}" destId="{1191D824-B1EA-44B2-AE8B-FD1FB8129B54}" srcOrd="1" destOrd="0" presId="urn:microsoft.com/office/officeart/2005/8/layout/hierarchy1"/>
    <dgm:cxn modelId="{96CD2E18-5CFE-43D5-BA24-A7AA3C8D0DBD}" type="presParOf" srcId="{D8C0E6C4-CF7A-425F-BE5E-1A0EEF05AF1E}" destId="{95CC1387-908E-49E8-A036-A20C9D0E09C3}" srcOrd="1" destOrd="0" presId="urn:microsoft.com/office/officeart/2005/8/layout/hierarchy1"/>
    <dgm:cxn modelId="{372A4776-848E-4EB7-902D-3B466DC4811B}" type="presParOf" srcId="{CB161224-A847-4BC3-863E-5AE2AE204374}" destId="{C6CEC13E-E3CD-4B95-B15E-857E6110AE19}" srcOrd="4" destOrd="0" presId="urn:microsoft.com/office/officeart/2005/8/layout/hierarchy1"/>
    <dgm:cxn modelId="{7EE4AEAA-E8C8-4EAE-9D32-BDF8C1E229A1}" type="presParOf" srcId="{CB161224-A847-4BC3-863E-5AE2AE204374}" destId="{0E9801A3-EDF7-40D5-9556-A12D89B51A80}" srcOrd="5" destOrd="0" presId="urn:microsoft.com/office/officeart/2005/8/layout/hierarchy1"/>
    <dgm:cxn modelId="{1C68C979-7BCB-43D4-9616-3547F5F47590}" type="presParOf" srcId="{0E9801A3-EDF7-40D5-9556-A12D89B51A80}" destId="{A67B94B8-37AC-42E1-BCA9-550AFF9A8C7C}" srcOrd="0" destOrd="0" presId="urn:microsoft.com/office/officeart/2005/8/layout/hierarchy1"/>
    <dgm:cxn modelId="{D6AFAD8B-F119-4B2A-A127-F18BA73AA596}" type="presParOf" srcId="{A67B94B8-37AC-42E1-BCA9-550AFF9A8C7C}" destId="{BA80F5E8-5DCB-4447-849F-E11D95E603B2}" srcOrd="0" destOrd="0" presId="urn:microsoft.com/office/officeart/2005/8/layout/hierarchy1"/>
    <dgm:cxn modelId="{5B955229-3BBF-4BC6-8F8A-BDA514F31378}" type="presParOf" srcId="{A67B94B8-37AC-42E1-BCA9-550AFF9A8C7C}" destId="{8453E08F-DDE7-4AEF-AE1A-1663DC912710}" srcOrd="1" destOrd="0" presId="urn:microsoft.com/office/officeart/2005/8/layout/hierarchy1"/>
    <dgm:cxn modelId="{2E63BD08-BCAA-463A-A6D6-A5CF7961B9DA}" type="presParOf" srcId="{0E9801A3-EDF7-40D5-9556-A12D89B51A80}" destId="{133C54DE-B95B-4CFB-B206-43AE0CD3780B}" srcOrd="1" destOrd="0" presId="urn:microsoft.com/office/officeart/2005/8/layout/hierarchy1"/>
    <dgm:cxn modelId="{B05D0C20-AD03-4880-B5FD-2B37D15E7D09}" type="presParOf" srcId="{FA55BEB6-458A-48DA-AD4D-3AE104DB09C6}" destId="{4F24E82D-DB6D-4FA2-837E-140FDCD14963}" srcOrd="2" destOrd="0" presId="urn:microsoft.com/office/officeart/2005/8/layout/hierarchy1"/>
    <dgm:cxn modelId="{7C156FAA-6D45-4421-9CF8-E4BBAF7A16EB}" type="presParOf" srcId="{FA55BEB6-458A-48DA-AD4D-3AE104DB09C6}" destId="{07AB7B75-17EC-4A42-8929-FDF5A0F8060D}" srcOrd="3" destOrd="0" presId="urn:microsoft.com/office/officeart/2005/8/layout/hierarchy1"/>
    <dgm:cxn modelId="{854564DE-87C7-4AD2-ADD8-8BB506F67DDD}" type="presParOf" srcId="{07AB7B75-17EC-4A42-8929-FDF5A0F8060D}" destId="{1EA32920-043E-4F0C-B7A6-E5BE3422FF6D}" srcOrd="0" destOrd="0" presId="urn:microsoft.com/office/officeart/2005/8/layout/hierarchy1"/>
    <dgm:cxn modelId="{A53E266D-64EA-490B-8DAB-708A6F79AFFC}" type="presParOf" srcId="{1EA32920-043E-4F0C-B7A6-E5BE3422FF6D}" destId="{9972CB2F-6F13-42D5-AE02-4609DBBF9F0D}" srcOrd="0" destOrd="0" presId="urn:microsoft.com/office/officeart/2005/8/layout/hierarchy1"/>
    <dgm:cxn modelId="{68AEB649-D056-44AC-8E9D-26EC5208DCEF}" type="presParOf" srcId="{1EA32920-043E-4F0C-B7A6-E5BE3422FF6D}" destId="{B57E5D67-C740-4DD4-96C2-EED2F1C13573}" srcOrd="1" destOrd="0" presId="urn:microsoft.com/office/officeart/2005/8/layout/hierarchy1"/>
    <dgm:cxn modelId="{CB61F91E-E15C-4BC3-88EC-E25EC009AD62}" type="presParOf" srcId="{07AB7B75-17EC-4A42-8929-FDF5A0F8060D}" destId="{3BCF5B41-9A12-4B57-B8E8-E755F0890857}" srcOrd="1" destOrd="0" presId="urn:microsoft.com/office/officeart/2005/8/layout/hierarchy1"/>
    <dgm:cxn modelId="{FA1AB2A8-061E-48DC-95A1-613750AE93D2}" type="presParOf" srcId="{3BCF5B41-9A12-4B57-B8E8-E755F0890857}" destId="{C32388BF-4ED9-47C6-9E2E-334F9054047B}" srcOrd="0" destOrd="0" presId="urn:microsoft.com/office/officeart/2005/8/layout/hierarchy1"/>
    <dgm:cxn modelId="{95106CBE-D007-4C0B-8B33-651DEF9CFD51}" type="presParOf" srcId="{3BCF5B41-9A12-4B57-B8E8-E755F0890857}" destId="{5798E150-A530-4EAE-AA01-002A99AB73E0}" srcOrd="1" destOrd="0" presId="urn:microsoft.com/office/officeart/2005/8/layout/hierarchy1"/>
    <dgm:cxn modelId="{321C796E-7FDC-4818-8D80-79B6FE1DC548}" type="presParOf" srcId="{5798E150-A530-4EAE-AA01-002A99AB73E0}" destId="{2CB0B477-1555-4E2B-885F-9A26A2011187}" srcOrd="0" destOrd="0" presId="urn:microsoft.com/office/officeart/2005/8/layout/hierarchy1"/>
    <dgm:cxn modelId="{2F039B0F-AE51-47C6-AE1B-702EF167EBCB}" type="presParOf" srcId="{2CB0B477-1555-4E2B-885F-9A26A2011187}" destId="{C9AA3A80-7D77-48A3-A72F-21C1A332C8B4}" srcOrd="0" destOrd="0" presId="urn:microsoft.com/office/officeart/2005/8/layout/hierarchy1"/>
    <dgm:cxn modelId="{21C6EEA6-F194-48CF-88AE-ADAC15679E3C}" type="presParOf" srcId="{2CB0B477-1555-4E2B-885F-9A26A2011187}" destId="{15B57080-831D-441F-A92B-E1F860925D9F}" srcOrd="1" destOrd="0" presId="urn:microsoft.com/office/officeart/2005/8/layout/hierarchy1"/>
    <dgm:cxn modelId="{1EBF25D2-9A8A-4C6E-8E0F-5DA6433F595C}" type="presParOf" srcId="{5798E150-A530-4EAE-AA01-002A99AB73E0}" destId="{2909CC03-D62C-4262-ADA3-5C5469099715}" srcOrd="1" destOrd="0" presId="urn:microsoft.com/office/officeart/2005/8/layout/hierarchy1"/>
    <dgm:cxn modelId="{7C0567F9-D483-4A9F-8A1E-7F56F3AD3C8C}" type="presParOf" srcId="{3BCF5B41-9A12-4B57-B8E8-E755F0890857}" destId="{C4CE12BF-5E42-4CFA-B170-1D26E918AD9D}" srcOrd="2" destOrd="0" presId="urn:microsoft.com/office/officeart/2005/8/layout/hierarchy1"/>
    <dgm:cxn modelId="{B536A690-1737-4FF1-8DA9-C955C72192DC}" type="presParOf" srcId="{3BCF5B41-9A12-4B57-B8E8-E755F0890857}" destId="{F34EE877-A2E9-408A-9999-BF070FEF73AA}" srcOrd="3" destOrd="0" presId="urn:microsoft.com/office/officeart/2005/8/layout/hierarchy1"/>
    <dgm:cxn modelId="{657697CE-6BFB-421B-8A8C-B2C4FB4B2BD0}" type="presParOf" srcId="{F34EE877-A2E9-408A-9999-BF070FEF73AA}" destId="{83038B90-C6A0-4B2D-951A-A02745ACC715}" srcOrd="0" destOrd="0" presId="urn:microsoft.com/office/officeart/2005/8/layout/hierarchy1"/>
    <dgm:cxn modelId="{5657F6B3-D56A-43E3-BA36-0BB52A2CAD09}" type="presParOf" srcId="{83038B90-C6A0-4B2D-951A-A02745ACC715}" destId="{B67643A3-E751-4399-9AEA-7B476D9E7553}" srcOrd="0" destOrd="0" presId="urn:microsoft.com/office/officeart/2005/8/layout/hierarchy1"/>
    <dgm:cxn modelId="{AADE9662-5513-4B80-AB60-7362144A1C03}" type="presParOf" srcId="{83038B90-C6A0-4B2D-951A-A02745ACC715}" destId="{20029974-45EF-4AF0-9F9A-FE91A532D184}" srcOrd="1" destOrd="0" presId="urn:microsoft.com/office/officeart/2005/8/layout/hierarchy1"/>
    <dgm:cxn modelId="{469BA136-664B-47DD-89A9-0433AF155A46}" type="presParOf" srcId="{F34EE877-A2E9-408A-9999-BF070FEF73AA}" destId="{0B008D3A-2F4A-4D88-AE3D-F6CD8F03F807}" srcOrd="1" destOrd="0" presId="urn:microsoft.com/office/officeart/2005/8/layout/hierarchy1"/>
    <dgm:cxn modelId="{87267945-1F50-4D32-9789-D8BC5903F646}" type="presParOf" srcId="{3BCF5B41-9A12-4B57-B8E8-E755F0890857}" destId="{326E7BF7-554B-4931-B0B7-A21DC556D34E}" srcOrd="4" destOrd="0" presId="urn:microsoft.com/office/officeart/2005/8/layout/hierarchy1"/>
    <dgm:cxn modelId="{A956E919-70BE-44AE-9246-6E13A93E7AF6}" type="presParOf" srcId="{3BCF5B41-9A12-4B57-B8E8-E755F0890857}" destId="{EDD82A15-066D-48D9-AEBD-C4073B34BBF8}" srcOrd="5" destOrd="0" presId="urn:microsoft.com/office/officeart/2005/8/layout/hierarchy1"/>
    <dgm:cxn modelId="{F6ACBAC2-6588-4884-AC83-5DFD16F99EDF}" type="presParOf" srcId="{EDD82A15-066D-48D9-AEBD-C4073B34BBF8}" destId="{35645DCF-BCEA-47FA-BA1A-8BF01DC112BD}" srcOrd="0" destOrd="0" presId="urn:microsoft.com/office/officeart/2005/8/layout/hierarchy1"/>
    <dgm:cxn modelId="{586DF7E9-E96C-454F-9B54-52D83C37652A}" type="presParOf" srcId="{35645DCF-BCEA-47FA-BA1A-8BF01DC112BD}" destId="{E3984D1D-C6CC-429B-8F77-2DA3423550B7}" srcOrd="0" destOrd="0" presId="urn:microsoft.com/office/officeart/2005/8/layout/hierarchy1"/>
    <dgm:cxn modelId="{06A9D39B-7D36-4A00-9886-E5B7F49738B9}" type="presParOf" srcId="{35645DCF-BCEA-47FA-BA1A-8BF01DC112BD}" destId="{E031E7CC-C1AA-410B-B592-D7FA2CF1AABB}" srcOrd="1" destOrd="0" presId="urn:microsoft.com/office/officeart/2005/8/layout/hierarchy1"/>
    <dgm:cxn modelId="{903DC79C-50ED-44EA-92A3-B887355F03FA}" type="presParOf" srcId="{EDD82A15-066D-48D9-AEBD-C4073B34BBF8}" destId="{E6075D4F-8DAE-4288-A77C-1BA1E196D50F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62DE4A-88F5-4B0F-AEA4-BF01EE96C76F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6DEA65-3A1C-49E5-9BC9-ED904F6B9C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Ам</a:t>
            </a:r>
            <a:r>
              <a:rPr lang="uk-UA" dirty="0" err="1" smtClean="0"/>
              <a:t>інокислоти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Особливості будови</a:t>
            </a:r>
            <a:endParaRPr lang="uk-UA"/>
          </a:p>
        </p:txBody>
      </p:sp>
      <p:pic>
        <p:nvPicPr>
          <p:cNvPr id="3" name="Picture 2" descr="b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783"/>
            <a:ext cx="8640762" cy="4392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7711997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Особливості будови</a:t>
            </a:r>
            <a:endParaRPr lang="uk-UA"/>
          </a:p>
        </p:txBody>
      </p:sp>
      <p:pic>
        <p:nvPicPr>
          <p:cNvPr id="3" name="Picture 2" descr="b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137599" cy="4610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380208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Особливості будови</a:t>
            </a:r>
            <a:endParaRPr lang="uk-UA"/>
          </a:p>
        </p:txBody>
      </p:sp>
      <p:pic>
        <p:nvPicPr>
          <p:cNvPr id="3" name="Picture 5" descr="b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556792"/>
            <a:ext cx="739140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18111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Особливості будови</a:t>
            </a:r>
            <a:endParaRPr lang="uk-UA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1800" y="1844824"/>
            <a:ext cx="7632848" cy="470988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314644271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Особливості будови</a:t>
            </a:r>
            <a:endParaRPr lang="uk-UA"/>
          </a:p>
        </p:txBody>
      </p:sp>
      <p:pic>
        <p:nvPicPr>
          <p:cNvPr id="3" name="Picture 5" descr="b-7"/>
          <p:cNvPicPr>
            <a:picLocks noChangeAspect="1" noChangeArrowheads="1"/>
          </p:cNvPicPr>
          <p:nvPr/>
        </p:nvPicPr>
        <p:blipFill rotWithShape="1">
          <a:blip r:embed="rId2" cstate="print"/>
          <a:srcRect b="2219"/>
          <a:stretch/>
        </p:blipFill>
        <p:spPr>
          <a:xfrm>
            <a:off x="27718" y="1601788"/>
            <a:ext cx="8101012" cy="513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12084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ФІЗИЧНІ </a:t>
            </a:r>
            <a:r>
              <a:rPr lang="uk-UA" dirty="0" smtClean="0"/>
              <a:t>та хімічні ВЛАСТИВОСТІ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Тверді кристалічні речовини.</a:t>
            </a:r>
          </a:p>
          <a:p>
            <a:r>
              <a:rPr lang="uk-UA" dirty="0"/>
              <a:t>Мають високі температури плавлення.</a:t>
            </a:r>
          </a:p>
          <a:p>
            <a:r>
              <a:rPr lang="uk-UA" dirty="0"/>
              <a:t>Добре розчиняються у воді.</a:t>
            </a:r>
          </a:p>
          <a:p>
            <a:r>
              <a:rPr lang="uk-UA" dirty="0"/>
              <a:t>Мають різний смак: солодкий, гіркий або зовсім без смаку; все залежить від радикала – </a:t>
            </a:r>
            <a:r>
              <a:rPr lang="en-US" dirty="0"/>
              <a:t>R </a:t>
            </a:r>
            <a:r>
              <a:rPr lang="uk-UA" dirty="0"/>
              <a:t>в молекулі амінокислоти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Мають властивості основ та кислот </a:t>
            </a:r>
            <a:r>
              <a:rPr lang="ru-RU" altLang="uk-UA" dirty="0"/>
              <a:t>—</a:t>
            </a:r>
            <a:r>
              <a:rPr lang="uk-UA" dirty="0" smtClean="0"/>
              <a:t> амфотерні сполуки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8791733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ФІЗИЧНІ та хімічні ВЛАСТИВОСТІ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700808"/>
            <a:ext cx="7239000" cy="4846320"/>
          </a:xfrm>
        </p:spPr>
        <p:txBody>
          <a:bodyPr/>
          <a:lstStyle/>
          <a:p>
            <a:pPr eaLnBrk="1" hangingPunct="1"/>
            <a:r>
              <a:rPr lang="ru-RU" altLang="uk-UA" dirty="0" smtClean="0"/>
              <a:t>Як </a:t>
            </a:r>
            <a:r>
              <a:rPr lang="ru-RU" altLang="uk-UA" dirty="0" err="1" smtClean="0"/>
              <a:t>основи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амінокислоти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взаємодіють</a:t>
            </a:r>
            <a:r>
              <a:rPr lang="ru-RU" altLang="uk-UA" dirty="0" smtClean="0"/>
              <a:t> з кислотами:</a:t>
            </a:r>
          </a:p>
          <a:p>
            <a:pPr eaLnBrk="1" hangingPunct="1"/>
            <a:endParaRPr lang="ru-RU" altLang="uk-UA" dirty="0" smtClean="0"/>
          </a:p>
          <a:p>
            <a:pPr eaLnBrk="1" hangingPunct="1"/>
            <a:endParaRPr lang="ru-RU" altLang="uk-UA" dirty="0" smtClean="0"/>
          </a:p>
          <a:p>
            <a:pPr eaLnBrk="1" hangingPunct="1"/>
            <a:endParaRPr lang="ru-RU" altLang="uk-UA" dirty="0" smtClean="0"/>
          </a:p>
          <a:p>
            <a:pPr eaLnBrk="1" hangingPunct="1"/>
            <a:r>
              <a:rPr lang="ru-RU" altLang="uk-UA" dirty="0" err="1" smtClean="0"/>
              <a:t>Кислотні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властивості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амінокислот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проявляються</a:t>
            </a:r>
            <a:r>
              <a:rPr lang="ru-RU" altLang="uk-UA" dirty="0" smtClean="0"/>
              <a:t> в </a:t>
            </a:r>
            <a:r>
              <a:rPr lang="ru-RU" altLang="uk-UA" dirty="0" err="1" smtClean="0"/>
              <a:t>реакціях</a:t>
            </a:r>
            <a:r>
              <a:rPr lang="ru-RU" altLang="uk-UA" dirty="0" smtClean="0"/>
              <a:t> з лугами:</a:t>
            </a:r>
          </a:p>
          <a:p>
            <a:pPr eaLnBrk="1" hangingPunct="1"/>
            <a:endParaRPr lang="ru-RU" altLang="uk-UA" dirty="0" smtClean="0"/>
          </a:p>
          <a:p>
            <a:pPr eaLnBrk="1" hangingPunct="1"/>
            <a:endParaRPr lang="ru-RU" altLang="uk-UA" dirty="0" smtClean="0"/>
          </a:p>
        </p:txBody>
      </p:sp>
      <p:pic>
        <p:nvPicPr>
          <p:cNvPr id="5" name="Picture 3" descr="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" y="2636912"/>
            <a:ext cx="7340600" cy="1150938"/>
          </a:xfrm>
          <a:prstGeom prst="rect">
            <a:avLst/>
          </a:prstGeom>
          <a:solidFill>
            <a:srgbClr val="00B050"/>
          </a:solidFill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Picture 2" descr="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5072074"/>
            <a:ext cx="8340424" cy="119221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1347676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ФІЗИЧНІ та хімічні ВЛАСТИВОСТІ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51520" y="1628800"/>
            <a:ext cx="8229600" cy="4876800"/>
          </a:xfrm>
        </p:spPr>
        <p:txBody>
          <a:bodyPr/>
          <a:lstStyle/>
          <a:p>
            <a:pPr eaLnBrk="1" hangingPunct="1"/>
            <a:r>
              <a:rPr lang="ru-RU" altLang="uk-UA" dirty="0" err="1" smtClean="0"/>
              <a:t>Утворення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внутрішньої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солі</a:t>
            </a:r>
            <a:r>
              <a:rPr lang="ru-RU" altLang="uk-UA" dirty="0" smtClean="0"/>
              <a:t> (</a:t>
            </a:r>
            <a:r>
              <a:rPr lang="ru-RU" altLang="uk-UA" dirty="0" err="1" smtClean="0"/>
              <a:t>біполярного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йона</a:t>
            </a:r>
            <a:r>
              <a:rPr lang="ru-RU" altLang="uk-UA" dirty="0" smtClean="0"/>
              <a:t>):</a:t>
            </a:r>
          </a:p>
          <a:p>
            <a:pPr eaLnBrk="1" hangingPunct="1"/>
            <a:endParaRPr lang="ru-RU" altLang="uk-UA" dirty="0" smtClean="0"/>
          </a:p>
          <a:p>
            <a:pPr eaLnBrk="1" hangingPunct="1"/>
            <a:endParaRPr lang="ru-RU" altLang="uk-UA" dirty="0" smtClean="0"/>
          </a:p>
          <a:p>
            <a:pPr marL="0" indent="0" eaLnBrk="1" hangingPunct="1">
              <a:buNone/>
            </a:pPr>
            <a:endParaRPr lang="en-US" altLang="uk-UA" dirty="0" smtClean="0"/>
          </a:p>
          <a:p>
            <a:pPr eaLnBrk="1" hangingPunct="1"/>
            <a:r>
              <a:rPr lang="ru-RU" altLang="uk-UA" dirty="0" smtClean="0"/>
              <a:t>У </a:t>
            </a:r>
            <a:r>
              <a:rPr lang="ru-RU" altLang="uk-UA" dirty="0" err="1" smtClean="0"/>
              <a:t>реакції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зі</a:t>
            </a:r>
            <a:r>
              <a:rPr lang="ru-RU" altLang="uk-UA" dirty="0" smtClean="0"/>
              <a:t> спиртами </a:t>
            </a:r>
            <a:r>
              <a:rPr lang="ru-RU" altLang="uk-UA" dirty="0" err="1" smtClean="0"/>
              <a:t>утворюються</a:t>
            </a:r>
            <a:r>
              <a:rPr lang="ru-RU" altLang="uk-UA" dirty="0" smtClean="0"/>
              <a:t> </a:t>
            </a:r>
            <a:r>
              <a:rPr lang="ru-RU" altLang="uk-UA" dirty="0" err="1" smtClean="0"/>
              <a:t>естери</a:t>
            </a:r>
            <a:r>
              <a:rPr lang="ru-RU" altLang="uk-UA" dirty="0" smtClean="0"/>
              <a:t>.</a:t>
            </a:r>
          </a:p>
          <a:p>
            <a:pPr eaLnBrk="1" hangingPunct="1"/>
            <a:endParaRPr lang="ru-RU" altLang="uk-UA" dirty="0" smtClean="0"/>
          </a:p>
        </p:txBody>
      </p:sp>
      <p:pic>
        <p:nvPicPr>
          <p:cNvPr id="8" name="Picture 2" descr="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2285992"/>
            <a:ext cx="8643998" cy="98642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9" name="Picture 1" descr="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437112"/>
            <a:ext cx="8239125" cy="172720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06115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132856"/>
                <a:ext cx="7239000" cy="2736304"/>
              </a:xfrm>
            </p:spPr>
            <p:txBody>
              <a:bodyPr>
                <a:normAutofit/>
              </a:bodyPr>
              <a:lstStyle/>
              <a:p>
                <a:r>
                  <a:rPr lang="uk-UA" dirty="0" smtClean="0"/>
                  <a:t>Взаємодіють </a:t>
                </a:r>
                <a:r>
                  <a:rPr lang="uk-UA" dirty="0"/>
                  <a:t>між собою: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/>
                  <a:t>—</a:t>
                </a:r>
                <a:r>
                  <a:rPr lang="en-US" dirty="0"/>
                  <a:t> </a:t>
                </a:r>
                <a:r>
                  <a:rPr lang="uk-UA" i="1" dirty="0"/>
                  <a:t>СООН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/>
                  <a:t>—</a:t>
                </a:r>
                <a:r>
                  <a:rPr lang="en-US" dirty="0"/>
                  <a:t> </a:t>
                </a:r>
                <a:r>
                  <a:rPr lang="uk-UA" i="1" dirty="0"/>
                  <a:t>СООН</a:t>
                </a:r>
                <a:r>
                  <a:rPr lang="en-US" dirty="0"/>
                  <a:t>→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r>
                  <a:rPr lang="en-US" dirty="0"/>
                  <a:t>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/>
                  <a:t>—</a:t>
                </a:r>
                <a:r>
                  <a:rPr lang="en-US" dirty="0"/>
                  <a:t> </a:t>
                </a:r>
                <a:r>
                  <a:rPr lang="uk-UA" i="1" dirty="0" smtClean="0"/>
                  <a:t>СО</a:t>
                </a:r>
                <a:r>
                  <a:rPr lang="en-US" i="1" dirty="0"/>
                  <a:t> </a:t>
                </a:r>
                <a:r>
                  <a:rPr lang="uk-UA" dirty="0"/>
                  <a:t>— </a:t>
                </a:r>
                <a:r>
                  <a:rPr lang="en-US" i="1" dirty="0" smtClean="0"/>
                  <a:t>NH </a:t>
                </a:r>
                <a:r>
                  <a:rPr lang="uk-UA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k-UA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𝐶𝐻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dirty="0"/>
                  <a:t>—</a:t>
                </a:r>
                <a:r>
                  <a:rPr lang="en-US" dirty="0"/>
                  <a:t> </a:t>
                </a:r>
                <a:r>
                  <a:rPr lang="en-US" dirty="0" smtClean="0"/>
                  <a:t>COOH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2200" dirty="0" smtClean="0"/>
                  <a:t>                                   </a:t>
                </a:r>
                <a:r>
                  <a:rPr lang="uk-UA" sz="2200" dirty="0" smtClean="0"/>
                  <a:t>пептидний</a:t>
                </a:r>
              </a:p>
              <a:p>
                <a:pPr marL="0" indent="0">
                  <a:buNone/>
                </a:pPr>
                <a:r>
                  <a:rPr lang="uk-UA" sz="2200" dirty="0" smtClean="0"/>
                  <a:t>                                      зв’язок</a:t>
                </a:r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132856"/>
                <a:ext cx="7239000" cy="2736304"/>
              </a:xfrm>
              <a:blipFill rotWithShape="0">
                <a:blip r:embed="rId2"/>
                <a:stretch>
                  <a:fillRect l="-505" t="-20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771800" y="3140968"/>
            <a:ext cx="144016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351372"/>
            <a:ext cx="7239000" cy="122836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dirty="0" smtClean="0"/>
              <a:t>ФІЗИЧНІ та хімічні ВЛАСТИВОСТІ</a:t>
            </a:r>
            <a:endParaRPr lang="uk-UA" dirty="0"/>
          </a:p>
        </p:txBody>
      </p:sp>
      <p:pic>
        <p:nvPicPr>
          <p:cNvPr id="7" name="Picture 4" descr="C:\Documents and Settings\k10\Рабочий стол\amino-acid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3563" t="8292" r="18117" b="10488"/>
          <a:stretch>
            <a:fillRect/>
          </a:stretch>
        </p:blipFill>
        <p:spPr bwMode="auto">
          <a:xfrm rot="16200000">
            <a:off x="364076" y="3880406"/>
            <a:ext cx="2714612" cy="3083740"/>
          </a:xfrm>
          <a:prstGeom prst="rect">
            <a:avLst/>
          </a:prstGeom>
          <a:noFill/>
        </p:spPr>
      </p:pic>
      <p:pic>
        <p:nvPicPr>
          <p:cNvPr id="8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31700"/>
            <a:ext cx="221456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807394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7812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Реакції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утворення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пептидів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з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амінокислот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відносяться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реакцій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поліконденсації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005064"/>
            <a:ext cx="8640960" cy="1728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9080160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012" y="462444"/>
                <a:ext cx="7879804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Амінокислотами</a:t>
                </a:r>
                <a:r>
                  <a:rPr lang="ru-RU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називають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карбонові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кислоти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, у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вуглеводневому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радикалі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яких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один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або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кілька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атомів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Гідрогену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заміщено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аміногрупами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. Таким чином, вони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містять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дві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функціональні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групи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: </a:t>
                </a:r>
                <a:r>
                  <a:rPr lang="ru-RU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аміногрупу</a:t>
                </a:r>
                <a:r>
                  <a:rPr lang="ru-RU" sz="2400" dirty="0">
                    <a:solidFill>
                      <a:schemeClr val="bg2">
                        <a:lumMod val="50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і </a:t>
                </a:r>
                <a:r>
                  <a:rPr lang="uk-UA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карбоксильну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 групу – </a:t>
                </a: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COOH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. Це </a:t>
                </a:r>
                <a:r>
                  <a:rPr lang="uk-UA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біфункціональні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 сполуки</a:t>
                </a:r>
                <a:r>
                  <a:rPr lang="uk-UA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.</a:t>
                </a:r>
              </a:p>
              <a:p>
                <a:r>
                  <a:rPr lang="uk-UA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	Найпростіша 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амінокислота – </a:t>
                </a:r>
                <a:r>
                  <a:rPr lang="uk-UA" sz="2400" dirty="0" err="1">
                    <a:solidFill>
                      <a:schemeClr val="bg2">
                        <a:lumMod val="50000"/>
                      </a:schemeClr>
                    </a:solidFill>
                  </a:rPr>
                  <a:t>аміноетанова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 (гліцин):   </a:t>
                </a:r>
              </a:p>
              <a:p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                             </a:t>
                </a: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N</a:t>
                </a:r>
                <a:r>
                  <a:rPr lang="uk-UA" sz="2400" dirty="0">
                    <a:solidFill>
                      <a:schemeClr val="bg2">
                        <a:lumMod val="50000"/>
                      </a:schemeClr>
                    </a:solidFill>
                  </a:rPr>
                  <a:t>Н2-СН2-СООН </a:t>
                </a:r>
              </a:p>
              <a:p>
                <a:pPr algn="just"/>
                <a:endParaRPr lang="ru-RU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" y="462444"/>
                <a:ext cx="7879804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160" t="-1288" r="-123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789040"/>
            <a:ext cx="3912096" cy="27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5673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СПОСОБИ ДОБУВАННЯ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r>
              <a:rPr lang="uk-UA" dirty="0"/>
              <a:t>В </a:t>
            </a:r>
            <a:r>
              <a:rPr lang="uk-UA" dirty="0" smtClean="0"/>
              <a:t>промисловості </a:t>
            </a:r>
            <a:r>
              <a:rPr lang="en-US" dirty="0" smtClean="0"/>
              <a:t>-</a:t>
            </a:r>
            <a:r>
              <a:rPr lang="uk-UA" dirty="0" smtClean="0"/>
              <a:t> </a:t>
            </a:r>
            <a:r>
              <a:rPr lang="uk-UA" dirty="0"/>
              <a:t>гідролізом </a:t>
            </a:r>
            <a:r>
              <a:rPr lang="uk-UA" dirty="0" smtClean="0"/>
              <a:t>білків, </a:t>
            </a:r>
            <a:r>
              <a:rPr lang="uk-UA" dirty="0"/>
              <a:t>а іноді через мікробіологічний синтез.</a:t>
            </a:r>
          </a:p>
          <a:p>
            <a:r>
              <a:rPr lang="uk-UA" dirty="0"/>
              <a:t>В лабораторії </a:t>
            </a:r>
            <a:r>
              <a:rPr lang="uk-UA" dirty="0" smtClean="0"/>
              <a:t>поетапно.</a:t>
            </a:r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Наприклад: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оцтова </a:t>
            </a:r>
            <a:r>
              <a:rPr lang="uk-UA" dirty="0"/>
              <a:t>кислота → хлороцтова кислота → </a:t>
            </a:r>
          </a:p>
          <a:p>
            <a:pPr marL="0" indent="0">
              <a:buNone/>
            </a:pPr>
            <a:r>
              <a:rPr lang="uk-UA" dirty="0"/>
              <a:t>      </a:t>
            </a:r>
            <a:r>
              <a:rPr lang="uk-UA" dirty="0" smtClean="0"/>
              <a:t>          </a:t>
            </a:r>
            <a:r>
              <a:rPr lang="uk-UA" dirty="0"/>
              <a:t>→ </a:t>
            </a:r>
            <a:r>
              <a:rPr lang="uk-UA" dirty="0" err="1"/>
              <a:t>амінооцтова</a:t>
            </a:r>
            <a:r>
              <a:rPr lang="uk-UA" dirty="0"/>
              <a:t> кислота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50181"/>
            <a:ext cx="6912767" cy="9361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68533921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ЗНАЧЕННЯ АМІНОКИСЛОТ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20 α - </a:t>
            </a:r>
            <a:r>
              <a:rPr lang="uk-UA" dirty="0"/>
              <a:t>амінокислот входять до складу білків, причому 8 з них належать до незамінних.</a:t>
            </a:r>
          </a:p>
          <a:p>
            <a:r>
              <a:rPr lang="uk-UA" dirty="0"/>
              <a:t>Хворим або виснаженим людям іноді вводять амінокислоти у кров для підтримки сил організму. </a:t>
            </a:r>
          </a:p>
          <a:p>
            <a:r>
              <a:rPr lang="uk-UA" dirty="0"/>
              <a:t>Деякі амінокислоти являються ліками.</a:t>
            </a:r>
          </a:p>
          <a:p>
            <a:r>
              <a:rPr lang="uk-UA" dirty="0"/>
              <a:t>Синтетичні амінокислотами підгодовують сільськогосподарських тварин.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5802209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Незамінні</a:t>
            </a:r>
            <a:r>
              <a:rPr lang="ru-RU" dirty="0" smtClean="0"/>
              <a:t>  </a:t>
            </a:r>
            <a:r>
              <a:rPr lang="ru-RU" dirty="0" err="1"/>
              <a:t>амінокислоти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Autofit/>
          </a:bodyPr>
          <a:lstStyle/>
          <a:p>
            <a:r>
              <a:rPr lang="ru-RU" sz="1400" b="1" dirty="0" err="1" smtClean="0"/>
              <a:t>Валін</a:t>
            </a:r>
            <a:r>
              <a:rPr lang="ru-RU" sz="1400" b="1" dirty="0" smtClean="0"/>
              <a:t>. </a:t>
            </a:r>
            <a:r>
              <a:rPr lang="ru-RU" sz="1400" dirty="0" smtClean="0"/>
              <a:t>Один з </a:t>
            </a:r>
            <a:r>
              <a:rPr lang="ru-RU" sz="1400" dirty="0" err="1" smtClean="0"/>
              <a:t>головних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компонентів</a:t>
            </a:r>
            <a:r>
              <a:rPr lang="ru-RU" sz="1400" dirty="0" smtClean="0"/>
              <a:t> в </a:t>
            </a:r>
            <a:r>
              <a:rPr lang="ru-RU" sz="1400" dirty="0" err="1" smtClean="0"/>
              <a:t>рості</a:t>
            </a:r>
            <a:r>
              <a:rPr lang="ru-RU" sz="1400" dirty="0" smtClean="0"/>
              <a:t> і </a:t>
            </a:r>
            <a:r>
              <a:rPr lang="ru-RU" sz="1400" dirty="0" err="1" smtClean="0"/>
              <a:t>синтезі</a:t>
            </a:r>
            <a:r>
              <a:rPr lang="ru-RU" sz="1400" dirty="0" smtClean="0"/>
              <a:t> тканин </a:t>
            </a:r>
            <a:r>
              <a:rPr lang="ru-RU" sz="1400" dirty="0" err="1" smtClean="0"/>
              <a:t>тіла</a:t>
            </a:r>
            <a:r>
              <a:rPr lang="ru-RU" sz="1400" dirty="0" smtClean="0"/>
              <a:t>. </a:t>
            </a:r>
            <a:r>
              <a:rPr lang="ru-RU" sz="1400" dirty="0" err="1" smtClean="0"/>
              <a:t>Основне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джерело</a:t>
            </a:r>
            <a:r>
              <a:rPr lang="ru-RU" sz="1400" dirty="0" smtClean="0"/>
              <a:t> - </a:t>
            </a:r>
            <a:r>
              <a:rPr lang="ru-RU" sz="1400" dirty="0" err="1" smtClean="0"/>
              <a:t>тваринні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продукти</a:t>
            </a:r>
            <a:r>
              <a:rPr lang="ru-RU" sz="1400" dirty="0" smtClean="0"/>
              <a:t>. </a:t>
            </a:r>
            <a:r>
              <a:rPr lang="ru-RU" sz="1400" dirty="0" err="1" smtClean="0"/>
              <a:t>Досліди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лабораторних</a:t>
            </a:r>
            <a:r>
              <a:rPr lang="ru-RU" sz="1400" dirty="0" smtClean="0"/>
              <a:t> щурах показали,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валін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підвищує</a:t>
            </a:r>
            <a:r>
              <a:rPr lang="ru-RU" sz="1400" dirty="0" smtClean="0"/>
              <a:t> </a:t>
            </a:r>
            <a:r>
              <a:rPr lang="ru-RU" sz="1400" dirty="0" err="1" smtClean="0"/>
              <a:t>м’язову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координацію</a:t>
            </a:r>
            <a:r>
              <a:rPr lang="ru-RU" sz="1400" dirty="0" smtClean="0"/>
              <a:t> і </a:t>
            </a:r>
            <a:r>
              <a:rPr lang="ru-RU" sz="1400" dirty="0" err="1" smtClean="0"/>
              <a:t>знижує</a:t>
            </a:r>
            <a:r>
              <a:rPr lang="ru-RU" sz="1400" dirty="0" smtClean="0"/>
              <a:t> </a:t>
            </a:r>
            <a:r>
              <a:rPr lang="ru-RU" sz="1400" dirty="0" err="1" smtClean="0"/>
              <a:t>чутливість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організму</a:t>
            </a:r>
            <a:r>
              <a:rPr lang="ru-RU" sz="1400" dirty="0" smtClean="0"/>
              <a:t> до болю, холоду та спеки.</a:t>
            </a:r>
          </a:p>
          <a:p>
            <a:r>
              <a:rPr lang="ru-RU" sz="1400" b="1" dirty="0" err="1" smtClean="0"/>
              <a:t>Гістидин</a:t>
            </a:r>
            <a:r>
              <a:rPr lang="ru-RU" sz="1400" b="1" dirty="0"/>
              <a:t>. </a:t>
            </a:r>
            <a:r>
              <a:rPr lang="ru-RU" sz="1400" dirty="0" err="1"/>
              <a:t>Амінокислота</a:t>
            </a:r>
            <a:r>
              <a:rPr lang="ru-RU" sz="1400" dirty="0"/>
              <a:t>, </a:t>
            </a:r>
            <a:r>
              <a:rPr lang="ru-RU" sz="1400" dirty="0" err="1"/>
              <a:t>сприяє</a:t>
            </a:r>
            <a:r>
              <a:rPr lang="ru-RU" sz="1400" dirty="0"/>
              <a:t> росту і </a:t>
            </a:r>
            <a:r>
              <a:rPr lang="ru-RU" sz="1400" dirty="0" err="1"/>
              <a:t>відновленню</a:t>
            </a:r>
            <a:r>
              <a:rPr lang="ru-RU" sz="1400" dirty="0"/>
              <a:t> тканин. У </a:t>
            </a:r>
            <a:r>
              <a:rPr lang="ru-RU" sz="1400" dirty="0" err="1"/>
              <a:t>великій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міститься</a:t>
            </a:r>
            <a:r>
              <a:rPr lang="ru-RU" sz="1400" dirty="0"/>
              <a:t> в </a:t>
            </a:r>
            <a:r>
              <a:rPr lang="ru-RU" sz="1400" dirty="0" err="1"/>
              <a:t>гемоглобіні</a:t>
            </a:r>
            <a:r>
              <a:rPr lang="ru-RU" sz="1400" dirty="0"/>
              <a:t>; </a:t>
            </a:r>
            <a:r>
              <a:rPr lang="ru-RU" sz="1400" dirty="0" err="1"/>
              <a:t>використовується</a:t>
            </a:r>
            <a:r>
              <a:rPr lang="ru-RU" sz="1400" dirty="0"/>
              <a:t> при </a:t>
            </a:r>
            <a:r>
              <a:rPr lang="ru-RU" sz="1400" dirty="0" err="1"/>
              <a:t>лікуванні</a:t>
            </a:r>
            <a:r>
              <a:rPr lang="ru-RU" sz="1400" dirty="0"/>
              <a:t> </a:t>
            </a:r>
            <a:r>
              <a:rPr lang="ru-RU" sz="1400" dirty="0" err="1"/>
              <a:t>ревматоїдних</a:t>
            </a:r>
            <a:r>
              <a:rPr lang="ru-RU" sz="1400" dirty="0"/>
              <a:t> </a:t>
            </a:r>
            <a:r>
              <a:rPr lang="ru-RU" sz="1400" dirty="0" err="1"/>
              <a:t>артритів</a:t>
            </a:r>
            <a:r>
              <a:rPr lang="ru-RU" sz="1400" dirty="0"/>
              <a:t>, </a:t>
            </a:r>
            <a:r>
              <a:rPr lang="ru-RU" sz="1400" dirty="0" err="1"/>
              <a:t>алергій</a:t>
            </a:r>
            <a:r>
              <a:rPr lang="ru-RU" sz="1400" dirty="0"/>
              <a:t>, </a:t>
            </a:r>
            <a:r>
              <a:rPr lang="ru-RU" sz="1400" dirty="0" err="1"/>
              <a:t>виразок</a:t>
            </a:r>
            <a:r>
              <a:rPr lang="ru-RU" sz="1400" dirty="0"/>
              <a:t> і </a:t>
            </a:r>
            <a:r>
              <a:rPr lang="ru-RU" sz="1400" dirty="0" err="1"/>
              <a:t>анемії</a:t>
            </a:r>
            <a:r>
              <a:rPr lang="ru-RU" sz="1400" dirty="0"/>
              <a:t>. </a:t>
            </a:r>
            <a:r>
              <a:rPr lang="ru-RU" sz="1400" dirty="0" err="1"/>
              <a:t>Недолік</a:t>
            </a:r>
            <a:r>
              <a:rPr lang="ru-RU" sz="1400" dirty="0"/>
              <a:t> </a:t>
            </a:r>
            <a:r>
              <a:rPr lang="ru-RU" sz="1400" dirty="0" err="1"/>
              <a:t>гістидину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ослаблення</a:t>
            </a:r>
            <a:r>
              <a:rPr lang="ru-RU" sz="1400" dirty="0"/>
              <a:t> слуху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b="1" dirty="0" err="1"/>
              <a:t>Ізолейцин</a:t>
            </a:r>
            <a:r>
              <a:rPr lang="ru-RU" sz="1400" b="1" dirty="0"/>
              <a:t>. </a:t>
            </a:r>
            <a:r>
              <a:rPr lang="ru-RU" sz="1400" dirty="0" err="1" smtClean="0"/>
              <a:t>Постачається</a:t>
            </a:r>
            <a:r>
              <a:rPr lang="ru-RU" sz="1400" dirty="0" smtClean="0"/>
              <a:t> </a:t>
            </a:r>
            <a:r>
              <a:rPr lang="ru-RU" sz="1400" dirty="0" err="1"/>
              <a:t>усіма</a:t>
            </a:r>
            <a:r>
              <a:rPr lang="ru-RU" sz="1400" dirty="0"/>
              <a:t> продуктами,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містять</a:t>
            </a:r>
            <a:r>
              <a:rPr lang="ru-RU" sz="1400" dirty="0"/>
              <a:t> </a:t>
            </a:r>
            <a:r>
              <a:rPr lang="ru-RU" sz="1400" dirty="0" err="1"/>
              <a:t>повноцінний</a:t>
            </a:r>
            <a:r>
              <a:rPr lang="ru-RU" sz="1400" dirty="0"/>
              <a:t> </a:t>
            </a:r>
            <a:r>
              <a:rPr lang="ru-RU" sz="1400" dirty="0" err="1"/>
              <a:t>білок</a:t>
            </a:r>
            <a:r>
              <a:rPr lang="ru-RU" sz="1400" dirty="0"/>
              <a:t> - </a:t>
            </a:r>
            <a:r>
              <a:rPr lang="ru-RU" sz="1400" dirty="0" err="1"/>
              <a:t>м'ясом</a:t>
            </a:r>
            <a:r>
              <a:rPr lang="ru-RU" sz="1400" dirty="0"/>
              <a:t>, птицею, </a:t>
            </a:r>
            <a:r>
              <a:rPr lang="ru-RU" sz="1400" dirty="0" err="1"/>
              <a:t>рибою</a:t>
            </a:r>
            <a:r>
              <a:rPr lang="ru-RU" sz="1400" dirty="0"/>
              <a:t>, </a:t>
            </a:r>
            <a:r>
              <a:rPr lang="ru-RU" sz="1400" dirty="0" err="1"/>
              <a:t>яйцями</a:t>
            </a:r>
            <a:r>
              <a:rPr lang="ru-RU" sz="1400" dirty="0"/>
              <a:t>, </a:t>
            </a:r>
            <a:r>
              <a:rPr lang="ru-RU" sz="1400" dirty="0" err="1"/>
              <a:t>молочними</a:t>
            </a:r>
            <a:r>
              <a:rPr lang="ru-RU" sz="1400" dirty="0"/>
              <a:t> продуктами</a:t>
            </a:r>
            <a:r>
              <a:rPr lang="ru-RU" sz="1400" dirty="0" smtClean="0"/>
              <a:t>.</a:t>
            </a:r>
          </a:p>
          <a:p>
            <a:r>
              <a:rPr lang="ru-RU" sz="1400" b="1" dirty="0"/>
              <a:t>Лейцин. </a:t>
            </a:r>
            <a:r>
              <a:rPr lang="ru-RU" sz="1400" dirty="0"/>
              <a:t>Одна з  </a:t>
            </a:r>
            <a:r>
              <a:rPr lang="ru-RU" sz="1400" dirty="0" err="1"/>
              <a:t>незамінних</a:t>
            </a:r>
            <a:r>
              <a:rPr lang="ru-RU" sz="1400" dirty="0"/>
              <a:t>" </a:t>
            </a:r>
            <a:r>
              <a:rPr lang="ru-RU" sz="1400" dirty="0" err="1"/>
              <a:t>амінокислот</a:t>
            </a:r>
            <a:r>
              <a:rPr lang="ru-RU" sz="1400" dirty="0"/>
              <a:t>. </a:t>
            </a:r>
            <a:r>
              <a:rPr lang="ru-RU" sz="1400" dirty="0" err="1"/>
              <a:t>Поставляється</a:t>
            </a:r>
            <a:r>
              <a:rPr lang="ru-RU" sz="1400" dirty="0"/>
              <a:t> </a:t>
            </a:r>
            <a:r>
              <a:rPr lang="ru-RU" sz="1400" dirty="0" err="1"/>
              <a:t>усіма</a:t>
            </a:r>
            <a:r>
              <a:rPr lang="ru-RU" sz="1400" dirty="0"/>
              <a:t> продуктами,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містять</a:t>
            </a:r>
            <a:r>
              <a:rPr lang="ru-RU" sz="1400" dirty="0"/>
              <a:t> </a:t>
            </a:r>
            <a:r>
              <a:rPr lang="ru-RU" sz="1400" dirty="0" err="1"/>
              <a:t>повноцінний</a:t>
            </a:r>
            <a:r>
              <a:rPr lang="ru-RU" sz="1400" dirty="0"/>
              <a:t> </a:t>
            </a:r>
            <a:r>
              <a:rPr lang="ru-RU" sz="1400" dirty="0" err="1"/>
              <a:t>білок</a:t>
            </a:r>
            <a:r>
              <a:rPr lang="ru-RU" sz="1400" dirty="0"/>
              <a:t> - </a:t>
            </a:r>
            <a:r>
              <a:rPr lang="ru-RU" sz="1400" dirty="0" err="1"/>
              <a:t>м'ясом</a:t>
            </a:r>
            <a:r>
              <a:rPr lang="ru-RU" sz="1400" dirty="0"/>
              <a:t>, птицею, </a:t>
            </a:r>
            <a:r>
              <a:rPr lang="ru-RU" sz="1400" dirty="0" err="1"/>
              <a:t>рибою</a:t>
            </a:r>
            <a:r>
              <a:rPr lang="ru-RU" sz="1400" dirty="0"/>
              <a:t>, </a:t>
            </a:r>
            <a:r>
              <a:rPr lang="ru-RU" sz="1400" dirty="0" err="1"/>
              <a:t>яйцями</a:t>
            </a:r>
            <a:r>
              <a:rPr lang="ru-RU" sz="1400" dirty="0"/>
              <a:t>, </a:t>
            </a:r>
            <a:r>
              <a:rPr lang="ru-RU" sz="1400" dirty="0" err="1"/>
              <a:t>молочними</a:t>
            </a:r>
            <a:r>
              <a:rPr lang="ru-RU" sz="1400" dirty="0"/>
              <a:t> продуктами. </a:t>
            </a:r>
            <a:r>
              <a:rPr lang="ru-RU" sz="1400" dirty="0" err="1"/>
              <a:t>Необхідна</a:t>
            </a:r>
            <a:r>
              <a:rPr lang="ru-RU" sz="1400" dirty="0"/>
              <a:t> не </a:t>
            </a:r>
            <a:r>
              <a:rPr lang="ru-RU" sz="1400" dirty="0" err="1"/>
              <a:t>тільки</a:t>
            </a:r>
            <a:r>
              <a:rPr lang="ru-RU" sz="1400" dirty="0"/>
              <a:t> для синтезу </a:t>
            </a:r>
            <a:r>
              <a:rPr lang="ru-RU" sz="1400" dirty="0" err="1"/>
              <a:t>протеїну</a:t>
            </a:r>
            <a:r>
              <a:rPr lang="ru-RU" sz="1400" dirty="0"/>
              <a:t> </a:t>
            </a:r>
            <a:r>
              <a:rPr lang="ru-RU" sz="1400" dirty="0" err="1"/>
              <a:t>організмом</a:t>
            </a:r>
            <a:r>
              <a:rPr lang="ru-RU" sz="1400" dirty="0"/>
              <a:t>, але й для </a:t>
            </a:r>
            <a:r>
              <a:rPr lang="ru-RU" sz="1400" dirty="0" err="1"/>
              <a:t>зміцнення</a:t>
            </a:r>
            <a:r>
              <a:rPr lang="ru-RU" sz="1400" dirty="0"/>
              <a:t> </a:t>
            </a:r>
            <a:r>
              <a:rPr lang="ru-RU" sz="1400" dirty="0" err="1"/>
              <a:t>імунної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b="1" dirty="0" err="1"/>
              <a:t>Лізин</a:t>
            </a:r>
            <a:r>
              <a:rPr lang="ru-RU" sz="1400" dirty="0"/>
              <a:t>. </a:t>
            </a:r>
            <a:r>
              <a:rPr lang="ru-RU" sz="1400" dirty="0" err="1"/>
              <a:t>Гарні</a:t>
            </a:r>
            <a:r>
              <a:rPr lang="ru-RU" sz="1400" dirty="0"/>
              <a:t> </a:t>
            </a:r>
            <a:r>
              <a:rPr lang="ru-RU" sz="1400" dirty="0" err="1"/>
              <a:t>джерела</a:t>
            </a:r>
            <a:r>
              <a:rPr lang="ru-RU" sz="1400" dirty="0"/>
              <a:t> - сир, </a:t>
            </a:r>
            <a:r>
              <a:rPr lang="ru-RU" sz="1400" dirty="0" err="1"/>
              <a:t>риба</a:t>
            </a:r>
            <a:r>
              <a:rPr lang="ru-RU" sz="1400" dirty="0"/>
              <a:t>. Одна з </a:t>
            </a:r>
            <a:r>
              <a:rPr lang="ru-RU" sz="1400" dirty="0" err="1"/>
              <a:t>важливих</a:t>
            </a:r>
            <a:r>
              <a:rPr lang="ru-RU" sz="1400" dirty="0"/>
              <a:t> </a:t>
            </a:r>
            <a:r>
              <a:rPr lang="ru-RU" sz="1400" dirty="0" err="1"/>
              <a:t>складових</a:t>
            </a:r>
            <a:r>
              <a:rPr lang="ru-RU" sz="1400" dirty="0"/>
              <a:t> у </a:t>
            </a:r>
            <a:r>
              <a:rPr lang="ru-RU" sz="1400" dirty="0" err="1"/>
              <a:t>виробництві</a:t>
            </a:r>
            <a:r>
              <a:rPr lang="ru-RU" sz="1400" dirty="0"/>
              <a:t> </a:t>
            </a:r>
            <a:r>
              <a:rPr lang="ru-RU" sz="1400" dirty="0" err="1"/>
              <a:t>карнітину</a:t>
            </a:r>
            <a:r>
              <a:rPr lang="ru-RU" sz="1400" dirty="0"/>
              <a:t>. </a:t>
            </a:r>
            <a:r>
              <a:rPr lang="ru-RU" sz="1400" dirty="0" err="1"/>
              <a:t>Забезпечує</a:t>
            </a:r>
            <a:r>
              <a:rPr lang="ru-RU" sz="1400" dirty="0"/>
              <a:t> </a:t>
            </a:r>
            <a:r>
              <a:rPr lang="ru-RU" sz="1400" dirty="0" err="1"/>
              <a:t>належне</a:t>
            </a:r>
            <a:r>
              <a:rPr lang="ru-RU" sz="1400" dirty="0"/>
              <a:t> </a:t>
            </a:r>
            <a:r>
              <a:rPr lang="ru-RU" sz="1400" dirty="0" err="1"/>
              <a:t>засвоєння</a:t>
            </a:r>
            <a:r>
              <a:rPr lang="ru-RU" sz="1400" dirty="0"/>
              <a:t> </a:t>
            </a:r>
            <a:r>
              <a:rPr lang="ru-RU" sz="1400" dirty="0" err="1"/>
              <a:t>кальцію</a:t>
            </a:r>
            <a:r>
              <a:rPr lang="ru-RU" sz="1400" dirty="0"/>
              <a:t>; </a:t>
            </a:r>
            <a:r>
              <a:rPr lang="ru-RU" sz="1400" dirty="0" err="1"/>
              <a:t>бере</a:t>
            </a:r>
            <a:r>
              <a:rPr lang="ru-RU" sz="1400" dirty="0"/>
              <a:t> участь в </a:t>
            </a:r>
            <a:r>
              <a:rPr lang="ru-RU" sz="1400" dirty="0" err="1"/>
              <a:t>утворенні</a:t>
            </a:r>
            <a:r>
              <a:rPr lang="ru-RU" sz="1400" dirty="0"/>
              <a:t> </a:t>
            </a:r>
            <a:r>
              <a:rPr lang="ru-RU" sz="1400" dirty="0" err="1"/>
              <a:t>колагену</a:t>
            </a:r>
            <a:r>
              <a:rPr lang="ru-RU" sz="1400" dirty="0"/>
              <a:t> (з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/>
              <a:t>формуються</a:t>
            </a:r>
            <a:r>
              <a:rPr lang="ru-RU" sz="1400" dirty="0"/>
              <a:t> </a:t>
            </a:r>
            <a:r>
              <a:rPr lang="ru-RU" sz="1400" dirty="0" err="1"/>
              <a:t>хрящі</a:t>
            </a:r>
            <a:r>
              <a:rPr lang="ru-RU" sz="1400" dirty="0"/>
              <a:t> і </a:t>
            </a:r>
            <a:r>
              <a:rPr lang="ru-RU" sz="1400" dirty="0" err="1"/>
              <a:t>сполучні</a:t>
            </a:r>
            <a:r>
              <a:rPr lang="ru-RU" sz="1400" dirty="0"/>
              <a:t> </a:t>
            </a:r>
            <a:r>
              <a:rPr lang="ru-RU" sz="1400" dirty="0" err="1"/>
              <a:t>тканини</a:t>
            </a:r>
            <a:r>
              <a:rPr lang="ru-RU" sz="1400" dirty="0"/>
              <a:t>); </a:t>
            </a:r>
            <a:r>
              <a:rPr lang="ru-RU" sz="1400" dirty="0" err="1"/>
              <a:t>бере</a:t>
            </a:r>
            <a:r>
              <a:rPr lang="ru-RU" sz="1400" dirty="0"/>
              <a:t> </a:t>
            </a:r>
            <a:r>
              <a:rPr lang="ru-RU" sz="1400" dirty="0" err="1"/>
              <a:t>активну</a:t>
            </a:r>
            <a:r>
              <a:rPr lang="ru-RU" sz="1400" dirty="0"/>
              <a:t> участь у </a:t>
            </a:r>
            <a:r>
              <a:rPr lang="ru-RU" sz="1400" dirty="0" err="1"/>
              <a:t>виробленні</a:t>
            </a:r>
            <a:r>
              <a:rPr lang="ru-RU" sz="1400" dirty="0"/>
              <a:t> </a:t>
            </a:r>
            <a:r>
              <a:rPr lang="ru-RU" sz="1400" dirty="0" err="1"/>
              <a:t>антитіл</a:t>
            </a:r>
            <a:r>
              <a:rPr lang="ru-RU" sz="1400" dirty="0"/>
              <a:t>, </a:t>
            </a:r>
            <a:r>
              <a:rPr lang="ru-RU" sz="1400" dirty="0" err="1"/>
              <a:t>гормонів</a:t>
            </a:r>
            <a:r>
              <a:rPr lang="ru-RU" sz="1400" dirty="0"/>
              <a:t> і </a:t>
            </a:r>
            <a:r>
              <a:rPr lang="ru-RU" sz="1400" dirty="0" err="1"/>
              <a:t>ферментів</a:t>
            </a:r>
            <a:r>
              <a:rPr lang="ru-RU" sz="1400" dirty="0"/>
              <a:t>. </a:t>
            </a:r>
            <a:r>
              <a:rPr lang="ru-RU" sz="1400" dirty="0" err="1"/>
              <a:t>Недавні</a:t>
            </a:r>
            <a:r>
              <a:rPr lang="ru-RU" sz="1400" dirty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 показали,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лізин</a:t>
            </a:r>
            <a:r>
              <a:rPr lang="ru-RU" sz="1400" dirty="0"/>
              <a:t>, </a:t>
            </a:r>
            <a:r>
              <a:rPr lang="ru-RU" sz="1400" dirty="0" err="1"/>
              <a:t>покращуючи</a:t>
            </a:r>
            <a:r>
              <a:rPr lang="ru-RU" sz="1400" dirty="0"/>
              <a:t> </a:t>
            </a:r>
            <a:r>
              <a:rPr lang="ru-RU" sz="1400" dirty="0" err="1"/>
              <a:t>загальний</a:t>
            </a:r>
            <a:r>
              <a:rPr lang="ru-RU" sz="1400" dirty="0"/>
              <a:t> баланс </a:t>
            </a:r>
            <a:r>
              <a:rPr lang="ru-RU" sz="1400" dirty="0" err="1"/>
              <a:t>поживних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корисний</a:t>
            </a:r>
            <a:r>
              <a:rPr lang="ru-RU" sz="1400" dirty="0"/>
              <a:t> при </a:t>
            </a:r>
            <a:r>
              <a:rPr lang="ru-RU" sz="1400" dirty="0" err="1"/>
              <a:t>боротьбі</a:t>
            </a:r>
            <a:r>
              <a:rPr lang="ru-RU" sz="1400" dirty="0"/>
              <a:t> з герпесом. </a:t>
            </a:r>
            <a:r>
              <a:rPr lang="ru-RU" sz="1400" dirty="0" err="1"/>
              <a:t>Недолік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виражатися</a:t>
            </a:r>
            <a:r>
              <a:rPr lang="ru-RU" sz="1400" dirty="0"/>
              <a:t> в </a:t>
            </a:r>
            <a:r>
              <a:rPr lang="ru-RU" sz="1400" dirty="0" err="1"/>
              <a:t>підвищеній</a:t>
            </a:r>
            <a:r>
              <a:rPr lang="ru-RU" sz="1400" dirty="0"/>
              <a:t> </a:t>
            </a:r>
            <a:r>
              <a:rPr lang="ru-RU" sz="1400" dirty="0" err="1"/>
              <a:t>втомлюваності</a:t>
            </a:r>
            <a:r>
              <a:rPr lang="ru-RU" sz="1400" dirty="0"/>
              <a:t>, </a:t>
            </a:r>
            <a:r>
              <a:rPr lang="ru-RU" sz="1400" dirty="0" err="1"/>
              <a:t>нездатності</a:t>
            </a:r>
            <a:r>
              <a:rPr lang="ru-RU" sz="1400" dirty="0"/>
              <a:t> до </a:t>
            </a:r>
            <a:r>
              <a:rPr lang="ru-RU" sz="1400" dirty="0" err="1"/>
              <a:t>концентрації</a:t>
            </a:r>
            <a:r>
              <a:rPr lang="ru-RU" sz="1400" dirty="0"/>
              <a:t>, </a:t>
            </a:r>
            <a:r>
              <a:rPr lang="ru-RU" sz="1400" dirty="0" err="1"/>
              <a:t>дратівливості</a:t>
            </a:r>
            <a:r>
              <a:rPr lang="ru-RU" sz="1400" dirty="0"/>
              <a:t>, </a:t>
            </a:r>
            <a:r>
              <a:rPr lang="ru-RU" sz="1400" dirty="0" err="1"/>
              <a:t>пошкодження</a:t>
            </a:r>
            <a:r>
              <a:rPr lang="ru-RU" sz="1400" dirty="0"/>
              <a:t> </a:t>
            </a:r>
            <a:r>
              <a:rPr lang="ru-RU" sz="1400" dirty="0" err="1"/>
              <a:t>судин</a:t>
            </a:r>
            <a:r>
              <a:rPr lang="ru-RU" sz="1400" dirty="0"/>
              <a:t> очей, </a:t>
            </a:r>
            <a:r>
              <a:rPr lang="ru-RU" sz="1400" dirty="0" err="1"/>
              <a:t>втрати</a:t>
            </a:r>
            <a:r>
              <a:rPr lang="ru-RU" sz="1400" dirty="0"/>
              <a:t> </a:t>
            </a:r>
            <a:r>
              <a:rPr lang="ru-RU" sz="1400" dirty="0" err="1"/>
              <a:t>волосся</a:t>
            </a:r>
            <a:r>
              <a:rPr lang="ru-RU" sz="1400" dirty="0"/>
              <a:t>, </a:t>
            </a:r>
            <a:r>
              <a:rPr lang="ru-RU" sz="1400" dirty="0" err="1"/>
              <a:t>анемії</a:t>
            </a:r>
            <a:r>
              <a:rPr lang="ru-RU" sz="1400" dirty="0"/>
              <a:t> і проблем в </a:t>
            </a:r>
            <a:r>
              <a:rPr lang="ru-RU" sz="1400" dirty="0" err="1"/>
              <a:t>репродуктивної</a:t>
            </a:r>
            <a:r>
              <a:rPr lang="ru-RU" sz="1400" dirty="0"/>
              <a:t> </a:t>
            </a:r>
            <a:r>
              <a:rPr lang="ru-RU" sz="1400" dirty="0" err="1"/>
              <a:t>сфері</a:t>
            </a:r>
            <a:endParaRPr lang="ru-RU" sz="1400" dirty="0"/>
          </a:p>
          <a:p>
            <a:endParaRPr lang="uk-UA" sz="1050" dirty="0"/>
          </a:p>
        </p:txBody>
      </p:sp>
    </p:spTree>
    <p:extLst>
      <p:ext uri="{BB962C8B-B14F-4D97-AF65-F5344CB8AC3E}">
        <p14:creationId xmlns:p14="http://schemas.microsoft.com/office/powerpoint/2010/main" val="1713865888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Незамінні</a:t>
            </a:r>
            <a:r>
              <a:rPr lang="ru-RU" dirty="0" smtClean="0"/>
              <a:t>  </a:t>
            </a:r>
            <a:r>
              <a:rPr lang="ru-RU" dirty="0" err="1"/>
              <a:t>амінокислоти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Autofit/>
          </a:bodyPr>
          <a:lstStyle/>
          <a:p>
            <a:r>
              <a:rPr lang="ru-RU" sz="1400" b="1" dirty="0" err="1"/>
              <a:t>Метіонін</a:t>
            </a:r>
            <a:r>
              <a:rPr lang="ru-RU" sz="1400" b="1" dirty="0" smtClean="0"/>
              <a:t>. </a:t>
            </a:r>
            <a:r>
              <a:rPr lang="ru-RU" sz="1400" dirty="0" err="1" smtClean="0"/>
              <a:t>Добрі</a:t>
            </a:r>
            <a:r>
              <a:rPr lang="ru-RU" sz="1400" dirty="0" smtClean="0"/>
              <a:t> </a:t>
            </a:r>
            <a:r>
              <a:rPr lang="ru-RU" sz="1400" dirty="0" err="1"/>
              <a:t>джерела</a:t>
            </a:r>
            <a:r>
              <a:rPr lang="ru-RU" sz="1400" dirty="0"/>
              <a:t> - </a:t>
            </a:r>
            <a:r>
              <a:rPr lang="ru-RU" sz="1400" dirty="0" err="1"/>
              <a:t>зернові</a:t>
            </a:r>
            <a:r>
              <a:rPr lang="ru-RU" sz="1400" dirty="0"/>
              <a:t>, </a:t>
            </a:r>
            <a:r>
              <a:rPr lang="ru-RU" sz="1400" dirty="0" err="1"/>
              <a:t>горіхи</a:t>
            </a:r>
            <a:r>
              <a:rPr lang="ru-RU" sz="1400" dirty="0"/>
              <a:t> та </a:t>
            </a:r>
            <a:r>
              <a:rPr lang="ru-RU" sz="1400" dirty="0" err="1"/>
              <a:t>злакові</a:t>
            </a:r>
            <a:r>
              <a:rPr lang="ru-RU" sz="1400" dirty="0"/>
              <a:t>. </a:t>
            </a:r>
            <a:r>
              <a:rPr lang="ru-RU" sz="1400" dirty="0" err="1"/>
              <a:t>Важливий</a:t>
            </a:r>
            <a:r>
              <a:rPr lang="ru-RU" sz="1400" dirty="0"/>
              <a:t> в </a:t>
            </a:r>
            <a:r>
              <a:rPr lang="ru-RU" sz="1400" dirty="0" err="1"/>
              <a:t>метаболізмі</a:t>
            </a:r>
            <a:r>
              <a:rPr lang="ru-RU" sz="1400" dirty="0"/>
              <a:t> </a:t>
            </a:r>
            <a:r>
              <a:rPr lang="ru-RU" sz="1400" dirty="0" err="1"/>
              <a:t>жирів</a:t>
            </a:r>
            <a:r>
              <a:rPr lang="ru-RU" sz="1400" dirty="0"/>
              <a:t> і </a:t>
            </a:r>
            <a:r>
              <a:rPr lang="ru-RU" sz="1400" dirty="0" err="1"/>
              <a:t>білків</a:t>
            </a:r>
            <a:r>
              <a:rPr lang="ru-RU" sz="1400" dirty="0"/>
              <a:t>,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використовує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для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цистеїну</a:t>
            </a:r>
            <a:r>
              <a:rPr lang="ru-RU" sz="1400" dirty="0"/>
              <a:t>. Є </a:t>
            </a:r>
            <a:r>
              <a:rPr lang="ru-RU" sz="1400" dirty="0" err="1"/>
              <a:t>основним</a:t>
            </a:r>
            <a:r>
              <a:rPr lang="ru-RU" sz="1400" dirty="0"/>
              <a:t> </a:t>
            </a:r>
            <a:r>
              <a:rPr lang="ru-RU" sz="1400" dirty="0" err="1"/>
              <a:t>постачальником</a:t>
            </a:r>
            <a:r>
              <a:rPr lang="ru-RU" sz="1400" dirty="0"/>
              <a:t> </a:t>
            </a:r>
            <a:r>
              <a:rPr lang="ru-RU" sz="1400" dirty="0" err="1"/>
              <a:t>сульфуру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запобігає</a:t>
            </a:r>
            <a:r>
              <a:rPr lang="ru-RU" sz="1400" dirty="0"/>
              <a:t> </a:t>
            </a:r>
            <a:r>
              <a:rPr lang="ru-RU" sz="1400" dirty="0" err="1"/>
              <a:t>розлади</a:t>
            </a:r>
            <a:r>
              <a:rPr lang="ru-RU" sz="1400" dirty="0"/>
              <a:t> у </a:t>
            </a:r>
            <a:r>
              <a:rPr lang="ru-RU" sz="1400" dirty="0" err="1"/>
              <a:t>формуванні</a:t>
            </a:r>
            <a:r>
              <a:rPr lang="ru-RU" sz="1400" dirty="0"/>
              <a:t> </a:t>
            </a:r>
            <a:r>
              <a:rPr lang="ru-RU" sz="1400" dirty="0" err="1"/>
              <a:t>волосся</a:t>
            </a:r>
            <a:r>
              <a:rPr lang="ru-RU" sz="1400" dirty="0"/>
              <a:t>, </a:t>
            </a:r>
            <a:r>
              <a:rPr lang="ru-RU" sz="1400" dirty="0" err="1"/>
              <a:t>шкіри</a:t>
            </a:r>
            <a:r>
              <a:rPr lang="ru-RU" sz="1400" dirty="0"/>
              <a:t> та </a:t>
            </a:r>
            <a:r>
              <a:rPr lang="ru-RU" sz="1400" dirty="0" err="1"/>
              <a:t>нігтів</a:t>
            </a:r>
            <a:r>
              <a:rPr lang="ru-RU" sz="1400" dirty="0"/>
              <a:t>;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зниженню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холестерину, </a:t>
            </a:r>
            <a:r>
              <a:rPr lang="ru-RU" sz="1400" dirty="0" err="1"/>
              <a:t>підсилюючи</a:t>
            </a:r>
            <a:r>
              <a:rPr lang="ru-RU" sz="1400" dirty="0"/>
              <a:t> </a:t>
            </a:r>
            <a:r>
              <a:rPr lang="ru-RU" sz="1400" dirty="0" err="1"/>
              <a:t>вироблення</a:t>
            </a:r>
            <a:r>
              <a:rPr lang="ru-RU" sz="1400" dirty="0"/>
              <a:t> лецитину </a:t>
            </a:r>
            <a:r>
              <a:rPr lang="ru-RU" sz="1400" dirty="0" err="1"/>
              <a:t>печінкою</a:t>
            </a:r>
            <a:r>
              <a:rPr lang="ru-RU" sz="1400" dirty="0"/>
              <a:t>; </a:t>
            </a:r>
            <a:r>
              <a:rPr lang="ru-RU" sz="1400" dirty="0" err="1"/>
              <a:t>знижує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жирів</a:t>
            </a:r>
            <a:r>
              <a:rPr lang="ru-RU" sz="1400" dirty="0"/>
              <a:t> у </a:t>
            </a:r>
            <a:r>
              <a:rPr lang="ru-RU" sz="1400" dirty="0" err="1"/>
              <a:t>печінці</a:t>
            </a:r>
            <a:r>
              <a:rPr lang="ru-RU" sz="1400" dirty="0"/>
              <a:t>, </a:t>
            </a:r>
            <a:r>
              <a:rPr lang="ru-RU" sz="1400" dirty="0" err="1"/>
              <a:t>захищає</a:t>
            </a:r>
            <a:r>
              <a:rPr lang="ru-RU" sz="1400" dirty="0"/>
              <a:t> </a:t>
            </a:r>
            <a:r>
              <a:rPr lang="ru-RU" sz="1400" dirty="0" err="1"/>
              <a:t>нирки</a:t>
            </a:r>
            <a:r>
              <a:rPr lang="ru-RU" sz="1400" dirty="0"/>
              <a:t>; </a:t>
            </a:r>
            <a:r>
              <a:rPr lang="ru-RU" sz="1400" dirty="0" err="1"/>
              <a:t>бере</a:t>
            </a:r>
            <a:r>
              <a:rPr lang="ru-RU" sz="1400" dirty="0"/>
              <a:t> участь у </a:t>
            </a:r>
            <a:r>
              <a:rPr lang="ru-RU" sz="1400" dirty="0" err="1"/>
              <a:t>виведення</a:t>
            </a:r>
            <a:r>
              <a:rPr lang="ru-RU" sz="1400" dirty="0"/>
              <a:t> </a:t>
            </a:r>
            <a:r>
              <a:rPr lang="ru-RU" sz="1400" dirty="0" err="1"/>
              <a:t>важких</a:t>
            </a:r>
            <a:r>
              <a:rPr lang="ru-RU" sz="1400" dirty="0"/>
              <a:t> </a:t>
            </a:r>
            <a:r>
              <a:rPr lang="ru-RU" sz="1400" dirty="0" err="1"/>
              <a:t>металів</a:t>
            </a:r>
            <a:r>
              <a:rPr lang="ru-RU" sz="1400" dirty="0"/>
              <a:t> з </a:t>
            </a:r>
            <a:r>
              <a:rPr lang="ru-RU" sz="1400" dirty="0" err="1"/>
              <a:t>організму</a:t>
            </a:r>
            <a:r>
              <a:rPr lang="ru-RU" sz="1400" dirty="0"/>
              <a:t>; </a:t>
            </a:r>
            <a:r>
              <a:rPr lang="ru-RU" sz="1400" dirty="0" err="1"/>
              <a:t>регулює</a:t>
            </a:r>
            <a:r>
              <a:rPr lang="ru-RU" sz="1400" dirty="0"/>
              <a:t> </a:t>
            </a:r>
            <a:r>
              <a:rPr lang="ru-RU" sz="1400" dirty="0" err="1"/>
              <a:t>утворення</a:t>
            </a:r>
            <a:r>
              <a:rPr lang="ru-RU" sz="1400" dirty="0"/>
              <a:t> </a:t>
            </a:r>
            <a:r>
              <a:rPr lang="ru-RU" sz="1400" dirty="0" err="1"/>
              <a:t>аміаку</a:t>
            </a:r>
            <a:r>
              <a:rPr lang="ru-RU" sz="1400" dirty="0"/>
              <a:t> і </a:t>
            </a:r>
            <a:r>
              <a:rPr lang="ru-RU" sz="1400" dirty="0" err="1"/>
              <a:t>очищає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нього</a:t>
            </a:r>
            <a:r>
              <a:rPr lang="ru-RU" sz="1400" dirty="0"/>
              <a:t> сечу,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знижує</a:t>
            </a:r>
            <a:r>
              <a:rPr lang="ru-RU" sz="1400" dirty="0"/>
              <a:t> </a:t>
            </a:r>
            <a:r>
              <a:rPr lang="ru-RU" sz="1400" dirty="0" err="1"/>
              <a:t>навантаження</a:t>
            </a:r>
            <a:r>
              <a:rPr lang="ru-RU" sz="1400" dirty="0"/>
              <a:t> на </a:t>
            </a:r>
            <a:r>
              <a:rPr lang="ru-RU" sz="1400" dirty="0" err="1"/>
              <a:t>сечовий</a:t>
            </a:r>
            <a:r>
              <a:rPr lang="ru-RU" sz="1400" dirty="0"/>
              <a:t> </a:t>
            </a:r>
            <a:r>
              <a:rPr lang="ru-RU" sz="1400" dirty="0" err="1"/>
              <a:t>міхур</a:t>
            </a:r>
            <a:r>
              <a:rPr lang="ru-RU" sz="1400" dirty="0"/>
              <a:t>; </a:t>
            </a:r>
            <a:r>
              <a:rPr lang="ru-RU" sz="1400" dirty="0" err="1"/>
              <a:t>впливає</a:t>
            </a:r>
            <a:r>
              <a:rPr lang="ru-RU" sz="1400" dirty="0"/>
              <a:t> на </a:t>
            </a:r>
            <a:r>
              <a:rPr lang="ru-RU" sz="1400" dirty="0" err="1"/>
              <a:t>цибулини</a:t>
            </a:r>
            <a:r>
              <a:rPr lang="ru-RU" sz="1400" dirty="0"/>
              <a:t> </a:t>
            </a:r>
            <a:r>
              <a:rPr lang="ru-RU" sz="1400" dirty="0" err="1"/>
              <a:t>волосся</a:t>
            </a:r>
            <a:r>
              <a:rPr lang="ru-RU" sz="1400" dirty="0"/>
              <a:t> і </a:t>
            </a:r>
            <a:r>
              <a:rPr lang="ru-RU" sz="1400" dirty="0" err="1"/>
              <a:t>підтримує</a:t>
            </a:r>
            <a:r>
              <a:rPr lang="ru-RU" sz="1400" dirty="0"/>
              <a:t> </a:t>
            </a:r>
            <a:r>
              <a:rPr lang="ru-RU" sz="1400" dirty="0" err="1"/>
              <a:t>зростання</a:t>
            </a:r>
            <a:r>
              <a:rPr lang="ru-RU" sz="1400" dirty="0"/>
              <a:t> </a:t>
            </a:r>
            <a:r>
              <a:rPr lang="ru-RU" sz="1400" dirty="0" err="1"/>
              <a:t>волосся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Треонін</a:t>
            </a:r>
            <a:r>
              <a:rPr lang="ru-RU" sz="1400" b="1" dirty="0"/>
              <a:t>. </a:t>
            </a:r>
            <a:r>
              <a:rPr lang="ru-RU" sz="1400" dirty="0" err="1"/>
              <a:t>Важлива</a:t>
            </a:r>
            <a:r>
              <a:rPr lang="ru-RU" sz="1400" dirty="0"/>
              <a:t> </a:t>
            </a:r>
            <a:r>
              <a:rPr lang="ru-RU" sz="1400" dirty="0" err="1"/>
              <a:t>складова</a:t>
            </a:r>
            <a:r>
              <a:rPr lang="ru-RU" sz="1400" dirty="0"/>
              <a:t> в </a:t>
            </a:r>
            <a:r>
              <a:rPr lang="ru-RU" sz="1400" dirty="0" err="1"/>
              <a:t>синтезі</a:t>
            </a:r>
            <a:r>
              <a:rPr lang="ru-RU" sz="1400" dirty="0"/>
              <a:t> </a:t>
            </a:r>
            <a:r>
              <a:rPr lang="ru-RU" sz="1400" dirty="0" err="1"/>
              <a:t>пуринів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, у свою </a:t>
            </a:r>
            <a:r>
              <a:rPr lang="ru-RU" sz="1400" dirty="0" err="1"/>
              <a:t>чергу</a:t>
            </a:r>
            <a:r>
              <a:rPr lang="ru-RU" sz="1400" dirty="0"/>
              <a:t>, </a:t>
            </a:r>
            <a:r>
              <a:rPr lang="ru-RU" sz="1400" dirty="0" err="1"/>
              <a:t>розкладають</a:t>
            </a:r>
            <a:r>
              <a:rPr lang="ru-RU" sz="1400" dirty="0"/>
              <a:t> </a:t>
            </a:r>
            <a:r>
              <a:rPr lang="ru-RU" sz="1400" dirty="0" err="1"/>
              <a:t>сечовину</a:t>
            </a:r>
            <a:r>
              <a:rPr lang="ru-RU" sz="1400" dirty="0"/>
              <a:t>, </a:t>
            </a:r>
            <a:r>
              <a:rPr lang="ru-RU" sz="1400" dirty="0" err="1"/>
              <a:t>побічний</a:t>
            </a:r>
            <a:r>
              <a:rPr lang="ru-RU" sz="1400" dirty="0"/>
              <a:t> продукт синтезу </a:t>
            </a:r>
            <a:r>
              <a:rPr lang="ru-RU" sz="1400" dirty="0" err="1"/>
              <a:t>білка</a:t>
            </a:r>
            <a:r>
              <a:rPr lang="ru-RU" sz="1400" dirty="0"/>
              <a:t>. </a:t>
            </a:r>
            <a:r>
              <a:rPr lang="ru-RU" sz="1400" dirty="0" err="1"/>
              <a:t>Важлива</a:t>
            </a:r>
            <a:r>
              <a:rPr lang="ru-RU" sz="1400" dirty="0"/>
              <a:t> </a:t>
            </a:r>
            <a:r>
              <a:rPr lang="ru-RU" sz="1400" dirty="0" err="1"/>
              <a:t>складова</a:t>
            </a:r>
            <a:r>
              <a:rPr lang="ru-RU" sz="1400" dirty="0"/>
              <a:t> </a:t>
            </a:r>
            <a:r>
              <a:rPr lang="ru-RU" sz="1400" dirty="0" err="1"/>
              <a:t>колагену</a:t>
            </a:r>
            <a:r>
              <a:rPr lang="ru-RU" sz="1400" dirty="0"/>
              <a:t>, </a:t>
            </a:r>
            <a:r>
              <a:rPr lang="ru-RU" sz="1400" dirty="0" err="1"/>
              <a:t>еластину</a:t>
            </a:r>
            <a:r>
              <a:rPr lang="ru-RU" sz="1400" dirty="0"/>
              <a:t> і </a:t>
            </a:r>
            <a:r>
              <a:rPr lang="ru-RU" sz="1400" dirty="0" err="1"/>
              <a:t>протеїну</a:t>
            </a:r>
            <a:r>
              <a:rPr lang="ru-RU" sz="1400" dirty="0"/>
              <a:t> </a:t>
            </a:r>
            <a:r>
              <a:rPr lang="ru-RU" sz="1400" dirty="0" err="1"/>
              <a:t>емалі</a:t>
            </a:r>
            <a:r>
              <a:rPr lang="ru-RU" sz="1400" dirty="0"/>
              <a:t>, </a:t>
            </a:r>
            <a:r>
              <a:rPr lang="ru-RU" sz="1400" dirty="0" err="1"/>
              <a:t>бере</a:t>
            </a:r>
            <a:r>
              <a:rPr lang="ru-RU" sz="1400" dirty="0"/>
              <a:t> участь у </a:t>
            </a:r>
            <a:r>
              <a:rPr lang="ru-RU" sz="1400" dirty="0" err="1"/>
              <a:t>боротьбі</a:t>
            </a:r>
            <a:r>
              <a:rPr lang="ru-RU" sz="1400" dirty="0"/>
              <a:t> з </a:t>
            </a:r>
            <a:r>
              <a:rPr lang="ru-RU" sz="1400" dirty="0" err="1"/>
              <a:t>відкладенням</a:t>
            </a:r>
            <a:r>
              <a:rPr lang="ru-RU" sz="1400" dirty="0"/>
              <a:t> жиру в </a:t>
            </a:r>
            <a:r>
              <a:rPr lang="ru-RU" sz="1400" dirty="0" err="1"/>
              <a:t>печінці</a:t>
            </a:r>
            <a:r>
              <a:rPr lang="ru-RU" sz="1400" dirty="0"/>
              <a:t>; </a:t>
            </a:r>
            <a:r>
              <a:rPr lang="ru-RU" sz="1400" dirty="0" err="1"/>
              <a:t>підтримує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рівну</a:t>
            </a:r>
            <a:r>
              <a:rPr lang="ru-RU" sz="1400" dirty="0"/>
              <a:t> роботу травного і </a:t>
            </a:r>
            <a:r>
              <a:rPr lang="ru-RU" sz="1400" dirty="0" err="1"/>
              <a:t>кишкового</a:t>
            </a:r>
            <a:r>
              <a:rPr lang="ru-RU" sz="1400" dirty="0"/>
              <a:t> </a:t>
            </a:r>
            <a:r>
              <a:rPr lang="ru-RU" sz="1400" dirty="0" err="1"/>
              <a:t>трактів</a:t>
            </a:r>
            <a:r>
              <a:rPr lang="ru-RU" sz="1400" dirty="0"/>
              <a:t>; </a:t>
            </a:r>
            <a:r>
              <a:rPr lang="ru-RU" sz="1400" dirty="0" err="1"/>
              <a:t>приймають</a:t>
            </a:r>
            <a:r>
              <a:rPr lang="ru-RU" sz="1400" dirty="0"/>
              <a:t> </a:t>
            </a:r>
            <a:r>
              <a:rPr lang="ru-RU" sz="1400" dirty="0" err="1" smtClean="0"/>
              <a:t>загальну</a:t>
            </a:r>
            <a:r>
              <a:rPr lang="ru-RU" sz="1400" dirty="0" smtClean="0"/>
              <a:t> </a:t>
            </a:r>
            <a:r>
              <a:rPr lang="ru-RU" sz="1400" dirty="0"/>
              <a:t>участь у </a:t>
            </a:r>
            <a:r>
              <a:rPr lang="ru-RU" sz="1400" dirty="0" err="1"/>
              <a:t>процесах</a:t>
            </a:r>
            <a:r>
              <a:rPr lang="ru-RU" sz="1400" dirty="0"/>
              <a:t> </a:t>
            </a:r>
            <a:r>
              <a:rPr lang="ru-RU" sz="1400" dirty="0" err="1"/>
              <a:t>метаболізму</a:t>
            </a:r>
            <a:r>
              <a:rPr lang="ru-RU" sz="1400" dirty="0"/>
              <a:t> і </a:t>
            </a:r>
            <a:r>
              <a:rPr lang="ru-RU" sz="1400" dirty="0" err="1"/>
              <a:t>засвоєння</a:t>
            </a:r>
            <a:r>
              <a:rPr lang="ru-RU" sz="1400" dirty="0"/>
              <a:t>.</a:t>
            </a:r>
          </a:p>
          <a:p>
            <a:r>
              <a:rPr lang="ru-RU" sz="1400" b="1" dirty="0"/>
              <a:t>Триптофан. </a:t>
            </a:r>
            <a:r>
              <a:rPr lang="ru-RU" sz="1400" b="1" dirty="0" smtClean="0"/>
              <a:t> </a:t>
            </a:r>
            <a:r>
              <a:rPr lang="ru-RU" sz="1400" dirty="0" smtClean="0"/>
              <a:t>Є </a:t>
            </a:r>
            <a:r>
              <a:rPr lang="ru-RU" sz="1400" dirty="0" err="1"/>
              <a:t>первинним</a:t>
            </a:r>
            <a:r>
              <a:rPr lang="ru-RU" sz="1400" dirty="0"/>
              <a:t> по </a:t>
            </a:r>
            <a:r>
              <a:rPr lang="ru-RU" sz="1400" dirty="0" err="1"/>
              <a:t>відношенню</a:t>
            </a:r>
            <a:r>
              <a:rPr lang="ru-RU" sz="1400" dirty="0"/>
              <a:t> до </a:t>
            </a:r>
            <a:r>
              <a:rPr lang="ru-RU" sz="1400" dirty="0" err="1"/>
              <a:t>ніацин</a:t>
            </a:r>
            <a:r>
              <a:rPr lang="ru-RU" sz="1400" dirty="0"/>
              <a:t> (</a:t>
            </a:r>
            <a:r>
              <a:rPr lang="ru-RU" sz="1400" dirty="0" err="1"/>
              <a:t>вітаміну</a:t>
            </a:r>
            <a:r>
              <a:rPr lang="ru-RU" sz="1400" dirty="0"/>
              <a:t> В) і </a:t>
            </a:r>
            <a:r>
              <a:rPr lang="ru-RU" sz="1400" dirty="0" err="1"/>
              <a:t>серотоніну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, </a:t>
            </a:r>
            <a:r>
              <a:rPr lang="ru-RU" sz="1400" dirty="0" err="1"/>
              <a:t>беручи</a:t>
            </a:r>
            <a:r>
              <a:rPr lang="ru-RU" sz="1400" dirty="0"/>
              <a:t> участь в </a:t>
            </a:r>
            <a:r>
              <a:rPr lang="ru-RU" sz="1400" dirty="0" err="1"/>
              <a:t>мозкових</a:t>
            </a:r>
            <a:r>
              <a:rPr lang="ru-RU" sz="1400" dirty="0"/>
              <a:t> </a:t>
            </a:r>
            <a:r>
              <a:rPr lang="ru-RU" sz="1400" dirty="0" err="1"/>
              <a:t>процесах</a:t>
            </a:r>
            <a:r>
              <a:rPr lang="ru-RU" sz="1400" dirty="0"/>
              <a:t> </a:t>
            </a:r>
            <a:r>
              <a:rPr lang="ru-RU" sz="1400" dirty="0" err="1"/>
              <a:t>управляє</a:t>
            </a:r>
            <a:r>
              <a:rPr lang="ru-RU" sz="1400" dirty="0"/>
              <a:t> </a:t>
            </a:r>
            <a:r>
              <a:rPr lang="ru-RU" sz="1400" dirty="0" err="1"/>
              <a:t>апетитом</a:t>
            </a:r>
            <a:r>
              <a:rPr lang="ru-RU" sz="1400" dirty="0"/>
              <a:t>, сном, настрою і </a:t>
            </a:r>
            <a:r>
              <a:rPr lang="ru-RU" sz="1400" dirty="0" err="1"/>
              <a:t>больовим</a:t>
            </a:r>
            <a:r>
              <a:rPr lang="ru-RU" sz="1400" dirty="0"/>
              <a:t> порогом. </a:t>
            </a:r>
            <a:r>
              <a:rPr lang="ru-RU" sz="1400" dirty="0" err="1"/>
              <a:t>Природний</a:t>
            </a:r>
            <a:r>
              <a:rPr lang="ru-RU" sz="1400" dirty="0"/>
              <a:t> релаксант, </a:t>
            </a:r>
            <a:r>
              <a:rPr lang="ru-RU" sz="1400" dirty="0" err="1"/>
              <a:t>допомагає</a:t>
            </a:r>
            <a:r>
              <a:rPr lang="ru-RU" sz="1400" dirty="0"/>
              <a:t> </a:t>
            </a:r>
            <a:r>
              <a:rPr lang="ru-RU" sz="1400" dirty="0" err="1"/>
              <a:t>боротися</a:t>
            </a:r>
            <a:r>
              <a:rPr lang="ru-RU" sz="1400" dirty="0"/>
              <a:t> з </a:t>
            </a:r>
            <a:r>
              <a:rPr lang="ru-RU" sz="1400" dirty="0" err="1"/>
              <a:t>безсонням</a:t>
            </a:r>
            <a:r>
              <a:rPr lang="ru-RU" sz="1400" dirty="0"/>
              <a:t>, </a:t>
            </a:r>
            <a:r>
              <a:rPr lang="ru-RU" sz="1400" dirty="0" err="1"/>
              <a:t>викликаючи</a:t>
            </a:r>
            <a:r>
              <a:rPr lang="ru-RU" sz="1400" dirty="0"/>
              <a:t> </a:t>
            </a:r>
            <a:r>
              <a:rPr lang="ru-RU" sz="1400" dirty="0" err="1"/>
              <a:t>нормальний</a:t>
            </a:r>
            <a:r>
              <a:rPr lang="ru-RU" sz="1400" dirty="0"/>
              <a:t> сон, </a:t>
            </a:r>
            <a:r>
              <a:rPr lang="ru-RU" sz="1400" dirty="0" err="1"/>
              <a:t>допомагає</a:t>
            </a:r>
            <a:r>
              <a:rPr lang="ru-RU" sz="1400" dirty="0"/>
              <a:t> </a:t>
            </a:r>
            <a:r>
              <a:rPr lang="ru-RU" sz="1400" dirty="0" err="1"/>
              <a:t>боротися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станом </a:t>
            </a:r>
            <a:r>
              <a:rPr lang="ru-RU" sz="1400" dirty="0" err="1"/>
              <a:t>неспокою</a:t>
            </a:r>
            <a:r>
              <a:rPr lang="ru-RU" sz="1400" dirty="0"/>
              <a:t> і </a:t>
            </a:r>
            <a:r>
              <a:rPr lang="ru-RU" sz="1400" dirty="0" err="1" smtClean="0"/>
              <a:t>депресії</a:t>
            </a:r>
            <a:r>
              <a:rPr lang="ru-RU" sz="1400" dirty="0" smtClean="0"/>
              <a:t>.</a:t>
            </a:r>
          </a:p>
          <a:p>
            <a:r>
              <a:rPr lang="ru-RU" sz="1400" b="1" dirty="0" err="1" smtClean="0"/>
              <a:t>Фенілалаін</a:t>
            </a:r>
            <a:r>
              <a:rPr lang="ru-RU" sz="1400" b="1" dirty="0"/>
              <a:t>. </a:t>
            </a:r>
            <a:r>
              <a:rPr lang="ru-RU" sz="1400" dirty="0" err="1" smtClean="0"/>
              <a:t>Використовується</a:t>
            </a:r>
            <a:r>
              <a:rPr lang="ru-RU" sz="1400" dirty="0" smtClean="0"/>
              <a:t> </a:t>
            </a:r>
            <a:r>
              <a:rPr lang="ru-RU" sz="1400" dirty="0" err="1"/>
              <a:t>організмом</a:t>
            </a:r>
            <a:r>
              <a:rPr lang="ru-RU" sz="1400" dirty="0"/>
              <a:t> для </a:t>
            </a:r>
            <a:r>
              <a:rPr lang="ru-RU" sz="1400" dirty="0" err="1"/>
              <a:t>виробництва</a:t>
            </a:r>
            <a:r>
              <a:rPr lang="ru-RU" sz="1400" dirty="0"/>
              <a:t> тирозину і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важливих</a:t>
            </a:r>
            <a:r>
              <a:rPr lang="ru-RU" sz="1400" dirty="0"/>
              <a:t> </a:t>
            </a:r>
            <a:r>
              <a:rPr lang="ru-RU" sz="1400" dirty="0" err="1"/>
              <a:t>гормонів</a:t>
            </a:r>
            <a:r>
              <a:rPr lang="ru-RU" sz="1400" dirty="0"/>
              <a:t> - </a:t>
            </a:r>
            <a:r>
              <a:rPr lang="ru-RU" sz="1400" dirty="0" err="1"/>
              <a:t>епінерфіна</a:t>
            </a:r>
            <a:r>
              <a:rPr lang="ru-RU" sz="1400" dirty="0"/>
              <a:t>, </a:t>
            </a:r>
            <a:r>
              <a:rPr lang="ru-RU" sz="1400" dirty="0" err="1"/>
              <a:t>норепінерфіна</a:t>
            </a:r>
            <a:r>
              <a:rPr lang="ru-RU" sz="1400" dirty="0"/>
              <a:t> і тироксину. </a:t>
            </a:r>
            <a:r>
              <a:rPr lang="ru-RU" sz="1400" dirty="0" err="1"/>
              <a:t>Використовується</a:t>
            </a:r>
            <a:r>
              <a:rPr lang="ru-RU" sz="1400" dirty="0"/>
              <a:t> </a:t>
            </a:r>
            <a:r>
              <a:rPr lang="ru-RU" sz="1400" dirty="0" err="1"/>
              <a:t>головним</a:t>
            </a:r>
            <a:r>
              <a:rPr lang="ru-RU" sz="1400" dirty="0"/>
              <a:t> </a:t>
            </a:r>
            <a:r>
              <a:rPr lang="ru-RU" sz="1400" dirty="0" err="1"/>
              <a:t>мозком</a:t>
            </a:r>
            <a:r>
              <a:rPr lang="ru-RU" sz="1400" dirty="0"/>
              <a:t> для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Норепінерфіна</a:t>
            </a:r>
            <a:r>
              <a:rPr lang="ru-RU" sz="1400" dirty="0"/>
              <a:t>, </a:t>
            </a:r>
            <a:r>
              <a:rPr lang="ru-RU" sz="1400" dirty="0" err="1"/>
              <a:t>речовини</a:t>
            </a:r>
            <a:r>
              <a:rPr lang="ru-RU" sz="1400" dirty="0"/>
              <a:t>, яка </a:t>
            </a:r>
            <a:r>
              <a:rPr lang="ru-RU" sz="1400" dirty="0" err="1"/>
              <a:t>передає</a:t>
            </a:r>
            <a:r>
              <a:rPr lang="ru-RU" sz="1400" dirty="0"/>
              <a:t> </a:t>
            </a:r>
            <a:r>
              <a:rPr lang="ru-RU" sz="1400" dirty="0" err="1"/>
              <a:t>сигнали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нервових</a:t>
            </a:r>
            <a:r>
              <a:rPr lang="ru-RU" sz="1400" dirty="0"/>
              <a:t> </a:t>
            </a:r>
            <a:r>
              <a:rPr lang="ru-RU" sz="1400" dirty="0" err="1"/>
              <a:t>клітин</a:t>
            </a:r>
            <a:r>
              <a:rPr lang="ru-RU" sz="1400" dirty="0"/>
              <a:t> до головного </a:t>
            </a:r>
            <a:r>
              <a:rPr lang="ru-RU" sz="1400" dirty="0" err="1"/>
              <a:t>мозку</a:t>
            </a:r>
            <a:r>
              <a:rPr lang="ru-RU" sz="1400" dirty="0"/>
              <a:t>; </a:t>
            </a:r>
            <a:r>
              <a:rPr lang="ru-RU" sz="1400" dirty="0" err="1"/>
              <a:t>підтримує</a:t>
            </a:r>
            <a:r>
              <a:rPr lang="ru-RU" sz="1400" dirty="0"/>
              <a:t> нас в у </a:t>
            </a:r>
            <a:r>
              <a:rPr lang="ru-RU" sz="1400" dirty="0" err="1"/>
              <a:t>стані</a:t>
            </a:r>
            <a:r>
              <a:rPr lang="ru-RU" sz="1400" dirty="0"/>
              <a:t> </a:t>
            </a:r>
            <a:r>
              <a:rPr lang="ru-RU" sz="1400" dirty="0" err="1"/>
              <a:t>неспання</a:t>
            </a:r>
            <a:r>
              <a:rPr lang="ru-RU" sz="1400" dirty="0"/>
              <a:t> і </a:t>
            </a:r>
            <a:r>
              <a:rPr lang="ru-RU" sz="1400" dirty="0" err="1" smtClean="0"/>
              <a:t>сприйнятливості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>
              <a:buNone/>
            </a:pPr>
            <a:endParaRPr lang="uk-UA" sz="1050" dirty="0"/>
          </a:p>
        </p:txBody>
      </p:sp>
    </p:spTree>
    <p:extLst>
      <p:ext uri="{BB962C8B-B14F-4D97-AF65-F5344CB8AC3E}">
        <p14:creationId xmlns:p14="http://schemas.microsoft.com/office/powerpoint/2010/main" val="1345016347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 smtClean="0"/>
              <a:t>незамінні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539664"/>
          </a:xfrm>
        </p:spPr>
        <p:txBody>
          <a:bodyPr>
            <a:normAutofit/>
          </a:bodyPr>
          <a:lstStyle/>
          <a:p>
            <a:r>
              <a:rPr lang="ru-RU" sz="1400" b="1" dirty="0"/>
              <a:t>Тирозин. </a:t>
            </a:r>
            <a:r>
              <a:rPr lang="ru-RU" sz="1400" dirty="0" err="1"/>
              <a:t>Використовується</a:t>
            </a:r>
            <a:r>
              <a:rPr lang="ru-RU" sz="1400" dirty="0"/>
              <a:t> </a:t>
            </a:r>
            <a:r>
              <a:rPr lang="ru-RU" sz="1400" dirty="0" err="1"/>
              <a:t>організмом</a:t>
            </a:r>
            <a:r>
              <a:rPr lang="ru-RU" sz="1400" dirty="0"/>
              <a:t> </a:t>
            </a:r>
            <a:r>
              <a:rPr lang="ru-RU" sz="1400" dirty="0" err="1"/>
              <a:t>замість</a:t>
            </a:r>
            <a:r>
              <a:rPr lang="ru-RU" sz="1400" dirty="0"/>
              <a:t> </a:t>
            </a:r>
            <a:r>
              <a:rPr lang="ru-RU" sz="1400" dirty="0" err="1"/>
              <a:t>фенілаланіну</a:t>
            </a:r>
            <a:r>
              <a:rPr lang="ru-RU" sz="1400" dirty="0"/>
              <a:t> при </a:t>
            </a:r>
            <a:r>
              <a:rPr lang="ru-RU" sz="1400" dirty="0" err="1"/>
              <a:t>синтезі</a:t>
            </a:r>
            <a:r>
              <a:rPr lang="ru-RU" sz="1400" dirty="0"/>
              <a:t> </a:t>
            </a:r>
            <a:r>
              <a:rPr lang="ru-RU" sz="1400" dirty="0" err="1"/>
              <a:t>білка</a:t>
            </a:r>
            <a:r>
              <a:rPr lang="ru-RU" sz="1400" dirty="0"/>
              <a:t>. </a:t>
            </a:r>
            <a:r>
              <a:rPr lang="ru-RU" sz="1400" dirty="0" err="1"/>
              <a:t>Джерела</a:t>
            </a:r>
            <a:r>
              <a:rPr lang="ru-RU" sz="1400" dirty="0"/>
              <a:t> - молоко, </a:t>
            </a:r>
            <a:r>
              <a:rPr lang="ru-RU" sz="1400" dirty="0" err="1"/>
              <a:t>м'ясо</a:t>
            </a:r>
            <a:r>
              <a:rPr lang="ru-RU" sz="1400" dirty="0"/>
              <a:t>, </a:t>
            </a:r>
            <a:r>
              <a:rPr lang="ru-RU" sz="1400" dirty="0" err="1"/>
              <a:t>риба</a:t>
            </a:r>
            <a:r>
              <a:rPr lang="ru-RU" sz="1400" dirty="0"/>
              <a:t>. </a:t>
            </a:r>
            <a:r>
              <a:rPr lang="ru-RU" sz="1400" dirty="0" err="1"/>
              <a:t>Мозок</a:t>
            </a:r>
            <a:r>
              <a:rPr lang="ru-RU" sz="1400" dirty="0"/>
              <a:t> </a:t>
            </a:r>
            <a:r>
              <a:rPr lang="ru-RU" sz="1400" dirty="0" err="1"/>
              <a:t>використовує</a:t>
            </a:r>
            <a:r>
              <a:rPr lang="ru-RU" sz="1400" dirty="0"/>
              <a:t> тирозин при </a:t>
            </a:r>
            <a:r>
              <a:rPr lang="ru-RU" sz="1400" dirty="0" err="1"/>
              <a:t>виробленні</a:t>
            </a:r>
            <a:r>
              <a:rPr lang="ru-RU" sz="1400" dirty="0"/>
              <a:t> </a:t>
            </a:r>
            <a:r>
              <a:rPr lang="ru-RU" sz="1400" dirty="0" err="1"/>
              <a:t>норепінерфіна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підвищує</a:t>
            </a:r>
            <a:r>
              <a:rPr lang="ru-RU" sz="1400" dirty="0"/>
              <a:t> </a:t>
            </a:r>
            <a:r>
              <a:rPr lang="ru-RU" sz="1400" dirty="0" err="1"/>
              <a:t>ментальний</a:t>
            </a:r>
            <a:r>
              <a:rPr lang="ru-RU" sz="1400" dirty="0"/>
              <a:t> тонус. </a:t>
            </a:r>
            <a:r>
              <a:rPr lang="ru-RU" sz="1400" dirty="0" err="1"/>
              <a:t>Багатообіцяючі</a:t>
            </a:r>
            <a:r>
              <a:rPr lang="ru-RU" sz="1400" dirty="0"/>
              <a:t> </a:t>
            </a:r>
            <a:r>
              <a:rPr lang="ru-RU" sz="1400" dirty="0" err="1"/>
              <a:t>результати</a:t>
            </a:r>
            <a:r>
              <a:rPr lang="ru-RU" sz="1400" dirty="0"/>
              <a:t> показали </a:t>
            </a:r>
            <a:r>
              <a:rPr lang="ru-RU" sz="1400" dirty="0" err="1"/>
              <a:t>спроби</a:t>
            </a:r>
            <a:r>
              <a:rPr lang="ru-RU" sz="1400" dirty="0"/>
              <a:t> </a:t>
            </a:r>
            <a:r>
              <a:rPr lang="ru-RU" sz="1400" dirty="0" err="1"/>
              <a:t>використовувати</a:t>
            </a:r>
            <a:r>
              <a:rPr lang="ru-RU" sz="1400" dirty="0"/>
              <a:t> тирозин як </a:t>
            </a:r>
            <a:r>
              <a:rPr lang="ru-RU" sz="1400" dirty="0" err="1"/>
              <a:t>засіб</a:t>
            </a:r>
            <a:r>
              <a:rPr lang="ru-RU" sz="1400" dirty="0"/>
              <a:t> </a:t>
            </a:r>
            <a:r>
              <a:rPr lang="ru-RU" sz="1400" dirty="0" err="1"/>
              <a:t>боротьби</a:t>
            </a:r>
            <a:r>
              <a:rPr lang="ru-RU" sz="1400" dirty="0"/>
              <a:t> з </a:t>
            </a:r>
            <a:r>
              <a:rPr lang="ru-RU" sz="1400" dirty="0" err="1"/>
              <a:t>втомою</a:t>
            </a:r>
            <a:r>
              <a:rPr lang="ru-RU" sz="1400" dirty="0"/>
              <a:t> і </a:t>
            </a:r>
            <a:r>
              <a:rPr lang="ru-RU" sz="1400" dirty="0" err="1"/>
              <a:t>стресами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Цистин</a:t>
            </a:r>
            <a:r>
              <a:rPr lang="ru-RU" sz="1400" b="1" dirty="0"/>
              <a:t> (</a:t>
            </a:r>
            <a:r>
              <a:rPr lang="ru-RU" sz="1400" b="1" dirty="0" err="1"/>
              <a:t>цистеїн</a:t>
            </a:r>
            <a:r>
              <a:rPr lang="ru-RU" sz="1400" b="1" dirty="0"/>
              <a:t>). </a:t>
            </a:r>
            <a:r>
              <a:rPr lang="ru-RU" sz="1400" dirty="0" err="1"/>
              <a:t>Якщо</a:t>
            </a:r>
            <a:r>
              <a:rPr lang="ru-RU" sz="1400" dirty="0"/>
              <a:t> в </a:t>
            </a:r>
            <a:r>
              <a:rPr lang="ru-RU" sz="1400" dirty="0" err="1"/>
              <a:t>раціоні</a:t>
            </a:r>
            <a:r>
              <a:rPr lang="ru-RU" sz="1400" dirty="0"/>
              <a:t> </a:t>
            </a:r>
            <a:r>
              <a:rPr lang="ru-RU" sz="1400" dirty="0" err="1"/>
              <a:t>достатню</a:t>
            </a:r>
            <a:r>
              <a:rPr lang="ru-RU" sz="1400" dirty="0"/>
              <a:t> </a:t>
            </a:r>
            <a:r>
              <a:rPr lang="ru-RU" sz="1400" dirty="0" err="1"/>
              <a:t>кількість</a:t>
            </a:r>
            <a:r>
              <a:rPr lang="ru-RU" sz="1400" dirty="0"/>
              <a:t> </a:t>
            </a:r>
            <a:r>
              <a:rPr lang="ru-RU" sz="1400" dirty="0" err="1"/>
              <a:t>цистину</a:t>
            </a:r>
            <a:r>
              <a:rPr lang="ru-RU" sz="1400" dirty="0"/>
              <a:t>,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замість</a:t>
            </a:r>
            <a:r>
              <a:rPr lang="ru-RU" sz="1400" dirty="0"/>
              <a:t> </a:t>
            </a:r>
            <a:r>
              <a:rPr lang="ru-RU" sz="1400" dirty="0" err="1"/>
              <a:t>метіоніну</a:t>
            </a:r>
            <a:r>
              <a:rPr lang="ru-RU" sz="1400" dirty="0"/>
              <a:t> для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білка</a:t>
            </a:r>
            <a:r>
              <a:rPr lang="ru-RU" sz="1400" dirty="0"/>
              <a:t>. </a:t>
            </a:r>
            <a:r>
              <a:rPr lang="ru-RU" sz="1400" dirty="0" err="1"/>
              <a:t>Гарні</a:t>
            </a:r>
            <a:r>
              <a:rPr lang="ru-RU" sz="1400" dirty="0"/>
              <a:t> </a:t>
            </a:r>
            <a:r>
              <a:rPr lang="ru-RU" sz="1400" dirty="0" err="1"/>
              <a:t>джерела</a:t>
            </a:r>
            <a:r>
              <a:rPr lang="ru-RU" sz="1400" dirty="0"/>
              <a:t> </a:t>
            </a:r>
            <a:r>
              <a:rPr lang="ru-RU" sz="1400" dirty="0" err="1"/>
              <a:t>цистину</a:t>
            </a:r>
            <a:r>
              <a:rPr lang="ru-RU" sz="1400" dirty="0"/>
              <a:t> - </a:t>
            </a:r>
            <a:r>
              <a:rPr lang="ru-RU" sz="1400" dirty="0" err="1"/>
              <a:t>м'ясо</a:t>
            </a:r>
            <a:r>
              <a:rPr lang="ru-RU" sz="1400" dirty="0"/>
              <a:t>, </a:t>
            </a:r>
            <a:r>
              <a:rPr lang="ru-RU" sz="1400" dirty="0" err="1"/>
              <a:t>риба</a:t>
            </a:r>
            <a:r>
              <a:rPr lang="ru-RU" sz="1400" dirty="0"/>
              <a:t>, соя, овес і </a:t>
            </a:r>
            <a:r>
              <a:rPr lang="ru-RU" sz="1400" dirty="0" err="1"/>
              <a:t>пшениця</a:t>
            </a:r>
            <a:r>
              <a:rPr lang="ru-RU" sz="1400" dirty="0"/>
              <a:t>. </a:t>
            </a:r>
            <a:r>
              <a:rPr lang="ru-RU" sz="1400" dirty="0" err="1"/>
              <a:t>Цистин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в </a:t>
            </a:r>
            <a:r>
              <a:rPr lang="ru-RU" sz="1400" dirty="0" err="1"/>
              <a:t>харчовій</a:t>
            </a:r>
            <a:r>
              <a:rPr lang="ru-RU" sz="1400" dirty="0"/>
              <a:t> </a:t>
            </a:r>
            <a:r>
              <a:rPr lang="ru-RU" sz="1400" dirty="0" err="1"/>
              <a:t>промисловості</a:t>
            </a:r>
            <a:r>
              <a:rPr lang="ru-RU" sz="1400" dirty="0"/>
              <a:t> як антиоксидант для </a:t>
            </a:r>
            <a:r>
              <a:rPr lang="ru-RU" sz="1400" dirty="0" err="1"/>
              <a:t>збереження</a:t>
            </a:r>
            <a:r>
              <a:rPr lang="ru-RU" sz="1400" dirty="0"/>
              <a:t> </a:t>
            </a:r>
            <a:r>
              <a:rPr lang="ru-RU" sz="1400" dirty="0" err="1"/>
              <a:t>вітаміну</a:t>
            </a:r>
            <a:r>
              <a:rPr lang="ru-RU" sz="1400" dirty="0"/>
              <a:t> С у </a:t>
            </a:r>
            <a:r>
              <a:rPr lang="ru-RU" sz="1400" dirty="0" err="1"/>
              <a:t>готових</a:t>
            </a:r>
            <a:r>
              <a:rPr lang="ru-RU" sz="1400" dirty="0"/>
              <a:t> продуктах.</a:t>
            </a:r>
          </a:p>
          <a:p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83768" y="4272189"/>
            <a:ext cx="2592288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297129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uk-UA" dirty="0"/>
              <a:t>Замінні амінокислоти: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err="1"/>
              <a:t>Аланін</a:t>
            </a:r>
            <a:r>
              <a:rPr lang="ru-RU" sz="1400" b="1" dirty="0"/>
              <a:t>. </a:t>
            </a:r>
            <a:r>
              <a:rPr lang="ru-RU" sz="1400" dirty="0"/>
              <a:t>Є </a:t>
            </a:r>
            <a:r>
              <a:rPr lang="ru-RU" sz="1400" dirty="0" err="1"/>
              <a:t>важливим</a:t>
            </a:r>
            <a:r>
              <a:rPr lang="ru-RU" sz="1400" dirty="0"/>
              <a:t> </a:t>
            </a:r>
            <a:r>
              <a:rPr lang="ru-RU" sz="1400" dirty="0" err="1"/>
              <a:t>джерелом</a:t>
            </a:r>
            <a:r>
              <a:rPr lang="ru-RU" sz="1400" dirty="0"/>
              <a:t> </a:t>
            </a:r>
            <a:r>
              <a:rPr lang="ru-RU" sz="1400" dirty="0" err="1"/>
              <a:t>енергії</a:t>
            </a:r>
            <a:r>
              <a:rPr lang="ru-RU" sz="1400" dirty="0"/>
              <a:t> для </a:t>
            </a:r>
            <a:r>
              <a:rPr lang="ru-RU" sz="1400" dirty="0" err="1"/>
              <a:t>м'язових</a:t>
            </a:r>
            <a:r>
              <a:rPr lang="ru-RU" sz="1400" dirty="0"/>
              <a:t> тканин, головного </a:t>
            </a:r>
            <a:r>
              <a:rPr lang="ru-RU" sz="1400" dirty="0" err="1"/>
              <a:t>мозку</a:t>
            </a:r>
            <a:r>
              <a:rPr lang="ru-RU" sz="1400" dirty="0"/>
              <a:t> та </a:t>
            </a:r>
            <a:r>
              <a:rPr lang="ru-RU" sz="1400" dirty="0" err="1"/>
              <a:t>центральної</a:t>
            </a:r>
            <a:r>
              <a:rPr lang="ru-RU" sz="1400" dirty="0"/>
              <a:t> </a:t>
            </a:r>
            <a:r>
              <a:rPr lang="ru-RU" sz="1400" dirty="0" err="1"/>
              <a:t>нервової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; </a:t>
            </a:r>
            <a:r>
              <a:rPr lang="ru-RU" sz="1400" dirty="0" err="1"/>
              <a:t>зміцнює</a:t>
            </a:r>
            <a:r>
              <a:rPr lang="ru-RU" sz="1400" dirty="0"/>
              <a:t> </a:t>
            </a:r>
            <a:r>
              <a:rPr lang="ru-RU" sz="1400" dirty="0" err="1"/>
              <a:t>імунну</a:t>
            </a:r>
            <a:r>
              <a:rPr lang="ru-RU" sz="1400" dirty="0"/>
              <a:t> систему шляхом </a:t>
            </a:r>
            <a:r>
              <a:rPr lang="ru-RU" sz="1400" dirty="0" err="1"/>
              <a:t>вироблення</a:t>
            </a:r>
            <a:r>
              <a:rPr lang="ru-RU" sz="1400" dirty="0"/>
              <a:t> </a:t>
            </a:r>
            <a:r>
              <a:rPr lang="ru-RU" sz="1400" dirty="0" err="1"/>
              <a:t>антитіл</a:t>
            </a:r>
            <a:r>
              <a:rPr lang="ru-RU" sz="1400" dirty="0"/>
              <a:t>; активно </a:t>
            </a:r>
            <a:r>
              <a:rPr lang="ru-RU" sz="1400" dirty="0" err="1"/>
              <a:t>бере</a:t>
            </a:r>
            <a:r>
              <a:rPr lang="ru-RU" sz="1400" dirty="0"/>
              <a:t> участь у </a:t>
            </a:r>
            <a:r>
              <a:rPr lang="ru-RU" sz="1400" dirty="0" err="1"/>
              <a:t>метаболізмі</a:t>
            </a:r>
            <a:r>
              <a:rPr lang="ru-RU" sz="1400" dirty="0"/>
              <a:t> </a:t>
            </a:r>
            <a:r>
              <a:rPr lang="ru-RU" sz="1400" dirty="0" err="1"/>
              <a:t>цукру</a:t>
            </a:r>
            <a:r>
              <a:rPr lang="ru-RU" sz="1400" dirty="0"/>
              <a:t> і </a:t>
            </a:r>
            <a:r>
              <a:rPr lang="ru-RU" sz="1400" dirty="0" err="1"/>
              <a:t>органічних</a:t>
            </a:r>
            <a:r>
              <a:rPr lang="ru-RU" sz="1400" dirty="0"/>
              <a:t> кислот.</a:t>
            </a:r>
          </a:p>
          <a:p>
            <a:r>
              <a:rPr lang="ru-RU" sz="1400" b="1" dirty="0" err="1"/>
              <a:t>Аргінін</a:t>
            </a:r>
            <a:r>
              <a:rPr lang="ru-RU" sz="1400" b="1" dirty="0"/>
              <a:t>. </a:t>
            </a:r>
            <a:r>
              <a:rPr lang="ru-RU" sz="1400" dirty="0" err="1"/>
              <a:t>В</a:t>
            </a:r>
            <a:r>
              <a:rPr lang="ru-RU" sz="1400" dirty="0" err="1" smtClean="0"/>
              <a:t>икликає</a:t>
            </a:r>
            <a:r>
              <a:rPr lang="ru-RU" sz="1400" dirty="0" smtClean="0"/>
              <a:t> </a:t>
            </a:r>
            <a:r>
              <a:rPr lang="ru-RU" sz="1400" dirty="0" err="1"/>
              <a:t>уповільнення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пухлин</a:t>
            </a:r>
            <a:r>
              <a:rPr lang="ru-RU" sz="1400" dirty="0"/>
              <a:t> і </a:t>
            </a:r>
            <a:r>
              <a:rPr lang="ru-RU" sz="1400" dirty="0" err="1"/>
              <a:t>ракових</a:t>
            </a:r>
            <a:r>
              <a:rPr lang="ru-RU" sz="1400" dirty="0"/>
              <a:t> </a:t>
            </a:r>
            <a:r>
              <a:rPr lang="ru-RU" sz="1400" dirty="0" err="1"/>
              <a:t>утворень</a:t>
            </a:r>
            <a:r>
              <a:rPr lang="ru-RU" sz="1400" dirty="0"/>
              <a:t>. </a:t>
            </a:r>
            <a:r>
              <a:rPr lang="ru-RU" sz="1400" dirty="0" err="1"/>
              <a:t>Очищає</a:t>
            </a:r>
            <a:r>
              <a:rPr lang="ru-RU" sz="1400" dirty="0"/>
              <a:t> </a:t>
            </a:r>
            <a:r>
              <a:rPr lang="ru-RU" sz="1400" dirty="0" err="1"/>
              <a:t>печінку</a:t>
            </a:r>
            <a:r>
              <a:rPr lang="ru-RU" sz="1400" dirty="0"/>
              <a:t>. </a:t>
            </a:r>
            <a:r>
              <a:rPr lang="ru-RU" sz="1400" dirty="0" err="1"/>
              <a:t>Допомагає</a:t>
            </a:r>
            <a:r>
              <a:rPr lang="ru-RU" sz="1400" dirty="0"/>
              <a:t> </a:t>
            </a:r>
            <a:r>
              <a:rPr lang="ru-RU" sz="1400" dirty="0" err="1"/>
              <a:t>виділення</a:t>
            </a:r>
            <a:r>
              <a:rPr lang="ru-RU" sz="1400" dirty="0"/>
              <a:t> гормону росту, </a:t>
            </a:r>
            <a:r>
              <a:rPr lang="ru-RU" sz="1400" dirty="0" err="1"/>
              <a:t>зміцнює</a:t>
            </a:r>
            <a:r>
              <a:rPr lang="ru-RU" sz="1400" dirty="0"/>
              <a:t> </a:t>
            </a:r>
            <a:r>
              <a:rPr lang="ru-RU" sz="1400" dirty="0" err="1"/>
              <a:t>імунну</a:t>
            </a:r>
            <a:r>
              <a:rPr lang="ru-RU" sz="1400" dirty="0"/>
              <a:t> систему,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виробленню</a:t>
            </a:r>
            <a:r>
              <a:rPr lang="ru-RU" sz="1400" dirty="0"/>
              <a:t> </a:t>
            </a:r>
            <a:r>
              <a:rPr lang="ru-RU" sz="1400" dirty="0" err="1"/>
              <a:t>сперми</a:t>
            </a:r>
            <a:r>
              <a:rPr lang="ru-RU" sz="1400" dirty="0"/>
              <a:t> і </a:t>
            </a:r>
            <a:r>
              <a:rPr lang="ru-RU" sz="1400" dirty="0" err="1"/>
              <a:t>корисна</a:t>
            </a:r>
            <a:r>
              <a:rPr lang="ru-RU" sz="1400" dirty="0"/>
              <a:t> при </a:t>
            </a:r>
            <a:r>
              <a:rPr lang="ru-RU" sz="1400" dirty="0" err="1"/>
              <a:t>лікуванні</a:t>
            </a:r>
            <a:r>
              <a:rPr lang="ru-RU" sz="1400" dirty="0"/>
              <a:t> </a:t>
            </a:r>
            <a:r>
              <a:rPr lang="ru-RU" sz="1400" dirty="0" err="1"/>
              <a:t>розладів</a:t>
            </a:r>
            <a:r>
              <a:rPr lang="ru-RU" sz="1400" dirty="0"/>
              <a:t> і травм </a:t>
            </a:r>
            <a:r>
              <a:rPr lang="ru-RU" sz="1400" dirty="0" err="1"/>
              <a:t>нирок</a:t>
            </a:r>
            <a:r>
              <a:rPr lang="ru-RU" sz="1400" dirty="0"/>
              <a:t>.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корисний</a:t>
            </a:r>
            <a:r>
              <a:rPr lang="ru-RU" sz="1400" dirty="0"/>
              <a:t> при </a:t>
            </a:r>
            <a:r>
              <a:rPr lang="ru-RU" sz="1400" dirty="0" err="1"/>
              <a:t>розладах</a:t>
            </a:r>
            <a:r>
              <a:rPr lang="ru-RU" sz="1400" dirty="0"/>
              <a:t> </a:t>
            </a:r>
            <a:r>
              <a:rPr lang="ru-RU" sz="1400" dirty="0" err="1"/>
              <a:t>печінки</a:t>
            </a:r>
            <a:r>
              <a:rPr lang="ru-RU" sz="1400" dirty="0"/>
              <a:t>, таких, як </a:t>
            </a:r>
            <a:r>
              <a:rPr lang="ru-RU" sz="1400" dirty="0" err="1"/>
              <a:t>цироз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Аспарагін</a:t>
            </a:r>
            <a:r>
              <a:rPr lang="ru-RU" sz="1400" b="1" dirty="0"/>
              <a:t>. </a:t>
            </a:r>
            <a:r>
              <a:rPr lang="ru-RU" sz="1400" dirty="0" err="1"/>
              <a:t>Аспартова</a:t>
            </a:r>
            <a:r>
              <a:rPr lang="ru-RU" sz="1400" dirty="0"/>
              <a:t> кислота. </a:t>
            </a:r>
            <a:r>
              <a:rPr lang="ru-RU" sz="1400" dirty="0" err="1"/>
              <a:t>Бере</a:t>
            </a:r>
            <a:r>
              <a:rPr lang="ru-RU" sz="1400" dirty="0"/>
              <a:t> </a:t>
            </a:r>
            <a:r>
              <a:rPr lang="ru-RU" sz="1400" dirty="0" err="1"/>
              <a:t>активну</a:t>
            </a:r>
            <a:r>
              <a:rPr lang="ru-RU" sz="1400" dirty="0"/>
              <a:t> участь у </a:t>
            </a:r>
            <a:r>
              <a:rPr lang="ru-RU" sz="1400" dirty="0" err="1"/>
              <a:t>виведенні</a:t>
            </a:r>
            <a:r>
              <a:rPr lang="ru-RU" sz="1400" dirty="0"/>
              <a:t> </a:t>
            </a:r>
            <a:r>
              <a:rPr lang="ru-RU" sz="1400" dirty="0" err="1"/>
              <a:t>аміаку</a:t>
            </a:r>
            <a:r>
              <a:rPr lang="ru-RU" sz="1400" dirty="0"/>
              <a:t>, </a:t>
            </a:r>
            <a:r>
              <a:rPr lang="ru-RU" sz="1400" dirty="0" err="1"/>
              <a:t>шкідливого</a:t>
            </a:r>
            <a:r>
              <a:rPr lang="ru-RU" sz="1400" dirty="0"/>
              <a:t> для </a:t>
            </a:r>
            <a:r>
              <a:rPr lang="ru-RU" sz="1400" dirty="0" err="1"/>
              <a:t>центральної</a:t>
            </a:r>
            <a:r>
              <a:rPr lang="ru-RU" sz="1400" dirty="0"/>
              <a:t> </a:t>
            </a:r>
            <a:r>
              <a:rPr lang="ru-RU" sz="1400" dirty="0" err="1"/>
              <a:t>нервової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. </a:t>
            </a:r>
            <a:r>
              <a:rPr lang="ru-RU" sz="1400" dirty="0" err="1"/>
              <a:t>Недавні</a:t>
            </a:r>
            <a:r>
              <a:rPr lang="ru-RU" sz="1400" dirty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 показали,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аспартова</a:t>
            </a:r>
            <a:r>
              <a:rPr lang="ru-RU" sz="1400" dirty="0"/>
              <a:t> кислота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підвищувати</a:t>
            </a:r>
            <a:r>
              <a:rPr lang="ru-RU" sz="1400" dirty="0"/>
              <a:t> </a:t>
            </a:r>
            <a:r>
              <a:rPr lang="ru-RU" sz="1400" dirty="0" err="1"/>
              <a:t>стійкість</a:t>
            </a:r>
            <a:r>
              <a:rPr lang="ru-RU" sz="1400" dirty="0"/>
              <a:t> до </a:t>
            </a:r>
            <a:r>
              <a:rPr lang="ru-RU" sz="1400" dirty="0" err="1"/>
              <a:t>втомлюваності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Карнітин</a:t>
            </a:r>
            <a:r>
              <a:rPr lang="ru-RU" sz="1400" b="1" dirty="0"/>
              <a:t>. </a:t>
            </a:r>
            <a:r>
              <a:rPr lang="ru-RU" sz="1400" dirty="0" err="1"/>
              <a:t>Карнітин</a:t>
            </a:r>
            <a:r>
              <a:rPr lang="ru-RU" sz="1400" dirty="0"/>
              <a:t> </a:t>
            </a:r>
            <a:r>
              <a:rPr lang="ru-RU" sz="1400" dirty="0" err="1"/>
              <a:t>допомагає</a:t>
            </a:r>
            <a:r>
              <a:rPr lang="ru-RU" sz="1400" dirty="0"/>
              <a:t> </a:t>
            </a:r>
            <a:r>
              <a:rPr lang="ru-RU" sz="1400" dirty="0" err="1"/>
              <a:t>зв'язувати</a:t>
            </a:r>
            <a:r>
              <a:rPr lang="ru-RU" sz="1400" dirty="0"/>
              <a:t> і </a:t>
            </a:r>
            <a:r>
              <a:rPr lang="ru-RU" sz="1400" dirty="0" err="1"/>
              <a:t>виводити</a:t>
            </a:r>
            <a:r>
              <a:rPr lang="ru-RU" sz="1400" dirty="0"/>
              <a:t> з </a:t>
            </a:r>
            <a:r>
              <a:rPr lang="ru-RU" sz="1400" dirty="0" err="1"/>
              <a:t>організму</a:t>
            </a:r>
            <a:r>
              <a:rPr lang="ru-RU" sz="1400" dirty="0"/>
              <a:t> </a:t>
            </a:r>
            <a:r>
              <a:rPr lang="ru-RU" sz="1400" dirty="0" err="1"/>
              <a:t>довгі</a:t>
            </a:r>
            <a:r>
              <a:rPr lang="ru-RU" sz="1400" dirty="0"/>
              <a:t> </a:t>
            </a:r>
            <a:r>
              <a:rPr lang="ru-RU" sz="1400" dirty="0" err="1"/>
              <a:t>ланцюжки</a:t>
            </a:r>
            <a:r>
              <a:rPr lang="ru-RU" sz="1400" dirty="0"/>
              <a:t> </a:t>
            </a:r>
            <a:r>
              <a:rPr lang="ru-RU" sz="1400" dirty="0" err="1"/>
              <a:t>жирних</a:t>
            </a:r>
            <a:r>
              <a:rPr lang="ru-RU" sz="1400" dirty="0"/>
              <a:t> кислот. </a:t>
            </a:r>
            <a:r>
              <a:rPr lang="ru-RU" sz="1400" dirty="0" err="1"/>
              <a:t>Печінка</a:t>
            </a:r>
            <a:r>
              <a:rPr lang="ru-RU" sz="1400" dirty="0"/>
              <a:t> і </a:t>
            </a:r>
            <a:r>
              <a:rPr lang="ru-RU" sz="1400" dirty="0" err="1"/>
              <a:t>нирки</a:t>
            </a:r>
            <a:r>
              <a:rPr lang="ru-RU" sz="1400" dirty="0"/>
              <a:t> </a:t>
            </a:r>
            <a:r>
              <a:rPr lang="ru-RU" sz="1400" dirty="0" err="1"/>
              <a:t>виробляють</a:t>
            </a:r>
            <a:r>
              <a:rPr lang="ru-RU" sz="1400" dirty="0"/>
              <a:t> </a:t>
            </a:r>
            <a:r>
              <a:rPr lang="ru-RU" sz="1400" dirty="0" err="1"/>
              <a:t>карнітин</a:t>
            </a:r>
            <a:r>
              <a:rPr lang="ru-RU" sz="1400" dirty="0"/>
              <a:t> з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амінокислот</a:t>
            </a:r>
            <a:r>
              <a:rPr lang="ru-RU" sz="1400" dirty="0"/>
              <a:t> - </a:t>
            </a:r>
            <a:r>
              <a:rPr lang="ru-RU" sz="1400" dirty="0" err="1"/>
              <a:t>глютаміну</a:t>
            </a:r>
            <a:r>
              <a:rPr lang="ru-RU" sz="1400" dirty="0"/>
              <a:t> і </a:t>
            </a:r>
            <a:r>
              <a:rPr lang="ru-RU" sz="1400" dirty="0" err="1"/>
              <a:t>метіоніну</a:t>
            </a:r>
            <a:r>
              <a:rPr lang="ru-RU" sz="1400" dirty="0"/>
              <a:t>. У </a:t>
            </a:r>
            <a:r>
              <a:rPr lang="ru-RU" sz="1400" dirty="0" err="1"/>
              <a:t>великій</a:t>
            </a:r>
            <a:r>
              <a:rPr lang="ru-RU" sz="1400" dirty="0"/>
              <a:t> </a:t>
            </a:r>
            <a:r>
              <a:rPr lang="ru-RU" sz="1400" dirty="0" err="1"/>
              <a:t>кількості</a:t>
            </a:r>
            <a:r>
              <a:rPr lang="ru-RU" sz="1400" dirty="0"/>
              <a:t> </a:t>
            </a:r>
            <a:r>
              <a:rPr lang="ru-RU" sz="1400" dirty="0" err="1"/>
              <a:t>поставляється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м'ясом</a:t>
            </a:r>
            <a:r>
              <a:rPr lang="ru-RU" sz="1400" dirty="0"/>
              <a:t> і </a:t>
            </a:r>
            <a:r>
              <a:rPr lang="ru-RU" sz="1400" dirty="0" err="1"/>
              <a:t>молочними</a:t>
            </a:r>
            <a:r>
              <a:rPr lang="ru-RU" sz="1400" dirty="0"/>
              <a:t> продуктами.. </a:t>
            </a:r>
            <a:r>
              <a:rPr lang="ru-RU" sz="1400" dirty="0" err="1"/>
              <a:t>Вважається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для </a:t>
            </a:r>
            <a:r>
              <a:rPr lang="ru-RU" sz="1400" dirty="0" err="1"/>
              <a:t>найкращої</a:t>
            </a:r>
            <a:r>
              <a:rPr lang="ru-RU" sz="1400" dirty="0"/>
              <a:t> </a:t>
            </a:r>
            <a:r>
              <a:rPr lang="ru-RU" sz="1400" dirty="0" err="1"/>
              <a:t>утилізації</a:t>
            </a:r>
            <a:r>
              <a:rPr lang="ru-RU" sz="1400" dirty="0"/>
              <a:t> жиру </a:t>
            </a:r>
            <a:r>
              <a:rPr lang="ru-RU" sz="1400" dirty="0" err="1"/>
              <a:t>денна</a:t>
            </a:r>
            <a:r>
              <a:rPr lang="ru-RU" sz="1400" dirty="0"/>
              <a:t> норма </a:t>
            </a:r>
            <a:r>
              <a:rPr lang="ru-RU" sz="1400" dirty="0" err="1"/>
              <a:t>карнітину</a:t>
            </a:r>
            <a:r>
              <a:rPr lang="ru-RU" sz="1400" dirty="0"/>
              <a:t> повинна </a:t>
            </a:r>
            <a:r>
              <a:rPr lang="ru-RU" sz="1400" dirty="0" err="1"/>
              <a:t>становити</a:t>
            </a:r>
            <a:r>
              <a:rPr lang="ru-RU" sz="1400" dirty="0"/>
              <a:t> 1500 </a:t>
            </a:r>
            <a:r>
              <a:rPr lang="ru-RU" sz="1400" dirty="0" err="1"/>
              <a:t>міліграмів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Орнітин</a:t>
            </a:r>
            <a:r>
              <a:rPr lang="ru-RU" sz="1400" b="1" dirty="0"/>
              <a:t>. </a:t>
            </a:r>
            <a:r>
              <a:rPr lang="ru-RU" sz="1400" dirty="0" err="1"/>
              <a:t>Орнітин</a:t>
            </a:r>
            <a:r>
              <a:rPr lang="ru-RU" sz="1400" dirty="0"/>
              <a:t>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виробленню</a:t>
            </a:r>
            <a:r>
              <a:rPr lang="ru-RU" sz="1400" dirty="0"/>
              <a:t> гормону росту. </a:t>
            </a:r>
            <a:r>
              <a:rPr lang="ru-RU" sz="1400" dirty="0" err="1"/>
              <a:t>Необхідний</a:t>
            </a:r>
            <a:r>
              <a:rPr lang="ru-RU" sz="1400" dirty="0"/>
              <a:t> для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печінки</a:t>
            </a:r>
            <a:r>
              <a:rPr lang="ru-RU" sz="1400" dirty="0"/>
              <a:t> та </a:t>
            </a:r>
            <a:r>
              <a:rPr lang="ru-RU" sz="1400" dirty="0" err="1"/>
              <a:t>імунної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34775575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uk-UA" dirty="0"/>
              <a:t>Замінні амінокислоти: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err="1"/>
              <a:t>Пролін</a:t>
            </a:r>
            <a:r>
              <a:rPr lang="ru-RU" sz="1400" b="1" dirty="0"/>
              <a:t>. </a:t>
            </a:r>
            <a:r>
              <a:rPr lang="ru-RU" sz="1400" dirty="0" err="1"/>
              <a:t>Гранично</a:t>
            </a:r>
            <a:r>
              <a:rPr lang="ru-RU" sz="1400" dirty="0"/>
              <a:t> </a:t>
            </a:r>
            <a:r>
              <a:rPr lang="ru-RU" sz="1400" dirty="0" err="1"/>
              <a:t>важливий</a:t>
            </a:r>
            <a:r>
              <a:rPr lang="ru-RU" sz="1400" dirty="0"/>
              <a:t> для правильного </a:t>
            </a:r>
            <a:r>
              <a:rPr lang="ru-RU" sz="1400" dirty="0" err="1"/>
              <a:t>функціонування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 і </a:t>
            </a:r>
            <a:r>
              <a:rPr lang="ru-RU" sz="1400" dirty="0" err="1"/>
              <a:t>суглобів</a:t>
            </a:r>
            <a:r>
              <a:rPr lang="ru-RU" sz="1400" dirty="0"/>
              <a:t>;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бере</a:t>
            </a:r>
            <a:r>
              <a:rPr lang="ru-RU" sz="1400" dirty="0"/>
              <a:t> участь у </a:t>
            </a:r>
            <a:r>
              <a:rPr lang="ru-RU" sz="1400" dirty="0" err="1"/>
              <a:t>підтриманні</a:t>
            </a:r>
            <a:r>
              <a:rPr lang="ru-RU" sz="1400" dirty="0"/>
              <a:t> </a:t>
            </a:r>
            <a:r>
              <a:rPr lang="ru-RU" sz="1400" dirty="0" err="1"/>
              <a:t>працездатності</a:t>
            </a:r>
            <a:r>
              <a:rPr lang="ru-RU" sz="1400" dirty="0"/>
              <a:t> і </a:t>
            </a:r>
            <a:r>
              <a:rPr lang="ru-RU" sz="1400" dirty="0" err="1"/>
              <a:t>зміцнення</a:t>
            </a:r>
            <a:r>
              <a:rPr lang="ru-RU" sz="1400" dirty="0"/>
              <a:t> </a:t>
            </a:r>
            <a:r>
              <a:rPr lang="ru-RU" sz="1400" dirty="0" err="1"/>
              <a:t>серцевого</a:t>
            </a:r>
            <a:r>
              <a:rPr lang="ru-RU" sz="1400" dirty="0"/>
              <a:t> </a:t>
            </a:r>
            <a:r>
              <a:rPr lang="ru-RU" sz="1400" dirty="0" err="1"/>
              <a:t>м'яза</a:t>
            </a:r>
            <a:r>
              <a:rPr lang="ru-RU" sz="1400" dirty="0"/>
              <a:t>.</a:t>
            </a:r>
          </a:p>
          <a:p>
            <a:r>
              <a:rPr lang="ru-RU" sz="1400" b="1" dirty="0" err="1" smtClean="0"/>
              <a:t>Серін</a:t>
            </a:r>
            <a:r>
              <a:rPr lang="ru-RU" sz="1400" b="1" dirty="0"/>
              <a:t>. </a:t>
            </a:r>
            <a:r>
              <a:rPr lang="ru-RU" sz="1400" dirty="0" err="1"/>
              <a:t>Бере</a:t>
            </a:r>
            <a:r>
              <a:rPr lang="ru-RU" sz="1400" dirty="0"/>
              <a:t> участь у </a:t>
            </a:r>
            <a:r>
              <a:rPr lang="ru-RU" sz="1400" dirty="0" err="1"/>
              <a:t>створені</a:t>
            </a:r>
            <a:r>
              <a:rPr lang="ru-RU" sz="1400" dirty="0"/>
              <a:t> </a:t>
            </a:r>
            <a:r>
              <a:rPr lang="ru-RU" sz="1400" dirty="0" err="1"/>
              <a:t>запасів</a:t>
            </a:r>
            <a:r>
              <a:rPr lang="ru-RU" sz="1400" dirty="0"/>
              <a:t> </a:t>
            </a:r>
            <a:r>
              <a:rPr lang="ru-RU" sz="1400" dirty="0" err="1"/>
              <a:t>печінкою</a:t>
            </a:r>
            <a:r>
              <a:rPr lang="ru-RU" sz="1400" dirty="0"/>
              <a:t> і </a:t>
            </a:r>
            <a:r>
              <a:rPr lang="ru-RU" sz="1400" dirty="0" err="1"/>
              <a:t>м'язами</a:t>
            </a:r>
            <a:r>
              <a:rPr lang="ru-RU" sz="1400" dirty="0"/>
              <a:t> </a:t>
            </a:r>
            <a:r>
              <a:rPr lang="ru-RU" sz="1400" dirty="0" err="1"/>
              <a:t>глікогену</a:t>
            </a:r>
            <a:r>
              <a:rPr lang="ru-RU" sz="1400" dirty="0"/>
              <a:t>; </a:t>
            </a:r>
            <a:r>
              <a:rPr lang="ru-RU" sz="1400" dirty="0" err="1"/>
              <a:t>бере</a:t>
            </a:r>
            <a:r>
              <a:rPr lang="ru-RU" sz="1400" dirty="0"/>
              <a:t> </a:t>
            </a:r>
            <a:r>
              <a:rPr lang="ru-RU" sz="1400" dirty="0" err="1"/>
              <a:t>активну</a:t>
            </a:r>
            <a:r>
              <a:rPr lang="ru-RU" sz="1400" dirty="0"/>
              <a:t> участь у </a:t>
            </a:r>
            <a:r>
              <a:rPr lang="ru-RU" sz="1400" dirty="0" err="1"/>
              <a:t>посиленні</a:t>
            </a:r>
            <a:r>
              <a:rPr lang="ru-RU" sz="1400" dirty="0"/>
              <a:t> </a:t>
            </a:r>
            <a:r>
              <a:rPr lang="ru-RU" sz="1400" dirty="0" err="1"/>
              <a:t>імунної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, </a:t>
            </a:r>
            <a:r>
              <a:rPr lang="ru-RU" sz="1400" dirty="0" err="1"/>
              <a:t>забезпечуючи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антитілами</a:t>
            </a:r>
            <a:r>
              <a:rPr lang="ru-RU" sz="1400" dirty="0"/>
              <a:t>; </a:t>
            </a:r>
            <a:r>
              <a:rPr lang="ru-RU" sz="1400" dirty="0" err="1"/>
              <a:t>формує</a:t>
            </a:r>
            <a:r>
              <a:rPr lang="ru-RU" sz="1400" dirty="0"/>
              <a:t> </a:t>
            </a:r>
            <a:r>
              <a:rPr lang="ru-RU" sz="1400" dirty="0" err="1"/>
              <a:t>жирові</a:t>
            </a:r>
            <a:r>
              <a:rPr lang="ru-RU" sz="1400" dirty="0"/>
              <a:t> "</a:t>
            </a:r>
            <a:r>
              <a:rPr lang="ru-RU" sz="1400" dirty="0" err="1"/>
              <a:t>чохли</a:t>
            </a:r>
            <a:r>
              <a:rPr lang="ru-RU" sz="1400" dirty="0"/>
              <a:t>" </a:t>
            </a:r>
            <a:r>
              <a:rPr lang="ru-RU" sz="1400" dirty="0" err="1"/>
              <a:t>навколо</a:t>
            </a:r>
            <a:r>
              <a:rPr lang="ru-RU" sz="1400" dirty="0"/>
              <a:t> </a:t>
            </a:r>
            <a:r>
              <a:rPr lang="ru-RU" sz="1400" dirty="0" err="1"/>
              <a:t>нервових</a:t>
            </a:r>
            <a:r>
              <a:rPr lang="ru-RU" sz="1400" dirty="0"/>
              <a:t> волокон.</a:t>
            </a:r>
          </a:p>
          <a:p>
            <a:r>
              <a:rPr lang="ru-RU" sz="1400" dirty="0" err="1"/>
              <a:t>Глютамін</a:t>
            </a:r>
            <a:r>
              <a:rPr lang="ru-RU" sz="1400" dirty="0"/>
              <a:t>. </a:t>
            </a:r>
            <a:r>
              <a:rPr lang="ru-RU" sz="1400" dirty="0" err="1"/>
              <a:t>Важливий</a:t>
            </a:r>
            <a:r>
              <a:rPr lang="ru-RU" sz="1400" dirty="0"/>
              <a:t> для </a:t>
            </a:r>
            <a:r>
              <a:rPr lang="ru-RU" sz="1400" dirty="0" err="1"/>
              <a:t>нормалізації</a:t>
            </a:r>
            <a:r>
              <a:rPr lang="ru-RU" sz="1400" dirty="0"/>
              <a:t> </a:t>
            </a:r>
            <a:r>
              <a:rPr lang="ru-RU" sz="1400" dirty="0" err="1"/>
              <a:t>рівня</a:t>
            </a:r>
            <a:r>
              <a:rPr lang="ru-RU" sz="1400" dirty="0"/>
              <a:t> </a:t>
            </a:r>
            <a:r>
              <a:rPr lang="ru-RU" sz="1400" dirty="0" err="1"/>
              <a:t>цукру</a:t>
            </a:r>
            <a:r>
              <a:rPr lang="ru-RU" sz="1400" dirty="0"/>
              <a:t>,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працездатності</a:t>
            </a:r>
            <a:r>
              <a:rPr lang="ru-RU" sz="1400" dirty="0"/>
              <a:t> </a:t>
            </a:r>
            <a:r>
              <a:rPr lang="ru-RU" sz="1400" dirty="0" err="1"/>
              <a:t>мозку</a:t>
            </a:r>
            <a:r>
              <a:rPr lang="ru-RU" sz="1400" dirty="0"/>
              <a:t>, при </a:t>
            </a:r>
            <a:r>
              <a:rPr lang="ru-RU" sz="1400" dirty="0" err="1"/>
              <a:t>лікуванні</a:t>
            </a:r>
            <a:r>
              <a:rPr lang="ru-RU" sz="1400" dirty="0"/>
              <a:t> </a:t>
            </a:r>
            <a:r>
              <a:rPr lang="ru-RU" sz="1400" dirty="0" err="1"/>
              <a:t>імпотенції</a:t>
            </a:r>
            <a:r>
              <a:rPr lang="ru-RU" sz="1400" dirty="0"/>
              <a:t>, при </a:t>
            </a:r>
            <a:r>
              <a:rPr lang="ru-RU" sz="1400" dirty="0" err="1"/>
              <a:t>лікуванні</a:t>
            </a:r>
            <a:r>
              <a:rPr lang="ru-RU" sz="1400" dirty="0"/>
              <a:t> </a:t>
            </a:r>
            <a:r>
              <a:rPr lang="ru-RU" sz="1400" dirty="0" err="1"/>
              <a:t>алкоголізму</a:t>
            </a:r>
            <a:r>
              <a:rPr lang="ru-RU" sz="1400" dirty="0"/>
              <a:t>, </a:t>
            </a:r>
            <a:r>
              <a:rPr lang="ru-RU" sz="1400" dirty="0" err="1"/>
              <a:t>допомагає</a:t>
            </a:r>
            <a:r>
              <a:rPr lang="ru-RU" sz="1400" dirty="0"/>
              <a:t> </a:t>
            </a:r>
            <a:r>
              <a:rPr lang="ru-RU" sz="1400" dirty="0" err="1"/>
              <a:t>боротися</a:t>
            </a:r>
            <a:r>
              <a:rPr lang="ru-RU" sz="1400" dirty="0"/>
              <a:t> з </a:t>
            </a:r>
            <a:r>
              <a:rPr lang="ru-RU" sz="1400" dirty="0" err="1"/>
              <a:t>втомою</a:t>
            </a:r>
            <a:r>
              <a:rPr lang="ru-RU" sz="1400" dirty="0"/>
              <a:t>, </a:t>
            </a:r>
            <a:r>
              <a:rPr lang="ru-RU" sz="1400" dirty="0" err="1"/>
              <a:t>мозковими</a:t>
            </a:r>
            <a:r>
              <a:rPr lang="ru-RU" sz="1400" dirty="0"/>
              <a:t> </a:t>
            </a:r>
            <a:r>
              <a:rPr lang="ru-RU" sz="1400" dirty="0" err="1"/>
              <a:t>розладами</a:t>
            </a:r>
            <a:r>
              <a:rPr lang="ru-RU" sz="1400" dirty="0"/>
              <a:t> - </a:t>
            </a:r>
            <a:r>
              <a:rPr lang="ru-RU" sz="1400" dirty="0" err="1"/>
              <a:t>епілепсією</a:t>
            </a:r>
            <a:r>
              <a:rPr lang="ru-RU" sz="1400" dirty="0"/>
              <a:t>, </a:t>
            </a:r>
            <a:r>
              <a:rPr lang="ru-RU" sz="1400" dirty="0" err="1"/>
              <a:t>шизофренією</a:t>
            </a:r>
            <a:r>
              <a:rPr lang="ru-RU" sz="1400" dirty="0"/>
              <a:t> і просто </a:t>
            </a:r>
            <a:r>
              <a:rPr lang="ru-RU" sz="1400" dirty="0" err="1"/>
              <a:t>загальмованістю</a:t>
            </a:r>
            <a:r>
              <a:rPr lang="ru-RU" sz="1400" dirty="0"/>
              <a:t>, </a:t>
            </a:r>
            <a:r>
              <a:rPr lang="ru-RU" sz="1400" dirty="0" err="1"/>
              <a:t>потрібний</a:t>
            </a:r>
            <a:r>
              <a:rPr lang="ru-RU" sz="1400" dirty="0"/>
              <a:t> при </a:t>
            </a:r>
            <a:r>
              <a:rPr lang="ru-RU" sz="1400" dirty="0" err="1"/>
              <a:t>лікуванні</a:t>
            </a:r>
            <a:r>
              <a:rPr lang="ru-RU" sz="1400" dirty="0"/>
              <a:t> </a:t>
            </a:r>
            <a:r>
              <a:rPr lang="ru-RU" sz="1400" dirty="0" err="1"/>
              <a:t>виразки</a:t>
            </a:r>
            <a:r>
              <a:rPr lang="ru-RU" sz="1400" dirty="0"/>
              <a:t> </a:t>
            </a:r>
            <a:r>
              <a:rPr lang="ru-RU" sz="1400" dirty="0" err="1"/>
              <a:t>шлунка</a:t>
            </a:r>
            <a:r>
              <a:rPr lang="ru-RU" sz="1400" dirty="0"/>
              <a:t>, і </a:t>
            </a:r>
            <a:r>
              <a:rPr lang="ru-RU" sz="1400" dirty="0" err="1"/>
              <a:t>формування</a:t>
            </a:r>
            <a:r>
              <a:rPr lang="ru-RU" sz="1400" dirty="0"/>
              <a:t> здорового травного тракту. У </a:t>
            </a:r>
            <a:r>
              <a:rPr lang="ru-RU" sz="1400" dirty="0" err="1"/>
              <a:t>мозку</a:t>
            </a:r>
            <a:r>
              <a:rPr lang="ru-RU" sz="1400" dirty="0"/>
              <a:t> </a:t>
            </a:r>
            <a:r>
              <a:rPr lang="ru-RU" sz="1400" dirty="0" err="1"/>
              <a:t>перетворюється</a:t>
            </a:r>
            <a:r>
              <a:rPr lang="ru-RU" sz="1400" dirty="0"/>
              <a:t> в </a:t>
            </a:r>
            <a:r>
              <a:rPr lang="ru-RU" sz="1400" dirty="0" err="1"/>
              <a:t>глютамінову</a:t>
            </a:r>
            <a:r>
              <a:rPr lang="ru-RU" sz="1400" dirty="0"/>
              <a:t> кислоту, </a:t>
            </a:r>
            <a:r>
              <a:rPr lang="ru-RU" sz="1400" dirty="0" err="1"/>
              <a:t>важливу</a:t>
            </a:r>
            <a:r>
              <a:rPr lang="ru-RU" sz="1400" dirty="0"/>
              <a:t> для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мозку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Глютамінова</a:t>
            </a:r>
            <a:r>
              <a:rPr lang="ru-RU" sz="1400" dirty="0"/>
              <a:t> кислота. </a:t>
            </a:r>
            <a:r>
              <a:rPr lang="ru-RU" sz="1400" dirty="0" err="1"/>
              <a:t>Вважається</a:t>
            </a:r>
            <a:r>
              <a:rPr lang="ru-RU" sz="1400" dirty="0"/>
              <a:t> </a:t>
            </a:r>
            <a:r>
              <a:rPr lang="ru-RU" sz="1400" dirty="0" err="1"/>
              <a:t>природним</a:t>
            </a:r>
            <a:r>
              <a:rPr lang="ru-RU" sz="1400" dirty="0"/>
              <a:t> "</a:t>
            </a:r>
            <a:r>
              <a:rPr lang="ru-RU" sz="1400" dirty="0" err="1"/>
              <a:t>паливом</a:t>
            </a:r>
            <a:r>
              <a:rPr lang="ru-RU" sz="1400" dirty="0"/>
              <a:t>" для головного </a:t>
            </a:r>
            <a:r>
              <a:rPr lang="ru-RU" sz="1400" dirty="0" err="1"/>
              <a:t>мозку</a:t>
            </a:r>
            <a:r>
              <a:rPr lang="ru-RU" sz="1400" dirty="0"/>
              <a:t>, </a:t>
            </a:r>
            <a:r>
              <a:rPr lang="ru-RU" sz="1400" dirty="0" err="1"/>
              <a:t>покращує</a:t>
            </a:r>
            <a:r>
              <a:rPr lang="ru-RU" sz="1400" dirty="0"/>
              <a:t> </a:t>
            </a:r>
            <a:r>
              <a:rPr lang="ru-RU" sz="1400" dirty="0" err="1"/>
              <a:t>розумові</a:t>
            </a:r>
            <a:r>
              <a:rPr lang="ru-RU" sz="1400" dirty="0"/>
              <a:t> </a:t>
            </a:r>
            <a:r>
              <a:rPr lang="ru-RU" sz="1400" dirty="0" err="1"/>
              <a:t>здібності</a:t>
            </a:r>
            <a:r>
              <a:rPr lang="ru-RU" sz="1400" dirty="0"/>
              <a:t>. </a:t>
            </a:r>
            <a:r>
              <a:rPr lang="ru-RU" sz="1400" dirty="0" err="1"/>
              <a:t>сприяє</a:t>
            </a:r>
            <a:r>
              <a:rPr lang="ru-RU" sz="1400" dirty="0"/>
              <a:t> </a:t>
            </a:r>
            <a:r>
              <a:rPr lang="ru-RU" sz="1400" dirty="0" err="1"/>
              <a:t>прискоренню</a:t>
            </a:r>
            <a:r>
              <a:rPr lang="ru-RU" sz="1400" dirty="0"/>
              <a:t> </a:t>
            </a:r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виразок</a:t>
            </a:r>
            <a:r>
              <a:rPr lang="ru-RU" sz="1400" dirty="0"/>
              <a:t>, </a:t>
            </a:r>
            <a:r>
              <a:rPr lang="ru-RU" sz="1400" dirty="0" err="1"/>
              <a:t>підвищує</a:t>
            </a:r>
            <a:r>
              <a:rPr lang="ru-RU" sz="1400" dirty="0"/>
              <a:t> </a:t>
            </a:r>
            <a:r>
              <a:rPr lang="ru-RU" sz="1400" dirty="0" err="1"/>
              <a:t>опірність</a:t>
            </a:r>
            <a:r>
              <a:rPr lang="ru-RU" sz="1400" dirty="0"/>
              <a:t> </a:t>
            </a:r>
            <a:r>
              <a:rPr lang="ru-RU" sz="1400" dirty="0" err="1"/>
              <a:t>втоми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Гліцин</a:t>
            </a:r>
            <a:r>
              <a:rPr lang="ru-RU" sz="1400" dirty="0"/>
              <a:t>. </a:t>
            </a:r>
            <a:r>
              <a:rPr lang="ru-RU" sz="1400" dirty="0" err="1"/>
              <a:t>Бере</a:t>
            </a:r>
            <a:r>
              <a:rPr lang="ru-RU" sz="1400" dirty="0"/>
              <a:t> </a:t>
            </a:r>
            <a:r>
              <a:rPr lang="ru-RU" sz="1400" dirty="0" err="1"/>
              <a:t>активну</a:t>
            </a:r>
            <a:r>
              <a:rPr lang="ru-RU" sz="1400" dirty="0"/>
              <a:t> участь у </a:t>
            </a:r>
            <a:r>
              <a:rPr lang="ru-RU" sz="1400" dirty="0" err="1"/>
              <a:t>забезпеченні</a:t>
            </a:r>
            <a:r>
              <a:rPr lang="ru-RU" sz="1400" dirty="0"/>
              <a:t> киснем </a:t>
            </a:r>
            <a:r>
              <a:rPr lang="ru-RU" sz="1400" dirty="0" err="1"/>
              <a:t>процесу</a:t>
            </a:r>
            <a:r>
              <a:rPr lang="ru-RU" sz="1400" dirty="0"/>
              <a:t> </a:t>
            </a:r>
            <a:r>
              <a:rPr lang="ru-RU" sz="1400" dirty="0" err="1"/>
              <a:t>утворення</a:t>
            </a:r>
            <a:r>
              <a:rPr lang="ru-RU" sz="1400" dirty="0"/>
              <a:t> </a:t>
            </a:r>
            <a:r>
              <a:rPr lang="ru-RU" sz="1400" dirty="0" err="1"/>
              <a:t>нових</a:t>
            </a:r>
            <a:r>
              <a:rPr lang="ru-RU" sz="1400" dirty="0"/>
              <a:t> </a:t>
            </a:r>
            <a:r>
              <a:rPr lang="ru-RU" sz="1400" dirty="0" err="1"/>
              <a:t>клітин</a:t>
            </a:r>
            <a:r>
              <a:rPr lang="ru-RU" sz="1400" dirty="0"/>
              <a:t>. Є </a:t>
            </a:r>
            <a:r>
              <a:rPr lang="ru-RU" sz="1400" dirty="0" err="1"/>
              <a:t>важливим</a:t>
            </a:r>
            <a:r>
              <a:rPr lang="ru-RU" sz="1400" dirty="0"/>
              <a:t> </a:t>
            </a:r>
            <a:r>
              <a:rPr lang="ru-RU" sz="1400" dirty="0" err="1"/>
              <a:t>учасником</a:t>
            </a:r>
            <a:r>
              <a:rPr lang="ru-RU" sz="1400" dirty="0"/>
              <a:t> </a:t>
            </a:r>
            <a:r>
              <a:rPr lang="ru-RU" sz="1400" dirty="0" err="1"/>
              <a:t>вироблення</a:t>
            </a:r>
            <a:r>
              <a:rPr lang="ru-RU" sz="1400" dirty="0"/>
              <a:t> </a:t>
            </a:r>
            <a:r>
              <a:rPr lang="ru-RU" sz="1400" dirty="0" err="1"/>
              <a:t>гормонів</a:t>
            </a:r>
            <a:r>
              <a:rPr lang="ru-RU" sz="1400" dirty="0"/>
              <a:t>, </a:t>
            </a:r>
            <a:r>
              <a:rPr lang="ru-RU" sz="1400" dirty="0" err="1"/>
              <a:t>відповідальних</a:t>
            </a:r>
            <a:r>
              <a:rPr lang="ru-RU" sz="1400" dirty="0"/>
              <a:t> за </a:t>
            </a:r>
            <a:r>
              <a:rPr lang="ru-RU" sz="1400" dirty="0" err="1"/>
              <a:t>посилення</a:t>
            </a:r>
            <a:r>
              <a:rPr lang="ru-RU" sz="1400" dirty="0"/>
              <a:t> </a:t>
            </a:r>
            <a:r>
              <a:rPr lang="ru-RU" sz="1400" dirty="0" err="1"/>
              <a:t>імунної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99199210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643866" cy="8943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“нестандартні</a:t>
            </a:r>
            <a:r>
              <a:rPr lang="uk-UA" dirty="0" smtClean="0"/>
              <a:t> </a:t>
            </a:r>
            <a:r>
              <a:rPr lang="uk-UA" dirty="0" err="1" smtClean="0"/>
              <a:t>амінокислоти”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978896" cy="500066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Крім</a:t>
            </a:r>
            <a:r>
              <a:rPr lang="ru-RU" sz="2000" dirty="0" smtClean="0"/>
              <a:t> 20 «</a:t>
            </a:r>
            <a:r>
              <a:rPr lang="ru-RU" sz="2000" dirty="0" err="1" smtClean="0"/>
              <a:t>стандартних</a:t>
            </a:r>
            <a:r>
              <a:rPr lang="ru-RU" sz="2000" dirty="0" smtClean="0"/>
              <a:t>» </a:t>
            </a:r>
            <a:r>
              <a:rPr lang="ru-RU" sz="2000" dirty="0" err="1" smtClean="0"/>
              <a:t>амінокислот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кодуються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генетичним</a:t>
            </a:r>
            <a:r>
              <a:rPr lang="ru-RU" sz="2000" dirty="0" smtClean="0"/>
              <a:t> кодом, у </a:t>
            </a:r>
            <a:r>
              <a:rPr lang="ru-RU" sz="2000" dirty="0" err="1" smtClean="0"/>
              <a:t>живих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організмах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трапляється</a:t>
            </a:r>
            <a:r>
              <a:rPr lang="ru-RU" sz="2000" dirty="0" smtClean="0"/>
              <a:t> велика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так </a:t>
            </a:r>
            <a:r>
              <a:rPr lang="ru-RU" sz="2000" dirty="0" err="1" smtClean="0"/>
              <a:t>званих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нестандартних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амінокислот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складі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готових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поліпептидних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ланцюгів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залишки</a:t>
            </a:r>
            <a:r>
              <a:rPr lang="ru-RU" sz="2000" dirty="0" smtClean="0"/>
              <a:t> </a:t>
            </a:r>
            <a:r>
              <a:rPr lang="ru-RU" sz="2000" dirty="0" err="1" smtClean="0"/>
              <a:t>амінокислот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модифікуватись</a:t>
            </a:r>
            <a:r>
              <a:rPr lang="ru-RU" sz="2000" dirty="0" smtClean="0"/>
              <a:t>. Таким чином,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утворюються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нестандарнті</a:t>
            </a:r>
            <a:r>
              <a:rPr lang="ru-RU" sz="2000" dirty="0" smtClean="0"/>
              <a:t> </a:t>
            </a:r>
            <a:r>
              <a:rPr lang="ru-RU" sz="2000" dirty="0" err="1" smtClean="0"/>
              <a:t>амінокислоти</a:t>
            </a:r>
            <a:r>
              <a:rPr lang="ru-RU" sz="2000" dirty="0" smtClean="0"/>
              <a:t> </a:t>
            </a:r>
            <a:r>
              <a:rPr lang="ru-RU" sz="2000" b="1" dirty="0" smtClean="0"/>
              <a:t>5-гідроксилізин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b="1" dirty="0" smtClean="0"/>
              <a:t>4-гідроксипролін</a:t>
            </a:r>
            <a:r>
              <a:rPr lang="ru-RU" sz="2000" dirty="0" smtClean="0"/>
              <a:t>. </a:t>
            </a:r>
            <a:r>
              <a:rPr lang="ru-RU" sz="2000" dirty="0" err="1" smtClean="0"/>
              <a:t>Обидві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входять</a:t>
            </a:r>
            <a:r>
              <a:rPr lang="ru-RU" sz="2000" dirty="0" smtClean="0"/>
              <a:t> до складу </a:t>
            </a:r>
            <a:r>
              <a:rPr lang="ru-RU" sz="2000" dirty="0" err="1" smtClean="0"/>
              <a:t>білка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тканини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колагену</a:t>
            </a:r>
            <a:r>
              <a:rPr lang="ru-RU" sz="2000" dirty="0" smtClean="0"/>
              <a:t>, а </a:t>
            </a:r>
            <a:r>
              <a:rPr lang="ru-RU" sz="2000" dirty="0" err="1" smtClean="0"/>
              <a:t>гідроксипролін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знайдений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у </a:t>
            </a:r>
            <a:r>
              <a:rPr lang="ru-RU" sz="2000" dirty="0" err="1" smtClean="0"/>
              <a:t>клітинних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стінках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1" name="Содержимое 10" descr="default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6096" y="2143116"/>
            <a:ext cx="2564928" cy="3071834"/>
          </a:xfrm>
        </p:spPr>
      </p:pic>
    </p:spTree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69924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“нестандартні”</a:t>
            </a:r>
            <a:r>
              <a:rPr lang="uk-UA" dirty="0" smtClean="0"/>
              <a:t> амінокислоти</a:t>
            </a:r>
            <a:endParaRPr lang="ru-RU" dirty="0"/>
          </a:p>
        </p:txBody>
      </p:sp>
      <p:pic>
        <p:nvPicPr>
          <p:cNvPr id="5" name="Содержимое 4" descr="7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285992"/>
            <a:ext cx="4214842" cy="30132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571612"/>
            <a:ext cx="352044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6-N-</a:t>
            </a:r>
            <a:r>
              <a:rPr lang="ru-RU" sz="1600" dirty="0" err="1" smtClean="0"/>
              <a:t>метиллізин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скоротливого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білка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міозину</a:t>
            </a:r>
            <a:r>
              <a:rPr lang="ru-RU" sz="1600" dirty="0" smtClean="0"/>
              <a:t>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кальцію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протромбін</a:t>
            </a:r>
            <a:r>
              <a:rPr lang="ru-RU" sz="1600" dirty="0" smtClean="0"/>
              <a:t>,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el-GR" sz="1600" b="1" dirty="0" smtClean="0"/>
              <a:t>γ-</a:t>
            </a:r>
            <a:r>
              <a:rPr lang="ru-RU" sz="1600" b="1" dirty="0" err="1" smtClean="0"/>
              <a:t>карбоксиглутамат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Десмозин</a:t>
            </a:r>
            <a:r>
              <a:rPr lang="ru-RU" sz="1600" dirty="0" smtClean="0"/>
              <a:t> — складна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лізину</a:t>
            </a:r>
            <a:r>
              <a:rPr lang="ru-RU" sz="1600" dirty="0" smtClean="0"/>
              <a:t> — </a:t>
            </a:r>
            <a:r>
              <a:rPr lang="ru-RU" sz="1600" dirty="0" err="1" smtClean="0"/>
              <a:t>знайдена</a:t>
            </a:r>
            <a:r>
              <a:rPr lang="ru-RU" sz="1600" dirty="0" smtClean="0"/>
              <a:t> у </a:t>
            </a:r>
            <a:r>
              <a:rPr lang="ru-RU" sz="1600" dirty="0" err="1" smtClean="0"/>
              <a:t>фібрилярному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білку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еластині</a:t>
            </a:r>
            <a:r>
              <a:rPr lang="ru-RU" sz="1600" dirty="0" smtClean="0"/>
              <a:t>.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посттрансляційно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модифіковані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тимчасово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метою </a:t>
            </a:r>
            <a:r>
              <a:rPr lang="ru-RU" sz="1600" dirty="0" err="1" smtClean="0"/>
              <a:t>регуляції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. До таких </a:t>
            </a:r>
            <a:r>
              <a:rPr lang="ru-RU" sz="1600" dirty="0" err="1" smtClean="0"/>
              <a:t>модифікацій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фосфтаних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метильних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ацетильних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аденільних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АДФ-рибозильних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5009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/>
              <a:t>“нестандартні”</a:t>
            </a:r>
            <a:r>
              <a:rPr lang="uk-UA" dirty="0" smtClean="0"/>
              <a:t> </a:t>
            </a:r>
            <a:r>
              <a:rPr lang="uk-UA" dirty="0" err="1" smtClean="0"/>
              <a:t>аміноксилоти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Всього</a:t>
            </a:r>
            <a:r>
              <a:rPr lang="ru-RU" dirty="0" smtClean="0"/>
              <a:t> у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700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b="1" dirty="0" err="1" smtClean="0"/>
              <a:t>орнітин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цитрулін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ключовими</a:t>
            </a:r>
            <a:r>
              <a:rPr lang="ru-RU" dirty="0" smtClean="0"/>
              <a:t> </a:t>
            </a:r>
            <a:r>
              <a:rPr lang="ru-RU" dirty="0" err="1" smtClean="0"/>
              <a:t>метаболітами</a:t>
            </a:r>
            <a:r>
              <a:rPr lang="ru-RU" dirty="0" smtClean="0"/>
              <a:t> у </a:t>
            </a:r>
            <a:r>
              <a:rPr lang="ru-RU" dirty="0" err="1" smtClean="0"/>
              <a:t>циклі</a:t>
            </a:r>
            <a:r>
              <a:rPr lang="ru-RU" dirty="0" smtClean="0"/>
              <a:t> </a:t>
            </a:r>
            <a:r>
              <a:rPr lang="ru-RU" dirty="0" err="1" smtClean="0"/>
              <a:t>сечовини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шляху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b="1" dirty="0" err="1" smtClean="0"/>
              <a:t>аргініну</a:t>
            </a:r>
            <a:r>
              <a:rPr lang="ru-RU" dirty="0" smtClean="0"/>
              <a:t>, </a:t>
            </a:r>
            <a:r>
              <a:rPr lang="ru-RU" b="1" dirty="0" err="1" smtClean="0"/>
              <a:t>гомоцистеїн</a:t>
            </a:r>
            <a:r>
              <a:rPr lang="ru-RU" dirty="0" smtClean="0"/>
              <a:t> — </a:t>
            </a:r>
            <a:r>
              <a:rPr lang="ru-RU" dirty="0" err="1" smtClean="0"/>
              <a:t>проміжний</a:t>
            </a:r>
            <a:r>
              <a:rPr lang="ru-RU" dirty="0" smtClean="0"/>
              <a:t> продукт </a:t>
            </a:r>
            <a:r>
              <a:rPr lang="ru-RU" dirty="0" err="1" smtClean="0"/>
              <a:t>метаболізму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en-US" b="1" dirty="0" smtClean="0"/>
              <a:t>S-</a:t>
            </a:r>
            <a:r>
              <a:rPr lang="ru-RU" b="1" dirty="0" err="1" smtClean="0"/>
              <a:t>аденозилметіонін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відіграє</a:t>
            </a:r>
            <a:r>
              <a:rPr lang="ru-RU" dirty="0" smtClean="0"/>
              <a:t> роль </a:t>
            </a:r>
            <a:r>
              <a:rPr lang="ru-RU" dirty="0" err="1" smtClean="0"/>
              <a:t>метилюючого</a:t>
            </a:r>
            <a:r>
              <a:rPr lang="ru-RU" dirty="0" smtClean="0"/>
              <a:t> агенту.</a:t>
            </a:r>
          </a:p>
          <a:p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знайдені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метеоритах, особливо в </a:t>
            </a:r>
            <a:r>
              <a:rPr lang="ru-RU" dirty="0" err="1" smtClean="0"/>
              <a:t>карбонових</a:t>
            </a:r>
            <a:r>
              <a:rPr lang="ru-RU" dirty="0" smtClean="0"/>
              <a:t> хондритах.</a:t>
            </a:r>
            <a:endParaRPr lang="ru-RU" dirty="0"/>
          </a:p>
        </p:txBody>
      </p:sp>
      <p:pic>
        <p:nvPicPr>
          <p:cNvPr id="5" name="Содержимое 4" descr="37545236_w640_h640_tsitrul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40315" y="1600200"/>
            <a:ext cx="2797045" cy="4525963"/>
          </a:xfrm>
        </p:spPr>
      </p:pic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Амінокислота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Органічна сполука, молекули якої одночасно містять </a:t>
            </a:r>
            <a:r>
              <a:rPr lang="uk-UA" dirty="0" err="1" smtClean="0"/>
              <a:t>аміно</a:t>
            </a:r>
            <a:r>
              <a:rPr lang="uk-UA" dirty="0" smtClean="0"/>
              <a:t>- (-</a:t>
            </a:r>
            <a:r>
              <a:rPr lang="en-US" dirty="0" smtClean="0"/>
              <a:t>NH2</a:t>
            </a:r>
            <a:r>
              <a:rPr lang="ru-RU" dirty="0" smtClean="0"/>
              <a:t>)</a:t>
            </a:r>
            <a:r>
              <a:rPr lang="uk-UA" dirty="0" smtClean="0"/>
              <a:t> та </a:t>
            </a:r>
            <a:r>
              <a:rPr lang="uk-UA" dirty="0" err="1" smtClean="0"/>
              <a:t>карбоксильну</a:t>
            </a:r>
            <a:r>
              <a:rPr lang="uk-UA" dirty="0" smtClean="0"/>
              <a:t> (-</a:t>
            </a:r>
            <a:r>
              <a:rPr lang="en-US" dirty="0" smtClean="0"/>
              <a:t>COOH</a:t>
            </a:r>
            <a:r>
              <a:rPr lang="ru-RU" dirty="0" smtClean="0"/>
              <a:t>)</a:t>
            </a:r>
            <a:r>
              <a:rPr lang="uk-UA" dirty="0" smtClean="0"/>
              <a:t> групи</a:t>
            </a:r>
            <a:r>
              <a:rPr lang="en-US" dirty="0" smtClean="0"/>
              <a:t>;</a:t>
            </a:r>
          </a:p>
          <a:p>
            <a:r>
              <a:rPr lang="uk-UA" dirty="0" smtClean="0"/>
              <a:t>Є </a:t>
            </a:r>
            <a:r>
              <a:rPr lang="uk-UA" dirty="0" err="1" smtClean="0"/>
              <a:t>мономерними</a:t>
            </a:r>
            <a:r>
              <a:rPr lang="uk-UA" dirty="0" smtClean="0"/>
              <a:t> одиницями білків, у складі яких залишки амінокислот з</a:t>
            </a:r>
            <a:r>
              <a:rPr lang="en-US" dirty="0" smtClean="0"/>
              <a:t>’</a:t>
            </a:r>
            <a:r>
              <a:rPr lang="uk-UA" dirty="0" err="1" smtClean="0"/>
              <a:t>єднані</a:t>
            </a:r>
            <a:r>
              <a:rPr lang="uk-UA" dirty="0" smtClean="0"/>
              <a:t> пептидними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язками</a:t>
            </a:r>
            <a:r>
              <a:rPr lang="en-US" dirty="0" smtClean="0"/>
              <a:t>;</a:t>
            </a:r>
          </a:p>
          <a:p>
            <a:r>
              <a:rPr lang="uk-UA" dirty="0" smtClean="0"/>
              <a:t>Більшість побудовані із комбінації 19 </a:t>
            </a:r>
            <a:r>
              <a:rPr lang="uk-UA" dirty="0" err="1" smtClean="0"/>
              <a:t>“первинних”</a:t>
            </a:r>
            <a:r>
              <a:rPr lang="uk-UA" dirty="0" smtClean="0"/>
              <a:t> амінокислот, тобто таких, що містять первинну аміногрупу, і однієї </a:t>
            </a:r>
            <a:r>
              <a:rPr lang="uk-UA" dirty="0" err="1" smtClean="0"/>
              <a:t>“вторинної”</a:t>
            </a:r>
            <a:r>
              <a:rPr lang="uk-UA" dirty="0" smtClean="0"/>
              <a:t> амінокислоти </a:t>
            </a:r>
            <a:r>
              <a:rPr lang="uk-UA" dirty="0" err="1" smtClean="0"/>
              <a:t>аба</a:t>
            </a:r>
            <a:r>
              <a:rPr lang="uk-UA" dirty="0" smtClean="0"/>
              <a:t> </a:t>
            </a:r>
            <a:r>
              <a:rPr lang="uk-UA" dirty="0" err="1" smtClean="0"/>
              <a:t>імінокислоти</a:t>
            </a:r>
            <a:r>
              <a:rPr lang="uk-UA" dirty="0" smtClean="0"/>
              <a:t> проліну, що кодуються генетичним кодом.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42048" cy="7143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Функції амінокислот</a:t>
            </a:r>
            <a:endParaRPr lang="ru-RU" dirty="0"/>
          </a:p>
        </p:txBody>
      </p:sp>
      <p:pic>
        <p:nvPicPr>
          <p:cNvPr id="5" name="Содержимое 4" descr="Sh-thyroid-0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3929066"/>
            <a:ext cx="5357850" cy="27146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5786" y="857233"/>
            <a:ext cx="7143800" cy="2214578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На </a:t>
            </a:r>
            <a:r>
              <a:rPr lang="ru-RU" sz="1600" dirty="0" err="1" smtClean="0"/>
              <a:t>додаток</a:t>
            </a:r>
            <a:r>
              <a:rPr lang="ru-RU" sz="1600" dirty="0" smtClean="0"/>
              <a:t> до синтезу </a:t>
            </a:r>
            <a:r>
              <a:rPr lang="ru-RU" sz="1600" dirty="0" err="1" smtClean="0"/>
              <a:t>білків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стандартні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нестандартні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амінокислоти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тваринному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функцій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Гліцин</a:t>
            </a:r>
            <a:r>
              <a:rPr lang="ru-RU" sz="1600" dirty="0" smtClean="0"/>
              <a:t> та </a:t>
            </a:r>
            <a:r>
              <a:rPr lang="ru-RU" sz="1600" b="1" dirty="0" err="1" smtClean="0"/>
              <a:t>глутамат</a:t>
            </a:r>
            <a:r>
              <a:rPr lang="ru-RU" sz="1600" dirty="0" smtClean="0"/>
              <a:t> (</a:t>
            </a:r>
            <a:r>
              <a:rPr lang="ru-RU" sz="1600" dirty="0" err="1" smtClean="0"/>
              <a:t>аніон</a:t>
            </a:r>
            <a:r>
              <a:rPr lang="ru-RU" sz="1600" dirty="0" smtClean="0"/>
              <a:t> </a:t>
            </a:r>
            <a:r>
              <a:rPr lang="ru-RU" sz="1600" dirty="0" err="1" smtClean="0"/>
              <a:t>глутамінової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)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нейромедіатори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нервовій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хімічні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синапси</a:t>
            </a:r>
            <a:r>
              <a:rPr lang="ru-RU" sz="1600" dirty="0" smtClean="0"/>
              <a:t>, </a:t>
            </a:r>
            <a:r>
              <a:rPr lang="ru-RU" sz="1600" dirty="0" err="1" smtClean="0"/>
              <a:t>нейромедіаторами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нестандартна </a:t>
            </a:r>
            <a:r>
              <a:rPr lang="ru-RU" sz="1600" dirty="0" err="1" smtClean="0"/>
              <a:t>амінокислота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гамма-аміномасляна</a:t>
            </a:r>
            <a:r>
              <a:rPr lang="ru-RU" sz="1600" b="1" dirty="0" smtClean="0"/>
              <a:t> кислота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продуктом </a:t>
            </a:r>
            <a:r>
              <a:rPr lang="ru-RU" sz="1600" dirty="0" err="1" smtClean="0"/>
              <a:t>декарбоксилювання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глутамату</a:t>
            </a:r>
            <a:r>
              <a:rPr lang="ru-RU" sz="1600" dirty="0" smtClean="0"/>
              <a:t>, </a:t>
            </a:r>
            <a:r>
              <a:rPr lang="ru-RU" sz="1600" b="1" dirty="0" err="1" smtClean="0"/>
              <a:t>дофамін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похідне</a:t>
            </a:r>
            <a:r>
              <a:rPr lang="ru-RU" sz="1600" dirty="0" smtClean="0"/>
              <a:t> тирозину,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b="1" dirty="0" err="1" smtClean="0"/>
              <a:t>серотонін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b="1" dirty="0" smtClean="0"/>
              <a:t>триптофану</a:t>
            </a:r>
            <a:r>
              <a:rPr lang="ru-RU" sz="1600" dirty="0" smtClean="0"/>
              <a:t>. </a:t>
            </a:r>
            <a:r>
              <a:rPr lang="ru-RU" sz="1600" b="1" dirty="0" err="1" smtClean="0"/>
              <a:t>Гістидин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попередником</a:t>
            </a:r>
            <a:r>
              <a:rPr lang="ru-RU" sz="1600" dirty="0" smtClean="0"/>
              <a:t> </a:t>
            </a:r>
            <a:r>
              <a:rPr lang="ru-RU" sz="1600" b="1" dirty="0" err="1" smtClean="0"/>
              <a:t>гістаміну</a:t>
            </a:r>
            <a:r>
              <a:rPr lang="ru-RU" sz="1600" b="1" dirty="0" smtClean="0"/>
              <a:t> </a:t>
            </a:r>
            <a:r>
              <a:rPr lang="ru-RU" sz="1600" dirty="0" smtClean="0"/>
              <a:t>– локального </a:t>
            </a:r>
            <a:r>
              <a:rPr lang="ru-RU" sz="1600" dirty="0" err="1" smtClean="0"/>
              <a:t>медіатора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алергічних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. </a:t>
            </a:r>
            <a:r>
              <a:rPr lang="ru-RU" sz="1600" dirty="0" err="1" smtClean="0"/>
              <a:t>Йодовмісний</a:t>
            </a:r>
            <a:r>
              <a:rPr lang="ru-RU" sz="1600" dirty="0" smtClean="0"/>
              <a:t> гормон </a:t>
            </a:r>
            <a:r>
              <a:rPr lang="ru-RU" sz="1600" dirty="0" err="1" smtClean="0"/>
              <a:t>щитоподібної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залози</a:t>
            </a:r>
            <a:r>
              <a:rPr lang="ru-RU" sz="1600" dirty="0" smtClean="0"/>
              <a:t> </a:t>
            </a:r>
            <a:r>
              <a:rPr lang="ru-RU" sz="1600" b="1" dirty="0" smtClean="0"/>
              <a:t>тироксин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b="1" dirty="0" smtClean="0"/>
              <a:t>тирозину. </a:t>
            </a:r>
            <a:r>
              <a:rPr lang="ru-RU" sz="1600" b="1" dirty="0" err="1" smtClean="0"/>
              <a:t>Гліцин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метаболічних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порфіринів</a:t>
            </a:r>
            <a:r>
              <a:rPr lang="ru-RU" sz="1600" dirty="0" smtClean="0"/>
              <a:t> (таких як </a:t>
            </a:r>
            <a:r>
              <a:rPr lang="ru-RU" sz="1600" dirty="0" err="1" smtClean="0"/>
              <a:t>дихальний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пігмент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гем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амінокислот</a:t>
            </a:r>
            <a:endParaRPr lang="ru-RU" dirty="0"/>
          </a:p>
        </p:txBody>
      </p:sp>
      <p:pic>
        <p:nvPicPr>
          <p:cNvPr id="5" name="Содержимое 4" descr="pyramid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17429"/>
            <a:ext cx="3521075" cy="30915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988840"/>
            <a:ext cx="3921584" cy="4137323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Деякі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20-ти </a:t>
            </a:r>
            <a:r>
              <a:rPr lang="ru-RU" sz="2000" dirty="0" err="1" smtClean="0"/>
              <a:t>протеїногенних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амінокислот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називаються</a:t>
            </a:r>
            <a:r>
              <a:rPr lang="ru-RU" sz="2000" dirty="0" smtClean="0"/>
              <a:t> «</a:t>
            </a:r>
            <a:r>
              <a:rPr lang="ru-RU" sz="2000" dirty="0" err="1" smtClean="0"/>
              <a:t>незамінними</a:t>
            </a:r>
            <a:r>
              <a:rPr lang="ru-RU" sz="2000" dirty="0" smtClean="0"/>
              <a:t>» 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виробляються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їжею</a:t>
            </a:r>
            <a:r>
              <a:rPr lang="ru-RU" sz="2000" dirty="0" smtClean="0"/>
              <a:t>. Для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лізин</a:t>
            </a:r>
            <a:r>
              <a:rPr lang="ru-RU" sz="2000" dirty="0" smtClean="0"/>
              <a:t>, лейцин, </a:t>
            </a:r>
            <a:r>
              <a:rPr lang="ru-RU" sz="2000" dirty="0" err="1" smtClean="0"/>
              <a:t>ізолейцин</a:t>
            </a:r>
            <a:r>
              <a:rPr lang="ru-RU" sz="2000" dirty="0" smtClean="0"/>
              <a:t>, </a:t>
            </a:r>
            <a:r>
              <a:rPr lang="ru-RU" sz="2000" dirty="0" err="1" smtClean="0"/>
              <a:t>метіонін</a:t>
            </a:r>
            <a:r>
              <a:rPr lang="ru-RU" sz="2000" dirty="0" smtClean="0"/>
              <a:t>, </a:t>
            </a:r>
            <a:r>
              <a:rPr lang="ru-RU" sz="2000" dirty="0" err="1" smtClean="0"/>
              <a:t>фенілаланін</a:t>
            </a:r>
            <a:r>
              <a:rPr lang="ru-RU" sz="2000" dirty="0" smtClean="0"/>
              <a:t>, </a:t>
            </a:r>
            <a:r>
              <a:rPr lang="ru-RU" sz="2000" dirty="0" err="1" smtClean="0"/>
              <a:t>треонін</a:t>
            </a:r>
            <a:r>
              <a:rPr lang="ru-RU" sz="2000" dirty="0" smtClean="0"/>
              <a:t>, триптофан, </a:t>
            </a:r>
            <a:r>
              <a:rPr lang="ru-RU" sz="2000" dirty="0" err="1" smtClean="0"/>
              <a:t>валін</a:t>
            </a:r>
            <a:r>
              <a:rPr lang="ru-RU" sz="2000" dirty="0" smtClean="0"/>
              <a:t>, а для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гістидин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аргінін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Кислотно-основні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429726" cy="4853136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Амінокислоти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амфотерними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амфолітами</a:t>
            </a:r>
            <a:r>
              <a:rPr lang="ru-RU" sz="1800" dirty="0" smtClean="0"/>
              <a:t> (</a:t>
            </a:r>
            <a:r>
              <a:rPr lang="ru-RU" sz="1800" dirty="0" err="1" smtClean="0"/>
              <a:t>від</a:t>
            </a:r>
            <a:r>
              <a:rPr lang="ru-RU" sz="1800" dirty="0" smtClean="0"/>
              <a:t> «</a:t>
            </a:r>
            <a:r>
              <a:rPr lang="ru-RU" sz="1800" dirty="0" err="1" smtClean="0"/>
              <a:t>амфотерний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електроліт</a:t>
            </a:r>
            <a:r>
              <a:rPr lang="ru-RU" sz="1800" dirty="0" smtClean="0"/>
              <a:t>»). Вони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виступати</a:t>
            </a:r>
            <a:r>
              <a:rPr lang="ru-RU" sz="1800" dirty="0" smtClean="0"/>
              <a:t> як кислотами,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основами </a:t>
            </a:r>
            <a:r>
              <a:rPr lang="ru-RU" sz="1800" dirty="0" err="1" smtClean="0"/>
              <a:t>завдяки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наявності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карбоксильної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. 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амінокислоту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бічним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ланцюгом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здатним</a:t>
            </a:r>
            <a:r>
              <a:rPr lang="ru-RU" sz="1800" dirty="0" smtClean="0"/>
              <a:t> до </a:t>
            </a:r>
            <a:r>
              <a:rPr lang="ru-RU" sz="1800" dirty="0" err="1" smtClean="0"/>
              <a:t>іонізації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розчинити</a:t>
            </a:r>
            <a:r>
              <a:rPr lang="ru-RU" sz="1800" dirty="0" smtClean="0"/>
              <a:t> у </a:t>
            </a:r>
            <a:r>
              <a:rPr lang="ru-RU" sz="1800" dirty="0" err="1" smtClean="0"/>
              <a:t>воді</a:t>
            </a:r>
            <a:r>
              <a:rPr lang="ru-RU" sz="1800" dirty="0" smtClean="0"/>
              <a:t> при </a:t>
            </a:r>
            <a:r>
              <a:rPr lang="en-US" sz="1800" dirty="0" smtClean="0"/>
              <a:t>pH 7,0 </a:t>
            </a:r>
            <a:r>
              <a:rPr lang="ru-RU" sz="1800" dirty="0" smtClean="0"/>
              <a:t>вона </a:t>
            </a:r>
            <a:r>
              <a:rPr lang="ru-RU" sz="1800" dirty="0" err="1" smtClean="0"/>
              <a:t>перебуватиме</a:t>
            </a:r>
            <a:r>
              <a:rPr lang="ru-RU" sz="1800" dirty="0" smtClean="0"/>
              <a:t> у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</a:t>
            </a:r>
            <a:r>
              <a:rPr lang="ru-RU" sz="1800" dirty="0" err="1" smtClean="0"/>
              <a:t>цвітеріона</a:t>
            </a:r>
            <a:r>
              <a:rPr lang="ru-RU" sz="1800" dirty="0" smtClean="0"/>
              <a:t> (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нім</a:t>
            </a:r>
            <a:r>
              <a:rPr lang="ru-RU" sz="1800" dirty="0" smtClean="0"/>
              <a:t>. </a:t>
            </a:r>
            <a:r>
              <a:rPr lang="en-US" sz="1800" dirty="0" err="1" smtClean="0"/>
              <a:t>Zwitter</a:t>
            </a:r>
            <a:r>
              <a:rPr lang="en-US" sz="1800" dirty="0" smtClean="0"/>
              <a:t> — </a:t>
            </a:r>
            <a:r>
              <a:rPr lang="ru-RU" sz="1800" dirty="0" err="1" smtClean="0"/>
              <a:t>гібридний</a:t>
            </a:r>
            <a:r>
              <a:rPr lang="ru-RU" sz="1800" dirty="0" smtClean="0"/>
              <a:t>),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нестиме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одночасно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позитивний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негативний</a:t>
            </a:r>
            <a:r>
              <a:rPr lang="ru-RU" sz="1800" dirty="0" smtClean="0"/>
              <a:t> заряди. (</a:t>
            </a:r>
            <a:r>
              <a:rPr lang="ru-RU" sz="1800" dirty="0" err="1" smtClean="0"/>
              <a:t>Амінокислота</a:t>
            </a:r>
            <a:r>
              <a:rPr lang="ru-RU" sz="1800" dirty="0" smtClean="0"/>
              <a:t> у </a:t>
            </a:r>
            <a:r>
              <a:rPr lang="ru-RU" sz="1800" dirty="0" err="1" smtClean="0"/>
              <a:t>неіонізованій</a:t>
            </a:r>
            <a:r>
              <a:rPr lang="ru-RU" sz="1800" dirty="0" smtClean="0"/>
              <a:t> (</a:t>
            </a:r>
            <a:r>
              <a:rPr lang="ru-RU" sz="1800" dirty="0" err="1" smtClean="0"/>
              <a:t>зліва</a:t>
            </a:r>
            <a:r>
              <a:rPr lang="ru-RU" sz="1800" dirty="0" smtClean="0"/>
              <a:t>)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цвітеріонній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(справа)).</a:t>
            </a:r>
            <a:endParaRPr lang="ru-RU" sz="1800" dirty="0"/>
          </a:p>
        </p:txBody>
      </p:sp>
      <p:pic>
        <p:nvPicPr>
          <p:cNvPr id="5" name="Содержимое 4" descr="Amino_acid_zwitterions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4008" y="2500306"/>
            <a:ext cx="3285578" cy="2065874"/>
          </a:xfrm>
        </p:spPr>
      </p:pic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rmAutofit/>
          </a:bodyPr>
          <a:lstStyle/>
          <a:p>
            <a:r>
              <a:rPr lang="uk-UA" dirty="0" smtClean="0"/>
              <a:t>Класифікація амінокислот</a:t>
            </a:r>
            <a:endParaRPr lang="uk-UA" dirty="0"/>
          </a:p>
        </p:txBody>
      </p:sp>
      <p:graphicFrame>
        <p:nvGraphicFramePr>
          <p:cNvPr id="4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911693"/>
              </p:ext>
            </p:extLst>
          </p:nvPr>
        </p:nvGraphicFramePr>
        <p:xfrm>
          <a:off x="323528" y="908720"/>
          <a:ext cx="8003232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672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номенклатура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dirty="0"/>
              <a:t>Систематична номенклатура: назва утворюється від назви відповідного алкану (нумерація ланцюжка від атома Карбону </a:t>
            </a:r>
            <a:r>
              <a:rPr lang="uk-UA" sz="2200" dirty="0" err="1"/>
              <a:t>карбоксильної</a:t>
            </a:r>
            <a:r>
              <a:rPr lang="uk-UA" sz="2200" dirty="0"/>
              <a:t> групи) додаванням </a:t>
            </a:r>
            <a:r>
              <a:rPr lang="uk-UA" sz="2200" dirty="0" err="1"/>
              <a:t>префікса</a:t>
            </a:r>
            <a:r>
              <a:rPr lang="uk-UA" sz="2200" dirty="0"/>
              <a:t> </a:t>
            </a:r>
            <a:r>
              <a:rPr lang="uk-UA" sz="2200" dirty="0" err="1"/>
              <a:t>аміно</a:t>
            </a:r>
            <a:r>
              <a:rPr lang="uk-UA" sz="2200" dirty="0"/>
              <a:t>-, суфікса –</a:t>
            </a:r>
            <a:r>
              <a:rPr lang="uk-UA" sz="2200" dirty="0" err="1"/>
              <a:t>ова</a:t>
            </a:r>
            <a:r>
              <a:rPr lang="uk-UA" sz="2200" dirty="0"/>
              <a:t> і слова кислота. </a:t>
            </a:r>
          </a:p>
          <a:p>
            <a:r>
              <a:rPr lang="uk-UA" sz="2200" dirty="0"/>
              <a:t>Традиційна номенклатура: до назви відповідної карбонової кислоти додають префікс </a:t>
            </a:r>
            <a:r>
              <a:rPr lang="uk-UA" sz="2200" dirty="0" err="1"/>
              <a:t>аміно</a:t>
            </a:r>
            <a:r>
              <a:rPr lang="uk-UA" sz="2200" dirty="0"/>
              <a:t>-, а місце аміногрупи позначають літерами </a:t>
            </a:r>
            <a:r>
              <a:rPr lang="el-GR" sz="2200" dirty="0"/>
              <a:t>ά, β, γ, δ </a:t>
            </a:r>
            <a:r>
              <a:rPr lang="uk-UA" sz="2200" dirty="0"/>
              <a:t>тощо. </a:t>
            </a:r>
          </a:p>
          <a:p>
            <a:r>
              <a:rPr lang="uk-UA" sz="2200" dirty="0"/>
              <a:t> Для амінокислот, що входять до складу білків, використовують тривіальні назви, причому скорочені, в тому числі у латинському написанні.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43772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номенклатура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150946" cy="5141168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Кожна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двадцяти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стандартних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нестандратних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амінокислот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назви</a:t>
            </a:r>
            <a:r>
              <a:rPr lang="ru-RU" sz="1800" dirty="0" smtClean="0"/>
              <a:t>. </a:t>
            </a:r>
            <a:r>
              <a:rPr lang="ru-RU" sz="1800" dirty="0" err="1" smtClean="0"/>
              <a:t>Частина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пов'язана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виділено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сполуку</a:t>
            </a:r>
            <a:r>
              <a:rPr lang="ru-RU" sz="1800" dirty="0" smtClean="0"/>
              <a:t>: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b="1" dirty="0" err="1" smtClean="0"/>
              <a:t>аспарагін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виділений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спаржі</a:t>
            </a:r>
            <a:r>
              <a:rPr lang="ru-RU" sz="1800" dirty="0" smtClean="0"/>
              <a:t> (лат. </a:t>
            </a:r>
            <a:r>
              <a:rPr lang="en-US" sz="1800" dirty="0" smtClean="0"/>
              <a:t>Asparagus), </a:t>
            </a:r>
            <a:r>
              <a:rPr lang="ru-RU" sz="1800" b="1" dirty="0" err="1" smtClean="0"/>
              <a:t>глутамін</a:t>
            </a:r>
            <a:r>
              <a:rPr lang="ru-RU" sz="1800" dirty="0" smtClean="0"/>
              <a:t> —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глютену</a:t>
            </a:r>
            <a:r>
              <a:rPr lang="ru-RU" sz="1800" dirty="0" smtClean="0"/>
              <a:t> </a:t>
            </a:r>
            <a:r>
              <a:rPr lang="ru-RU" sz="1800" dirty="0" err="1" smtClean="0"/>
              <a:t>пшениці</a:t>
            </a:r>
            <a:r>
              <a:rPr lang="ru-RU" sz="1800" dirty="0" smtClean="0"/>
              <a:t>, </a:t>
            </a:r>
            <a:r>
              <a:rPr lang="ru-RU" sz="1800" b="1" dirty="0" smtClean="0"/>
              <a:t>тирозин</a:t>
            </a:r>
            <a:r>
              <a:rPr lang="ru-RU" sz="1800" dirty="0" smtClean="0"/>
              <a:t> —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сиру</a:t>
            </a:r>
            <a:r>
              <a:rPr lang="ru-RU" sz="1800" dirty="0" smtClean="0"/>
              <a:t> (сир </a:t>
            </a:r>
            <a:r>
              <a:rPr lang="ru-RU" sz="1800" dirty="0" err="1" smtClean="0"/>
              <a:t>грецькою</a:t>
            </a:r>
            <a:r>
              <a:rPr lang="ru-RU" sz="1800" dirty="0" smtClean="0"/>
              <a:t> </a:t>
            </a:r>
            <a:r>
              <a:rPr lang="en-US" sz="1800" dirty="0" smtClean="0"/>
              <a:t>tyros). </a:t>
            </a:r>
            <a:r>
              <a:rPr lang="ru-RU" sz="1800" dirty="0" smtClean="0"/>
              <a:t>Для </a:t>
            </a:r>
            <a:r>
              <a:rPr lang="ru-RU" sz="1800" dirty="0" err="1" smtClean="0"/>
              <a:t>скороченого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запису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протеїногенні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амінокислоти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позначають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трибуквенним</a:t>
            </a:r>
            <a:r>
              <a:rPr lang="ru-RU" sz="1800" dirty="0" smtClean="0"/>
              <a:t> кодом, </a:t>
            </a:r>
            <a:r>
              <a:rPr lang="ru-RU" sz="1800" dirty="0" err="1" smtClean="0"/>
              <a:t>використовуючи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перші</a:t>
            </a:r>
            <a:r>
              <a:rPr lang="ru-RU" sz="1800" dirty="0" smtClean="0"/>
              <a:t> три </a:t>
            </a:r>
            <a:r>
              <a:rPr lang="ru-RU" sz="1800" dirty="0" err="1" smtClean="0"/>
              <a:t>літери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назви</a:t>
            </a:r>
            <a:r>
              <a:rPr lang="ru-RU" sz="1800" dirty="0" smtClean="0"/>
              <a:t> (за </a:t>
            </a:r>
            <a:r>
              <a:rPr lang="ru-RU" sz="1800" dirty="0" err="1" smtClean="0"/>
              <a:t>винятком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аспарагіну</a:t>
            </a:r>
            <a:r>
              <a:rPr lang="ru-RU" sz="1800" dirty="0" smtClean="0"/>
              <a:t> (</a:t>
            </a:r>
            <a:r>
              <a:rPr lang="ru-RU" sz="1800" dirty="0" err="1" smtClean="0"/>
              <a:t>Асн</a:t>
            </a:r>
            <a:r>
              <a:rPr lang="ru-RU" sz="1800" dirty="0" smtClean="0"/>
              <a:t>), </a:t>
            </a:r>
            <a:r>
              <a:rPr lang="ru-RU" sz="1800" dirty="0" err="1" smtClean="0"/>
              <a:t>глутаміну</a:t>
            </a:r>
            <a:r>
              <a:rPr lang="ru-RU" sz="1800" dirty="0" smtClean="0"/>
              <a:t> (</a:t>
            </a:r>
            <a:r>
              <a:rPr lang="ru-RU" sz="1800" dirty="0" err="1" smtClean="0"/>
              <a:t>Глн</a:t>
            </a:r>
            <a:r>
              <a:rPr lang="ru-RU" sz="1800" dirty="0" smtClean="0"/>
              <a:t>), </a:t>
            </a:r>
            <a:r>
              <a:rPr lang="ru-RU" sz="1800" dirty="0" err="1" smtClean="0"/>
              <a:t>ізолейцину</a:t>
            </a:r>
            <a:r>
              <a:rPr lang="ru-RU" sz="1800" dirty="0" smtClean="0"/>
              <a:t> (</a:t>
            </a:r>
            <a:r>
              <a:rPr lang="ru-RU" sz="1800" dirty="0" err="1" smtClean="0"/>
              <a:t>Іле</a:t>
            </a:r>
            <a:r>
              <a:rPr lang="ru-RU" sz="1800" dirty="0" smtClean="0"/>
              <a:t>) </a:t>
            </a:r>
            <a:r>
              <a:rPr lang="ru-RU" sz="1800" dirty="0" err="1" smtClean="0"/>
              <a:t>і</a:t>
            </a:r>
            <a:r>
              <a:rPr lang="ru-RU" sz="1800" dirty="0" smtClean="0"/>
              <a:t> триптофану (</a:t>
            </a:r>
            <a:r>
              <a:rPr lang="ru-RU" sz="1800" dirty="0" err="1" smtClean="0"/>
              <a:t>Трп</a:t>
            </a:r>
            <a:r>
              <a:rPr lang="ru-RU" sz="1800" dirty="0" smtClean="0"/>
              <a:t>), для </a:t>
            </a:r>
            <a:r>
              <a:rPr lang="ru-RU" sz="1800" dirty="0" err="1" smtClean="0"/>
              <a:t>останнього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скорочення</a:t>
            </a:r>
            <a:r>
              <a:rPr lang="ru-RU" sz="1800" dirty="0" smtClean="0"/>
              <a:t> «три»).</a:t>
            </a:r>
            <a:endParaRPr lang="ru-RU" sz="1800" dirty="0"/>
          </a:p>
        </p:txBody>
      </p:sp>
      <p:pic>
        <p:nvPicPr>
          <p:cNvPr id="10" name="Содержимое 9" descr="AminoAcidball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2080" y="2204864"/>
            <a:ext cx="2925538" cy="279364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Абревіатури амінокислот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шести </a:t>
            </a:r>
            <a:r>
              <a:rPr lang="ru-RU" dirty="0" err="1" smtClean="0"/>
              <a:t>амінокислот</a:t>
            </a:r>
            <a:r>
              <a:rPr lang="ru-RU" dirty="0" smtClean="0"/>
              <a:t> </a:t>
            </a:r>
            <a:r>
              <a:rPr lang="ru-RU" dirty="0" err="1" smtClean="0"/>
              <a:t>використані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початкові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(в </a:t>
            </a:r>
            <a:r>
              <a:rPr lang="ru-RU" dirty="0" err="1" smtClean="0"/>
              <a:t>англійській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),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унікальними</a:t>
            </a:r>
            <a:r>
              <a:rPr lang="ru-RU" dirty="0" smtClean="0"/>
              <a:t> (</a:t>
            </a:r>
            <a:r>
              <a:rPr lang="en-US" dirty="0" smtClean="0"/>
              <a:t>CHIMSV). </a:t>
            </a:r>
            <a:r>
              <a:rPr lang="ru-RU" dirty="0" err="1" smtClean="0"/>
              <a:t>Ще</a:t>
            </a:r>
            <a:r>
              <a:rPr lang="ru-RU" dirty="0" smtClean="0"/>
              <a:t> у </a:t>
            </a:r>
            <a:r>
              <a:rPr lang="ru-RU" dirty="0" err="1" smtClean="0"/>
              <a:t>п'яти</a:t>
            </a:r>
            <a:r>
              <a:rPr lang="ru-RU" dirty="0" smtClean="0"/>
              <a:t> (</a:t>
            </a:r>
            <a:r>
              <a:rPr lang="en-US" dirty="0" smtClean="0"/>
              <a:t>AGLPT)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літера</a:t>
            </a:r>
            <a:r>
              <a:rPr lang="ru-RU" dirty="0" smtClean="0"/>
              <a:t> </a:t>
            </a:r>
            <a:r>
              <a:rPr lang="en-US" dirty="0" smtClean="0"/>
              <a:t>L </a:t>
            </a:r>
            <a:r>
              <a:rPr lang="ru-RU" dirty="0" err="1" smtClean="0"/>
              <a:t>позначає</a:t>
            </a:r>
            <a:r>
              <a:rPr lang="ru-RU" dirty="0" smtClean="0"/>
              <a:t> лейцин,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лізин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785818"/>
          </a:xfrm>
        </p:spPr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dirty="0" smtClean="0"/>
              <a:t>будова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7258072" cy="2686055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карбоксильну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аміногрупи</a:t>
            </a:r>
            <a:r>
              <a:rPr lang="ru-RU" dirty="0" smtClean="0"/>
              <a:t>. В </a:t>
            </a:r>
            <a:r>
              <a:rPr lang="el-GR" dirty="0" smtClean="0"/>
              <a:t>α-</a:t>
            </a:r>
            <a:r>
              <a:rPr lang="ru-RU" dirty="0" err="1" smtClean="0"/>
              <a:t>амінокислот</a:t>
            </a:r>
            <a:r>
              <a:rPr lang="ru-RU" dirty="0" smtClean="0"/>
              <a:t> вони </a:t>
            </a:r>
            <a:r>
              <a:rPr lang="ru-RU" dirty="0" err="1" smtClean="0"/>
              <a:t>приєднані</a:t>
            </a:r>
            <a:r>
              <a:rPr lang="ru-RU" dirty="0" smtClean="0"/>
              <a:t> до одного </a:t>
            </a:r>
            <a:r>
              <a:rPr lang="ru-RU" dirty="0" err="1" smtClean="0"/>
              <a:t>і</a:t>
            </a:r>
            <a:r>
              <a:rPr lang="ru-RU" dirty="0" smtClean="0"/>
              <a:t> того ж атома карбону. </a:t>
            </a:r>
            <a:r>
              <a:rPr lang="ru-RU" dirty="0" err="1" smtClean="0"/>
              <a:t>Решту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бічним</a:t>
            </a:r>
            <a:r>
              <a:rPr lang="ru-RU" dirty="0" smtClean="0"/>
              <a:t> </a:t>
            </a:r>
            <a:r>
              <a:rPr lang="ru-RU" dirty="0" err="1" smtClean="0"/>
              <a:t>ланцюгом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R-</a:t>
            </a:r>
            <a:r>
              <a:rPr lang="ru-RU" dirty="0" err="1" smtClean="0"/>
              <a:t>групою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, формою, </a:t>
            </a:r>
            <a:r>
              <a:rPr lang="ru-RU" dirty="0" err="1" smtClean="0"/>
              <a:t>гідрофільністю</a:t>
            </a:r>
            <a:r>
              <a:rPr lang="ru-RU" dirty="0" smtClean="0"/>
              <a:t>, </a:t>
            </a:r>
            <a:r>
              <a:rPr lang="ru-RU" dirty="0" err="1" smtClean="0"/>
              <a:t>електричним</a:t>
            </a:r>
            <a:r>
              <a:rPr lang="ru-RU" dirty="0" smtClean="0"/>
              <a:t> зарядом, </a:t>
            </a:r>
            <a:r>
              <a:rPr lang="ru-RU" dirty="0" err="1" smtClean="0"/>
              <a:t>схильністю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водневі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реакційною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 </a:t>
            </a:r>
            <a:r>
              <a:rPr lang="ru-RU" dirty="0" err="1" smtClean="0"/>
              <a:t>надаючи</a:t>
            </a:r>
            <a:r>
              <a:rPr lang="ru-RU" dirty="0" smtClean="0"/>
              <a:t>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амінокислоті</a:t>
            </a:r>
            <a:r>
              <a:rPr lang="ru-RU" dirty="0" smtClean="0"/>
              <a:t> </a:t>
            </a:r>
            <a:r>
              <a:rPr lang="ru-RU" dirty="0" err="1" smtClean="0"/>
              <a:t>унікальних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. У </a:t>
            </a:r>
            <a:r>
              <a:rPr lang="ru-RU" dirty="0" err="1" smtClean="0"/>
              <a:t>найменшої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— </a:t>
            </a:r>
            <a:r>
              <a:rPr lang="ru-RU" dirty="0" err="1" smtClean="0"/>
              <a:t>гліцину</a:t>
            </a:r>
            <a:r>
              <a:rPr lang="ru-RU" dirty="0" smtClean="0"/>
              <a:t> — </a:t>
            </a:r>
            <a:r>
              <a:rPr lang="ru-RU" dirty="0" err="1" smtClean="0"/>
              <a:t>бічного</a:t>
            </a:r>
            <a:r>
              <a:rPr lang="ru-RU" dirty="0" smtClean="0"/>
              <a:t> </a:t>
            </a:r>
            <a:r>
              <a:rPr lang="ru-RU" dirty="0" err="1" smtClean="0"/>
              <a:t>ланцюга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,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el-GR" dirty="0" smtClean="0"/>
              <a:t>α-</a:t>
            </a:r>
            <a:r>
              <a:rPr lang="ru-RU" dirty="0" smtClean="0"/>
              <a:t>атома карбону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карбоксильної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аміногрупи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два </a:t>
            </a:r>
            <a:r>
              <a:rPr lang="ru-RU" dirty="0" err="1" smtClean="0"/>
              <a:t>атоми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test-molecule-300x2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47664" y="3284984"/>
            <a:ext cx="4714908" cy="3143272"/>
          </a:xfrm>
        </p:spPr>
      </p:pic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будови</a:t>
            </a:r>
            <a:endParaRPr lang="uk-UA" dirty="0"/>
          </a:p>
        </p:txBody>
      </p:sp>
      <p:pic>
        <p:nvPicPr>
          <p:cNvPr id="3" name="Picture 2" descr="b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8713788" cy="3960664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07973598"/>
      </p:ext>
    </p:extLst>
  </p:cSld>
  <p:clrMapOvr>
    <a:masterClrMapping/>
  </p:clrMapOvr>
  <p:transition spd="slow"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89172059SlideId2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89172059SlideId2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89172059SlideId2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8917213SlideId2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8917213SlideId2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8917213SlideId26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155</TotalTime>
  <Words>2012</Words>
  <Application>Microsoft Office PowerPoint</Application>
  <PresentationFormat>Экран (4:3)</PresentationFormat>
  <Paragraphs>114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Calibri</vt:lpstr>
      <vt:lpstr>Cambria Math</vt:lpstr>
      <vt:lpstr>Trebuchet MS</vt:lpstr>
      <vt:lpstr>Wingdings</vt:lpstr>
      <vt:lpstr>Wingdings 2</vt:lpstr>
      <vt:lpstr>Изящная</vt:lpstr>
      <vt:lpstr>Амінокислоти</vt:lpstr>
      <vt:lpstr>Презентация PowerPoint</vt:lpstr>
      <vt:lpstr>Амінокислота</vt:lpstr>
      <vt:lpstr>Класифікація амінокислот</vt:lpstr>
      <vt:lpstr>номенклатура</vt:lpstr>
      <vt:lpstr>номенклатура</vt:lpstr>
      <vt:lpstr>Абревіатури амінокислот</vt:lpstr>
      <vt:lpstr> будова</vt:lpstr>
      <vt:lpstr>Особливості будови</vt:lpstr>
      <vt:lpstr>Особливості будови</vt:lpstr>
      <vt:lpstr>Особливості будови</vt:lpstr>
      <vt:lpstr>Особливості будови</vt:lpstr>
      <vt:lpstr>Особливості будови</vt:lpstr>
      <vt:lpstr>Особливості будови</vt:lpstr>
      <vt:lpstr>ФІЗИЧНІ та хімічні ВЛАСТИВОСТІ</vt:lpstr>
      <vt:lpstr>ФІЗИЧНІ та хімічні ВЛАСТИВОСТІ</vt:lpstr>
      <vt:lpstr>ФІЗИЧНІ та хімічні ВЛАСТИВОСТІ</vt:lpstr>
      <vt:lpstr>Презентация PowerPoint</vt:lpstr>
      <vt:lpstr>Презентация PowerPoint</vt:lpstr>
      <vt:lpstr>СПОСОБИ ДОБУВАННЯ</vt:lpstr>
      <vt:lpstr>ЗНАЧЕННЯ АМІНОКИСЛОТ</vt:lpstr>
      <vt:lpstr>Незамінні  амінокислоти:</vt:lpstr>
      <vt:lpstr>Незамінні  амінокислоти:</vt:lpstr>
      <vt:lpstr>Умовно незамінні</vt:lpstr>
      <vt:lpstr>Замінні амінокислоти:</vt:lpstr>
      <vt:lpstr>Замінні амінокислоти:</vt:lpstr>
      <vt:lpstr>“нестандартні амінокислоти”</vt:lpstr>
      <vt:lpstr>“нестандартні” амінокислоти</vt:lpstr>
      <vt:lpstr>“нестандартні” аміноксилоти</vt:lpstr>
      <vt:lpstr>Функції амінокислот</vt:lpstr>
      <vt:lpstr>Функції амінокислот</vt:lpstr>
      <vt:lpstr>Кислотно-основні властивості</vt:lpstr>
    </vt:vector>
  </TitlesOfParts>
  <Company>WareZ Provider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Victor</cp:lastModifiedBy>
  <cp:revision>27</cp:revision>
  <dcterms:created xsi:type="dcterms:W3CDTF">2013-10-03T15:54:49Z</dcterms:created>
  <dcterms:modified xsi:type="dcterms:W3CDTF">2015-02-25T11:24:18Z</dcterms:modified>
</cp:coreProperties>
</file>