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7" r:id="rId21"/>
    <p:sldId id="274" r:id="rId22"/>
    <p:sldId id="27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9E22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FE62-3F7D-462C-BEA5-9103C459D81F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5F25-A2DC-4AF8-A18F-7CD888F43D5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FE62-3F7D-462C-BEA5-9103C459D81F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5F25-A2DC-4AF8-A18F-7CD888F43D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FE62-3F7D-462C-BEA5-9103C459D81F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5F25-A2DC-4AF8-A18F-7CD888F43D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FE62-3F7D-462C-BEA5-9103C459D81F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5F25-A2DC-4AF8-A18F-7CD888F43D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FE62-3F7D-462C-BEA5-9103C459D81F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DF25F25-A2DC-4AF8-A18F-7CD888F43D5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FE62-3F7D-462C-BEA5-9103C459D81F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5F25-A2DC-4AF8-A18F-7CD888F43D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FE62-3F7D-462C-BEA5-9103C459D81F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5F25-A2DC-4AF8-A18F-7CD888F43D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FE62-3F7D-462C-BEA5-9103C459D81F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5F25-A2DC-4AF8-A18F-7CD888F43D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FE62-3F7D-462C-BEA5-9103C459D81F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5F25-A2DC-4AF8-A18F-7CD888F43D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FE62-3F7D-462C-BEA5-9103C459D81F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5F25-A2DC-4AF8-A18F-7CD888F43D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FE62-3F7D-462C-BEA5-9103C459D81F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25F25-A2DC-4AF8-A18F-7CD888F43D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A2AFE62-3F7D-462C-BEA5-9103C459D81F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F25F25-A2DC-4AF8-A18F-7CD888F43D5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86%D0%BD%D1%84%D0%BE%D1%80%D0%BC%D0%B0%D1%86%D1%96%D1%8F" TargetMode="External"/><Relationship Id="rId3" Type="http://schemas.openxmlformats.org/officeDocument/2006/relationships/hyperlink" Target="http://uk.wikipedia.org/wiki/%D0%9F%D1%80%D0%B5%D1%81%D0%B0" TargetMode="External"/><Relationship Id="rId7" Type="http://schemas.openxmlformats.org/officeDocument/2006/relationships/hyperlink" Target="http://uk.wikipedia.org/wiki/%D0%9A%D1%96%D0%BD%D0%B5%D0%BC%D0%B0%D1%82%D0%BE%D0%B3%D1%80%D0%B0%D1%84" TargetMode="External"/><Relationship Id="rId2" Type="http://schemas.openxmlformats.org/officeDocument/2006/relationships/hyperlink" Target="http://uk.wikipedia.org/wiki/%D0%9C%D0%B5%D0%B4%D1%96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86%D0%BD%D1%82%D0%B5%D1%80%D0%BD%D0%B5%D1%82-%D0%97%D0%9C%D0%86" TargetMode="External"/><Relationship Id="rId11" Type="http://schemas.openxmlformats.org/officeDocument/2006/relationships/image" Target="../media/image5.jpeg"/><Relationship Id="rId5" Type="http://schemas.openxmlformats.org/officeDocument/2006/relationships/hyperlink" Target="http://uk.wikipedia.org/wiki/%D0%A2%D0%B5%D0%BB%D0%B5%D0%B1%D0%B0%D1%87%D0%B5%D0%BD%D0%BD%D1%8F" TargetMode="External"/><Relationship Id="rId10" Type="http://schemas.openxmlformats.org/officeDocument/2006/relationships/hyperlink" Target="http://uk.wikipedia.org/wiki/%D0%92%D0%B8%D0%B4%D0%B0%D0%B2%D0%BD%D0%B8%D1%86%D1%82%D0%B2%D0%BE" TargetMode="External"/><Relationship Id="rId4" Type="http://schemas.openxmlformats.org/officeDocument/2006/relationships/hyperlink" Target="http://uk.wikipedia.org/wiki/%D0%A0%D0%B0%D0%B4%D1%96%D0%BE" TargetMode="External"/><Relationship Id="rId9" Type="http://schemas.openxmlformats.org/officeDocument/2006/relationships/hyperlink" Target="http://uk.wikipedia.org/wiki/%D0%A2%D0%B5%D0%BB%D0%B5%D0%B2%D1%96%D0%B7%D1%96%D0%B9%D0%BD%D0%B8%D0%B9_%D0%BA%D0%B0%D0%BD%D0%B0%D0%BB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357166"/>
            <a:ext cx="8229600" cy="1785950"/>
          </a:xfrm>
        </p:spPr>
        <p:txBody>
          <a:bodyPr/>
          <a:lstStyle/>
          <a:p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Засоби </a:t>
            </a:r>
            <a:r>
              <a:rPr lang="uk-UA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масової </a:t>
            </a:r>
            <a:r>
              <a:rPr lang="uk-UA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інформації</a:t>
            </a:r>
            <a:endParaRPr lang="ru-RU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0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057915">
            <a:off x="409533" y="2380973"/>
            <a:ext cx="3246120" cy="2743200"/>
          </a:xfrm>
          <a:prstGeom prst="rect">
            <a:avLst/>
          </a:prstGeom>
        </p:spPr>
      </p:pic>
      <p:pic>
        <p:nvPicPr>
          <p:cNvPr id="5" name="Рисунок 4" descr="загруженное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192039">
            <a:off x="5888077" y="2594685"/>
            <a:ext cx="3006653" cy="1993542"/>
          </a:xfrm>
          <a:prstGeom prst="rect">
            <a:avLst/>
          </a:prstGeom>
        </p:spPr>
      </p:pic>
      <p:pic>
        <p:nvPicPr>
          <p:cNvPr id="6" name="Рисунок 5" descr="1326315747-random9014-11_01_1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0364" y="3609975"/>
            <a:ext cx="3810000" cy="324802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  <a:noFill/>
        </p:spPr>
        <p:txBody>
          <a:bodyPr>
            <a:normAutofit fontScale="85000" lnSpcReduction="20000"/>
          </a:bodyPr>
          <a:lstStyle/>
          <a:p>
            <a:r>
              <a:rPr lang="ru-RU" dirty="0" err="1" smtClean="0">
                <a:solidFill>
                  <a:schemeClr val="accent3"/>
                </a:solidFill>
              </a:rPr>
              <a:t>Вивчаючи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err="1" smtClean="0">
                <a:solidFill>
                  <a:schemeClr val="accent3"/>
                </a:solidFill>
              </a:rPr>
              <a:t>зміст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err="1" smtClean="0">
                <a:solidFill>
                  <a:schemeClr val="accent3"/>
                </a:solidFill>
              </a:rPr>
              <a:t>категорії</a:t>
            </a:r>
            <a:r>
              <a:rPr lang="ru-RU" dirty="0" smtClean="0">
                <a:solidFill>
                  <a:schemeClr val="accent3"/>
                </a:solidFill>
              </a:rPr>
              <a:t> «</a:t>
            </a:r>
            <a:r>
              <a:rPr lang="ru-RU" dirty="0" err="1" smtClean="0">
                <a:solidFill>
                  <a:schemeClr val="accent3"/>
                </a:solidFill>
              </a:rPr>
              <a:t>відповідальність</a:t>
            </a:r>
            <a:r>
              <a:rPr lang="ru-RU" dirty="0" smtClean="0">
                <a:solidFill>
                  <a:schemeClr val="accent3"/>
                </a:solidFill>
              </a:rPr>
              <a:t>», ми </a:t>
            </a:r>
            <a:r>
              <a:rPr lang="ru-RU" dirty="0" err="1" smtClean="0">
                <a:solidFill>
                  <a:schemeClr val="accent3"/>
                </a:solidFill>
              </a:rPr>
              <a:t>повинні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err="1" smtClean="0">
                <a:solidFill>
                  <a:schemeClr val="accent3"/>
                </a:solidFill>
              </a:rPr>
              <a:t>виходити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err="1" smtClean="0">
                <a:solidFill>
                  <a:schemeClr val="accent3"/>
                </a:solidFill>
              </a:rPr>
              <a:t>з</a:t>
            </a:r>
            <a:r>
              <a:rPr lang="ru-RU" dirty="0" smtClean="0">
                <a:solidFill>
                  <a:schemeClr val="accent3"/>
                </a:solidFill>
              </a:rPr>
              <a:t> того, </a:t>
            </a:r>
            <a:r>
              <a:rPr lang="ru-RU" dirty="0" err="1" smtClean="0">
                <a:solidFill>
                  <a:schemeClr val="accent3"/>
                </a:solidFill>
              </a:rPr>
              <a:t>що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err="1" smtClean="0">
                <a:solidFill>
                  <a:schemeClr val="accent3"/>
                </a:solidFill>
              </a:rPr>
              <a:t>соціальну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err="1" smtClean="0">
                <a:solidFill>
                  <a:schemeClr val="accent3"/>
                </a:solidFill>
              </a:rPr>
              <a:t>відповідальність</a:t>
            </a:r>
            <a:r>
              <a:rPr lang="ru-RU" dirty="0" smtClean="0">
                <a:solidFill>
                  <a:schemeClr val="accent3"/>
                </a:solidFill>
              </a:rPr>
              <a:t> не </a:t>
            </a:r>
            <a:r>
              <a:rPr lang="ru-RU" dirty="0" err="1" smtClean="0">
                <a:solidFill>
                  <a:schemeClr val="accent3"/>
                </a:solidFill>
              </a:rPr>
              <a:t>можна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err="1" smtClean="0">
                <a:solidFill>
                  <a:schemeClr val="accent3"/>
                </a:solidFill>
              </a:rPr>
              <a:t>зводити</a:t>
            </a:r>
            <a:r>
              <a:rPr lang="ru-RU" dirty="0" smtClean="0">
                <a:solidFill>
                  <a:schemeClr val="accent3"/>
                </a:solidFill>
              </a:rPr>
              <a:t> до одного </a:t>
            </a:r>
            <a:r>
              <a:rPr lang="ru-RU" dirty="0" err="1" smtClean="0">
                <a:solidFill>
                  <a:schemeClr val="accent3"/>
                </a:solidFill>
              </a:rPr>
              <a:t>з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err="1" smtClean="0">
                <a:solidFill>
                  <a:schemeClr val="accent3"/>
                </a:solidFill>
              </a:rPr>
              <a:t>її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err="1" smtClean="0">
                <a:solidFill>
                  <a:schemeClr val="accent3"/>
                </a:solidFill>
              </a:rPr>
              <a:t>різновидів</a:t>
            </a:r>
            <a:r>
              <a:rPr lang="ru-RU" dirty="0" smtClean="0">
                <a:solidFill>
                  <a:schemeClr val="accent3"/>
                </a:solidFill>
              </a:rPr>
              <a:t>: </a:t>
            </a:r>
            <a:r>
              <a:rPr lang="ru-RU" dirty="0" err="1" smtClean="0">
                <a:solidFill>
                  <a:schemeClr val="accent3"/>
                </a:solidFill>
              </a:rPr>
              <a:t>моральної</a:t>
            </a:r>
            <a:r>
              <a:rPr lang="ru-RU" dirty="0" smtClean="0">
                <a:solidFill>
                  <a:schemeClr val="accent3"/>
                </a:solidFill>
              </a:rPr>
              <a:t>, </a:t>
            </a:r>
            <a:r>
              <a:rPr lang="ru-RU" dirty="0" err="1" smtClean="0">
                <a:solidFill>
                  <a:schemeClr val="accent3"/>
                </a:solidFill>
              </a:rPr>
              <a:t>політичної</a:t>
            </a:r>
            <a:r>
              <a:rPr lang="ru-RU" dirty="0" smtClean="0">
                <a:solidFill>
                  <a:schemeClr val="accent3"/>
                </a:solidFill>
              </a:rPr>
              <a:t>, </a:t>
            </a:r>
            <a:r>
              <a:rPr lang="ru-RU" dirty="0" err="1" smtClean="0">
                <a:solidFill>
                  <a:schemeClr val="accent3"/>
                </a:solidFill>
              </a:rPr>
              <a:t>юридичної</a:t>
            </a:r>
            <a:r>
              <a:rPr lang="ru-RU" dirty="0" smtClean="0">
                <a:solidFill>
                  <a:schemeClr val="accent3"/>
                </a:solidFill>
              </a:rPr>
              <a:t>, </a:t>
            </a:r>
            <a:r>
              <a:rPr lang="ru-RU" dirty="0" err="1" smtClean="0">
                <a:solidFill>
                  <a:schemeClr val="accent3"/>
                </a:solidFill>
              </a:rPr>
              <a:t>професійної</a:t>
            </a:r>
            <a:r>
              <a:rPr lang="ru-RU" dirty="0" smtClean="0">
                <a:solidFill>
                  <a:schemeClr val="accent3"/>
                </a:solidFill>
              </a:rPr>
              <a:t> та </a:t>
            </a:r>
            <a:r>
              <a:rPr lang="ru-RU" dirty="0" err="1" smtClean="0">
                <a:solidFill>
                  <a:schemeClr val="accent3"/>
                </a:solidFill>
              </a:rPr>
              <a:t>ін</a:t>
            </a:r>
            <a:r>
              <a:rPr lang="ru-RU" dirty="0" smtClean="0">
                <a:solidFill>
                  <a:schemeClr val="accent3"/>
                </a:solidFill>
              </a:rPr>
              <a:t>. У </a:t>
            </a:r>
            <a:r>
              <a:rPr lang="ru-RU" dirty="0" err="1" smtClean="0">
                <a:solidFill>
                  <a:schemeClr val="accent3"/>
                </a:solidFill>
              </a:rPr>
              <a:t>процесі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err="1" smtClean="0">
                <a:solidFill>
                  <a:schemeClr val="accent3"/>
                </a:solidFill>
              </a:rPr>
              <a:t>вивчення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err="1" smtClean="0">
                <a:solidFill>
                  <a:schemeClr val="accent3"/>
                </a:solidFill>
              </a:rPr>
              <a:t>цих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err="1" smtClean="0">
                <a:solidFill>
                  <a:schemeClr val="accent3"/>
                </a:solidFill>
              </a:rPr>
              <a:t>різновидів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err="1" smtClean="0">
                <a:solidFill>
                  <a:schemeClr val="accent3"/>
                </a:solidFill>
              </a:rPr>
              <a:t>відповідальності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err="1" smtClean="0">
                <a:solidFill>
                  <a:schemeClr val="accent3"/>
                </a:solidFill>
              </a:rPr>
              <a:t>необхідно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err="1" smtClean="0">
                <a:solidFill>
                  <a:schemeClr val="accent3"/>
                </a:solidFill>
              </a:rPr>
              <a:t>мати</a:t>
            </a:r>
            <a:r>
              <a:rPr lang="ru-RU" dirty="0" smtClean="0">
                <a:solidFill>
                  <a:schemeClr val="accent3"/>
                </a:solidFill>
              </a:rPr>
              <a:t> на </a:t>
            </a:r>
            <a:r>
              <a:rPr lang="ru-RU" dirty="0" err="1" smtClean="0">
                <a:solidFill>
                  <a:schemeClr val="accent3"/>
                </a:solidFill>
              </a:rPr>
              <a:t>увазі</a:t>
            </a:r>
            <a:r>
              <a:rPr lang="ru-RU" dirty="0" smtClean="0">
                <a:solidFill>
                  <a:schemeClr val="accent3"/>
                </a:solidFill>
              </a:rPr>
              <a:t> те, </a:t>
            </a:r>
            <a:r>
              <a:rPr lang="ru-RU" dirty="0" err="1" smtClean="0">
                <a:solidFill>
                  <a:schemeClr val="accent3"/>
                </a:solidFill>
              </a:rPr>
              <a:t>що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err="1" smtClean="0">
                <a:solidFill>
                  <a:schemeClr val="accent3"/>
                </a:solidFill>
              </a:rPr>
              <a:t>співвідношення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err="1" smtClean="0">
                <a:solidFill>
                  <a:schemeClr val="accent3"/>
                </a:solidFill>
              </a:rPr>
              <a:t>соціальної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err="1" smtClean="0">
                <a:solidFill>
                  <a:schemeClr val="accent3"/>
                </a:solidFill>
              </a:rPr>
              <a:t>відповідальності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err="1" smtClean="0">
                <a:solidFill>
                  <a:schemeClr val="accent3"/>
                </a:solidFill>
              </a:rPr>
              <a:t>з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err="1" smtClean="0">
                <a:solidFill>
                  <a:schemeClr val="accent3"/>
                </a:solidFill>
              </a:rPr>
              <a:t>її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err="1" smtClean="0">
                <a:solidFill>
                  <a:schemeClr val="accent3"/>
                </a:solidFill>
              </a:rPr>
              <a:t>різновидами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err="1" smtClean="0">
                <a:solidFill>
                  <a:schemeClr val="accent3"/>
                </a:solidFill>
              </a:rPr>
              <a:t>можливо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err="1" smtClean="0">
                <a:solidFill>
                  <a:schemeClr val="accent3"/>
                </a:solidFill>
              </a:rPr>
              <a:t>уявити</a:t>
            </a:r>
            <a:r>
              <a:rPr lang="ru-RU" dirty="0" smtClean="0">
                <a:solidFill>
                  <a:schemeClr val="accent3"/>
                </a:solidFill>
              </a:rPr>
              <a:t> як </a:t>
            </a:r>
            <a:r>
              <a:rPr lang="ru-RU" dirty="0" err="1" smtClean="0">
                <a:solidFill>
                  <a:schemeClr val="accent3"/>
                </a:solidFill>
              </a:rPr>
              <a:t>діалектичний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err="1" smtClean="0">
                <a:solidFill>
                  <a:schemeClr val="accent3"/>
                </a:solidFill>
              </a:rPr>
              <a:t>зв'язок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err="1" smtClean="0">
                <a:solidFill>
                  <a:schemeClr val="accent3"/>
                </a:solidFill>
              </a:rPr>
              <a:t>загального</a:t>
            </a:r>
            <a:r>
              <a:rPr lang="ru-RU" dirty="0" smtClean="0">
                <a:solidFill>
                  <a:schemeClr val="accent3"/>
                </a:solidFill>
              </a:rPr>
              <a:t> та особливого.</a:t>
            </a:r>
          </a:p>
          <a:p>
            <a:r>
              <a:rPr lang="ru-RU" dirty="0" err="1" smtClean="0">
                <a:solidFill>
                  <a:srgbClr val="FFFF00"/>
                </a:solidFill>
              </a:rPr>
              <a:t>Соціальна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відповідальність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є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родовим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поняттям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стосовно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її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різновидів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  <a:r>
              <a:rPr lang="ru-RU" dirty="0" err="1" smtClean="0">
                <a:solidFill>
                  <a:srgbClr val="FFFF00"/>
                </a:solidFill>
              </a:rPr>
              <a:t>Найбільш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суттєві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риси</a:t>
            </a:r>
            <a:r>
              <a:rPr lang="ru-RU" dirty="0" smtClean="0">
                <a:solidFill>
                  <a:srgbClr val="FFFF00"/>
                </a:solidFill>
              </a:rPr>
              <a:t> та </a:t>
            </a:r>
            <a:r>
              <a:rPr lang="ru-RU" dirty="0" err="1" smtClean="0">
                <a:solidFill>
                  <a:srgbClr val="FFFF00"/>
                </a:solidFill>
              </a:rPr>
              <a:t>ознаки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які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притаманрізновидам.ні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соціальній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відповідальності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властиві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її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окремим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ru-RU" dirty="0" err="1" smtClean="0">
                <a:solidFill>
                  <a:srgbClr val="7030A0"/>
                </a:solidFill>
              </a:rPr>
              <a:t>Юридичну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відповідальність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необхідно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вивчати</a:t>
            </a:r>
            <a:r>
              <a:rPr lang="ru-RU" dirty="0" smtClean="0">
                <a:solidFill>
                  <a:srgbClr val="7030A0"/>
                </a:solidFill>
              </a:rPr>
              <a:t> у </a:t>
            </a:r>
            <a:r>
              <a:rPr lang="ru-RU" dirty="0" err="1" smtClean="0">
                <a:solidFill>
                  <a:srgbClr val="7030A0"/>
                </a:solidFill>
              </a:rPr>
              <a:t>взаємозв'язку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із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соціальною</a:t>
            </a:r>
            <a:r>
              <a:rPr lang="ru-RU" dirty="0" smtClean="0">
                <a:solidFill>
                  <a:srgbClr val="7030A0"/>
                </a:solidFill>
              </a:rPr>
              <a:t>. </a:t>
            </a:r>
            <a:r>
              <a:rPr lang="ru-RU" dirty="0" err="1" smtClean="0">
                <a:solidFill>
                  <a:srgbClr val="7030A0"/>
                </a:solidFill>
              </a:rPr>
              <a:t>Це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пов'язується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з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тим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dirty="0" err="1" smtClean="0">
                <a:solidFill>
                  <a:srgbClr val="7030A0"/>
                </a:solidFill>
              </a:rPr>
              <a:t>що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філософи</a:t>
            </a:r>
            <a:r>
              <a:rPr lang="ru-RU" dirty="0" smtClean="0">
                <a:solidFill>
                  <a:srgbClr val="7030A0"/>
                </a:solidFill>
              </a:rPr>
              <a:t> та </a:t>
            </a:r>
            <a:r>
              <a:rPr lang="ru-RU" dirty="0" err="1" smtClean="0">
                <a:solidFill>
                  <a:srgbClr val="7030A0"/>
                </a:solidFill>
              </a:rPr>
              <a:t>соціологи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dirty="0" err="1" smtClean="0">
                <a:solidFill>
                  <a:srgbClr val="7030A0"/>
                </a:solidFill>
              </a:rPr>
              <a:t>даючи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визначення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соціальної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відповідальності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dirty="0" err="1" smtClean="0">
                <a:solidFill>
                  <a:srgbClr val="7030A0"/>
                </a:solidFill>
              </a:rPr>
              <a:t>відображають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ті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її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риси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dirty="0" err="1" smtClean="0">
                <a:solidFill>
                  <a:srgbClr val="7030A0"/>
                </a:solidFill>
              </a:rPr>
              <a:t>що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пов'язані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з</a:t>
            </a:r>
            <a:r>
              <a:rPr lang="ru-RU" dirty="0" smtClean="0">
                <a:solidFill>
                  <a:srgbClr val="7030A0"/>
                </a:solidFill>
              </a:rPr>
              <a:t> моральною, </a:t>
            </a:r>
            <a:r>
              <a:rPr lang="ru-RU" dirty="0" err="1" smtClean="0">
                <a:solidFill>
                  <a:srgbClr val="7030A0"/>
                </a:solidFill>
              </a:rPr>
              <a:t>політичною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dirty="0" err="1" smtClean="0">
                <a:solidFill>
                  <a:srgbClr val="7030A0"/>
                </a:solidFill>
              </a:rPr>
              <a:t>релігійною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відповідальністю</a:t>
            </a:r>
            <a:r>
              <a:rPr lang="ru-RU" dirty="0" smtClean="0">
                <a:solidFill>
                  <a:srgbClr val="7030A0"/>
                </a:solidFill>
              </a:rPr>
              <a:t>, не </a:t>
            </a:r>
            <a:r>
              <a:rPr lang="ru-RU" dirty="0" err="1" smtClean="0">
                <a:solidFill>
                  <a:srgbClr val="7030A0"/>
                </a:solidFill>
              </a:rPr>
              <a:t>повністю</a:t>
            </a:r>
            <a:r>
              <a:rPr lang="ru-RU" dirty="0" smtClean="0">
                <a:solidFill>
                  <a:srgbClr val="7030A0"/>
                </a:solidFill>
              </a:rPr>
              <a:t> при </a:t>
            </a:r>
            <a:r>
              <a:rPr lang="ru-RU" dirty="0" err="1" smtClean="0">
                <a:solidFill>
                  <a:srgbClr val="7030A0"/>
                </a:solidFill>
              </a:rPr>
              <a:t>цьому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відображають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ознаки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юридичної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відповідальності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journalist-6-1024x76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21120547">
            <a:off x="523626" y="954662"/>
            <a:ext cx="3521211" cy="2640908"/>
          </a:xfrm>
        </p:spPr>
      </p:pic>
      <p:pic>
        <p:nvPicPr>
          <p:cNvPr id="5" name="Рисунок 4" descr="загруженное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93147">
            <a:off x="5374222" y="964087"/>
            <a:ext cx="2991551" cy="2240775"/>
          </a:xfrm>
          <a:prstGeom prst="rect">
            <a:avLst/>
          </a:prstGeom>
        </p:spPr>
      </p:pic>
      <p:pic>
        <p:nvPicPr>
          <p:cNvPr id="6" name="Рисунок 5" descr="загруженное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0562" y="4071942"/>
            <a:ext cx="2928958" cy="2286002"/>
          </a:xfrm>
          <a:prstGeom prst="rect">
            <a:avLst/>
          </a:prstGeom>
        </p:spPr>
      </p:pic>
      <p:pic>
        <p:nvPicPr>
          <p:cNvPr id="7" name="Рисунок 6" descr="загруженное (3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097599">
            <a:off x="245337" y="4260618"/>
            <a:ext cx="2628900" cy="1743075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/>
          <a:lstStyle/>
          <a:p>
            <a:r>
              <a:rPr lang="ru-RU" b="1" dirty="0" err="1" smtClean="0">
                <a:solidFill>
                  <a:srgbClr val="CCFF99"/>
                </a:solidFill>
              </a:rPr>
              <a:t>Види</a:t>
            </a:r>
            <a:r>
              <a:rPr lang="ru-RU" b="1" dirty="0" smtClean="0">
                <a:solidFill>
                  <a:srgbClr val="CCFF99"/>
                </a:solidFill>
              </a:rPr>
              <a:t> </a:t>
            </a:r>
            <a:r>
              <a:rPr lang="ru-RU" b="1" dirty="0" err="1" smtClean="0">
                <a:solidFill>
                  <a:srgbClr val="CCFF99"/>
                </a:solidFill>
              </a:rPr>
              <a:t>відповідальності</a:t>
            </a:r>
            <a:r>
              <a:rPr lang="ru-RU" b="1" dirty="0" smtClean="0">
                <a:solidFill>
                  <a:srgbClr val="CCFF99"/>
                </a:solidFill>
              </a:rPr>
              <a:t> в </a:t>
            </a:r>
            <a:r>
              <a:rPr lang="ru-RU" b="1" dirty="0" err="1" smtClean="0">
                <a:solidFill>
                  <a:srgbClr val="CCFF99"/>
                </a:solidFill>
              </a:rPr>
              <a:t>менеджменті</a:t>
            </a:r>
            <a:r>
              <a:rPr lang="ru-RU" b="1" dirty="0" smtClean="0">
                <a:solidFill>
                  <a:srgbClr val="CCFF99"/>
                </a:solidFill>
              </a:rPr>
              <a:t>. </a:t>
            </a:r>
            <a:r>
              <a:rPr lang="ru-RU" dirty="0" smtClean="0">
                <a:solidFill>
                  <a:srgbClr val="CCFF99"/>
                </a:solidFill>
              </a:rPr>
              <a:t>У </a:t>
            </a:r>
            <a:r>
              <a:rPr lang="ru-RU" dirty="0" err="1" smtClean="0">
                <a:solidFill>
                  <a:srgbClr val="CCFF99"/>
                </a:solidFill>
              </a:rPr>
              <a:t>моделі</a:t>
            </a:r>
            <a:r>
              <a:rPr lang="ru-RU" dirty="0" smtClean="0">
                <a:solidFill>
                  <a:srgbClr val="CCFF99"/>
                </a:solidFill>
              </a:rPr>
              <a:t> </a:t>
            </a:r>
            <a:r>
              <a:rPr lang="ru-RU" dirty="0" err="1" smtClean="0">
                <a:solidFill>
                  <a:srgbClr val="CCFF99"/>
                </a:solidFill>
              </a:rPr>
              <a:t>оцінки</a:t>
            </a:r>
            <a:r>
              <a:rPr lang="ru-RU" dirty="0" smtClean="0">
                <a:solidFill>
                  <a:srgbClr val="CCFF99"/>
                </a:solidFill>
              </a:rPr>
              <a:t> </a:t>
            </a:r>
            <a:r>
              <a:rPr lang="ru-RU" dirty="0" err="1" smtClean="0">
                <a:solidFill>
                  <a:srgbClr val="CCFF99"/>
                </a:solidFill>
              </a:rPr>
              <a:t>корпоративної</a:t>
            </a:r>
            <a:r>
              <a:rPr lang="ru-RU" dirty="0" smtClean="0">
                <a:solidFill>
                  <a:srgbClr val="CCFF99"/>
                </a:solidFill>
              </a:rPr>
              <a:t> </a:t>
            </a:r>
            <a:r>
              <a:rPr lang="ru-RU" dirty="0" err="1" smtClean="0">
                <a:solidFill>
                  <a:srgbClr val="CCFF99"/>
                </a:solidFill>
              </a:rPr>
              <a:t>соціальної</a:t>
            </a:r>
            <a:r>
              <a:rPr lang="ru-RU" dirty="0" smtClean="0">
                <a:solidFill>
                  <a:srgbClr val="CCFF99"/>
                </a:solidFill>
              </a:rPr>
              <a:t> </a:t>
            </a:r>
            <a:r>
              <a:rPr lang="ru-RU" dirty="0" err="1" smtClean="0">
                <a:solidFill>
                  <a:srgbClr val="CCFF99"/>
                </a:solidFill>
              </a:rPr>
              <a:t>діяльності</a:t>
            </a:r>
            <a:r>
              <a:rPr lang="ru-RU" dirty="0" smtClean="0">
                <a:solidFill>
                  <a:srgbClr val="CCFF99"/>
                </a:solidFill>
              </a:rPr>
              <a:t> за основу </a:t>
            </a:r>
            <a:r>
              <a:rPr lang="ru-RU" dirty="0" err="1" smtClean="0">
                <a:solidFill>
                  <a:srgbClr val="CCFF99"/>
                </a:solidFill>
              </a:rPr>
              <a:t>береться</a:t>
            </a:r>
            <a:r>
              <a:rPr lang="ru-RU" dirty="0" smtClean="0">
                <a:solidFill>
                  <a:srgbClr val="CCFF99"/>
                </a:solidFill>
              </a:rPr>
              <a:t> </a:t>
            </a:r>
            <a:r>
              <a:rPr lang="ru-RU" dirty="0" err="1" smtClean="0">
                <a:solidFill>
                  <a:srgbClr val="CCFF99"/>
                </a:solidFill>
              </a:rPr>
              <a:t>загальна</a:t>
            </a:r>
            <a:r>
              <a:rPr lang="ru-RU" dirty="0" smtClean="0">
                <a:solidFill>
                  <a:srgbClr val="CCFF99"/>
                </a:solidFill>
              </a:rPr>
              <a:t> </a:t>
            </a:r>
            <a:r>
              <a:rPr lang="ru-RU" dirty="0" err="1" smtClean="0">
                <a:solidFill>
                  <a:srgbClr val="CCFF99"/>
                </a:solidFill>
              </a:rPr>
              <a:t>соціальна</a:t>
            </a:r>
            <a:r>
              <a:rPr lang="ru-RU" dirty="0" smtClean="0">
                <a:solidFill>
                  <a:srgbClr val="CCFF99"/>
                </a:solidFill>
              </a:rPr>
              <a:t> </a:t>
            </a:r>
            <a:r>
              <a:rPr lang="ru-RU" dirty="0" err="1" smtClean="0">
                <a:solidFill>
                  <a:srgbClr val="CCFF99"/>
                </a:solidFill>
              </a:rPr>
              <a:t>відповідальність</a:t>
            </a:r>
            <a:r>
              <a:rPr lang="ru-RU" dirty="0" smtClean="0">
                <a:solidFill>
                  <a:srgbClr val="CCFF99"/>
                </a:solidFill>
              </a:rPr>
              <a:t> </a:t>
            </a:r>
            <a:r>
              <a:rPr lang="ru-RU" dirty="0" err="1" smtClean="0">
                <a:solidFill>
                  <a:srgbClr val="CCFF99"/>
                </a:solidFill>
              </a:rPr>
              <a:t>компанії</a:t>
            </a:r>
            <a:r>
              <a:rPr lang="ru-RU" dirty="0" smtClean="0">
                <a:solidFill>
                  <a:srgbClr val="CCFF99"/>
                </a:solidFill>
              </a:rPr>
              <a:t>, </a:t>
            </a:r>
            <a:r>
              <a:rPr lang="ru-RU" dirty="0" err="1" smtClean="0">
                <a:solidFill>
                  <a:srgbClr val="CCFF99"/>
                </a:solidFill>
              </a:rPr>
              <a:t>обумовлена</a:t>
            </a:r>
            <a:r>
              <a:rPr lang="ru-RU" dirty="0" smtClean="0">
                <a:solidFill>
                  <a:srgbClr val="CCFF99"/>
                </a:solidFill>
              </a:rPr>
              <a:t> </a:t>
            </a:r>
            <a:r>
              <a:rPr lang="ru-RU" dirty="0" err="1" smtClean="0">
                <a:solidFill>
                  <a:srgbClr val="CCFF99"/>
                </a:solidFill>
              </a:rPr>
              <a:t>відповідно</a:t>
            </a:r>
            <a:r>
              <a:rPr lang="ru-RU" dirty="0" smtClean="0">
                <a:solidFill>
                  <a:srgbClr val="CCFF99"/>
                </a:solidFill>
              </a:rPr>
              <a:t> до </a:t>
            </a:r>
            <a:r>
              <a:rPr lang="ru-RU" dirty="0" err="1" smtClean="0">
                <a:solidFill>
                  <a:srgbClr val="CCFF99"/>
                </a:solidFill>
              </a:rPr>
              <a:t>чотирьох</a:t>
            </a:r>
            <a:r>
              <a:rPr lang="ru-RU" dirty="0" smtClean="0">
                <a:solidFill>
                  <a:srgbClr val="CCFF99"/>
                </a:solidFill>
              </a:rPr>
              <a:t> </a:t>
            </a:r>
            <a:r>
              <a:rPr lang="ru-RU" dirty="0" err="1" smtClean="0">
                <a:solidFill>
                  <a:srgbClr val="CCFF99"/>
                </a:solidFill>
              </a:rPr>
              <a:t>критеріїв</a:t>
            </a:r>
            <a:r>
              <a:rPr lang="ru-RU" dirty="0" smtClean="0">
                <a:solidFill>
                  <a:srgbClr val="CCFF99"/>
                </a:solidFill>
              </a:rPr>
              <a:t>: </a:t>
            </a:r>
            <a:r>
              <a:rPr lang="ru-RU" dirty="0" err="1" smtClean="0">
                <a:solidFill>
                  <a:srgbClr val="CCFF99"/>
                </a:solidFill>
              </a:rPr>
              <a:t>економічна</a:t>
            </a:r>
            <a:r>
              <a:rPr lang="ru-RU" dirty="0" smtClean="0">
                <a:solidFill>
                  <a:srgbClr val="CCFF99"/>
                </a:solidFill>
              </a:rPr>
              <a:t>, </a:t>
            </a:r>
            <a:r>
              <a:rPr lang="ru-RU" dirty="0" err="1" smtClean="0">
                <a:solidFill>
                  <a:srgbClr val="CCFF99"/>
                </a:solidFill>
              </a:rPr>
              <a:t>юридична</a:t>
            </a:r>
            <a:r>
              <a:rPr lang="ru-RU" dirty="0" smtClean="0">
                <a:solidFill>
                  <a:srgbClr val="CCFF99"/>
                </a:solidFill>
              </a:rPr>
              <a:t>, </a:t>
            </a:r>
            <a:r>
              <a:rPr lang="ru-RU" dirty="0" err="1" smtClean="0">
                <a:solidFill>
                  <a:srgbClr val="CCFF99"/>
                </a:solidFill>
              </a:rPr>
              <a:t>етична</a:t>
            </a:r>
            <a:r>
              <a:rPr lang="ru-RU" dirty="0" smtClean="0">
                <a:solidFill>
                  <a:srgbClr val="CCFF99"/>
                </a:solidFill>
              </a:rPr>
              <a:t> </a:t>
            </a:r>
            <a:r>
              <a:rPr lang="ru-RU" dirty="0" err="1" smtClean="0">
                <a:solidFill>
                  <a:srgbClr val="CCFF99"/>
                </a:solidFill>
              </a:rPr>
              <a:t>і</a:t>
            </a:r>
            <a:r>
              <a:rPr lang="ru-RU" dirty="0" smtClean="0">
                <a:solidFill>
                  <a:srgbClr val="CCFF99"/>
                </a:solidFill>
              </a:rPr>
              <a:t> </a:t>
            </a:r>
            <a:r>
              <a:rPr lang="ru-RU" dirty="0" err="1" smtClean="0">
                <a:solidFill>
                  <a:srgbClr val="CCFF99"/>
                </a:solidFill>
              </a:rPr>
              <a:t>прийнята</a:t>
            </a:r>
            <a:r>
              <a:rPr lang="ru-RU" dirty="0" smtClean="0">
                <a:solidFill>
                  <a:srgbClr val="CCFF99"/>
                </a:solidFill>
              </a:rPr>
              <a:t> на себе </a:t>
            </a:r>
            <a:r>
              <a:rPr lang="ru-RU" dirty="0" err="1" smtClean="0">
                <a:solidFill>
                  <a:srgbClr val="CCFF99"/>
                </a:solidFill>
              </a:rPr>
              <a:t>відповідальністю</a:t>
            </a:r>
            <a:r>
              <a:rPr lang="ru-RU" dirty="0" smtClean="0">
                <a:solidFill>
                  <a:srgbClr val="CCFF99"/>
                </a:solidFill>
              </a:rPr>
              <a:t>.</a:t>
            </a:r>
            <a:endParaRPr lang="ru-RU" dirty="0">
              <a:solidFill>
                <a:srgbClr val="CCFF99"/>
              </a:solidFill>
            </a:endParaRPr>
          </a:p>
        </p:txBody>
      </p:sp>
      <p:pic>
        <p:nvPicPr>
          <p:cNvPr id="4" name="Рисунок 3" descr="3854896d9d8ecb1fa9cfd06d002e7660f67f68b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3000372"/>
            <a:ext cx="4714908" cy="3643338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/>
          <a:lstStyle/>
          <a:p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Економічна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відповідальність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 У граничному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випадку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економічна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відповідальність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фірми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зводиться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винятково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до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максимізації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прибутку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Дану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концепцію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запропонував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розробляє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нобелівський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лауреат,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економіст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Мілтон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Фрідмен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Згідно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М.Фрідмена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діяльність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компанії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повинна бути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підлегла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одержанню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прибутку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, а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її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єдина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місія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полягає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підвищенні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прибутку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доти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поки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дії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організації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не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виходять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за рамки закону).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4357694"/>
            <a:ext cx="4429156" cy="2143125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/>
          <a:lstStyle/>
          <a:p>
            <a:r>
              <a:rPr lang="ru-RU" b="1" dirty="0" err="1" smtClean="0">
                <a:solidFill>
                  <a:srgbClr val="00B0F0"/>
                </a:solidFill>
              </a:rPr>
              <a:t>Юридична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 err="1" smtClean="0">
                <a:solidFill>
                  <a:srgbClr val="00B0F0"/>
                </a:solidFill>
              </a:rPr>
              <a:t>відповідальність</a:t>
            </a:r>
            <a:r>
              <a:rPr lang="ru-RU" dirty="0" smtClean="0">
                <a:solidFill>
                  <a:srgbClr val="00B0F0"/>
                </a:solidFill>
              </a:rPr>
              <a:t>. </a:t>
            </a:r>
            <a:r>
              <a:rPr lang="ru-RU" dirty="0" err="1" smtClean="0">
                <a:solidFill>
                  <a:srgbClr val="00B0F0"/>
                </a:solidFill>
              </a:rPr>
              <a:t>Під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юридичною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відповідальністю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розуміється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необхідність</a:t>
            </a:r>
            <a:r>
              <a:rPr lang="ru-RU" dirty="0" smtClean="0">
                <a:solidFill>
                  <a:srgbClr val="00B0F0"/>
                </a:solidFill>
              </a:rPr>
              <a:t> для </a:t>
            </a:r>
            <a:r>
              <a:rPr lang="ru-RU" dirty="0" err="1" smtClean="0">
                <a:solidFill>
                  <a:srgbClr val="00B0F0"/>
                </a:solidFill>
              </a:rPr>
              <a:t>організації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підлаштовуватися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встановленим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суспільством</a:t>
            </a:r>
            <a:r>
              <a:rPr lang="ru-RU" dirty="0" smtClean="0">
                <a:solidFill>
                  <a:srgbClr val="00B0F0"/>
                </a:solidFill>
              </a:rPr>
              <a:t> правилам, </a:t>
            </a:r>
            <a:r>
              <a:rPr lang="ru-RU" dirty="0" err="1" smtClean="0">
                <a:solidFill>
                  <a:srgbClr val="00B0F0"/>
                </a:solidFill>
              </a:rPr>
              <a:t>досягнення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її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економічних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цілей</a:t>
            </a:r>
            <a:r>
              <a:rPr lang="ru-RU" dirty="0" smtClean="0">
                <a:solidFill>
                  <a:srgbClr val="00B0F0"/>
                </a:solidFill>
              </a:rPr>
              <a:t> у рамках закону. </a:t>
            </a:r>
            <a:r>
              <a:rPr lang="ru-RU" dirty="0" err="1" smtClean="0">
                <a:solidFill>
                  <a:srgbClr val="00B0F0"/>
                </a:solidFill>
              </a:rPr>
              <a:t>Закони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можуть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видаватися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місцевою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або</a:t>
            </a:r>
            <a:r>
              <a:rPr lang="ru-RU" dirty="0" smtClean="0">
                <a:solidFill>
                  <a:srgbClr val="00B0F0"/>
                </a:solidFill>
              </a:rPr>
              <a:t> центральною </a:t>
            </a:r>
            <a:r>
              <a:rPr lang="ru-RU" dirty="0" err="1" smtClean="0">
                <a:solidFill>
                  <a:srgbClr val="00B0F0"/>
                </a:solidFill>
              </a:rPr>
              <a:t>владою</a:t>
            </a:r>
            <a:r>
              <a:rPr lang="ru-RU" dirty="0" smtClean="0">
                <a:solidFill>
                  <a:srgbClr val="00B0F0"/>
                </a:solidFill>
              </a:rPr>
              <a:t>.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4" name="Рисунок 3" descr="загруженное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7" y="3571876"/>
            <a:ext cx="6924086" cy="2932371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/>
          <a:lstStyle/>
          <a:p>
            <a:r>
              <a:rPr lang="ru-RU" b="1" dirty="0" err="1" smtClean="0"/>
              <a:t>Прийнята</a:t>
            </a:r>
            <a:r>
              <a:rPr lang="ru-RU" b="1" dirty="0" smtClean="0"/>
              <a:t> на себе </a:t>
            </a:r>
            <a:r>
              <a:rPr lang="ru-RU" b="1" dirty="0" err="1" smtClean="0"/>
              <a:t>відповідальність</a:t>
            </a:r>
            <a:r>
              <a:rPr lang="ru-RU" dirty="0" smtClean="0"/>
              <a:t>. </a:t>
            </a:r>
            <a:r>
              <a:rPr lang="ru-RU" dirty="0" err="1" smtClean="0"/>
              <a:t>Прийняття</a:t>
            </a:r>
            <a:r>
              <a:rPr lang="ru-RU" dirty="0" smtClean="0"/>
              <a:t> на себе </a:t>
            </a:r>
            <a:r>
              <a:rPr lang="ru-RU" dirty="0" err="1" smtClean="0"/>
              <a:t>відповідальності</a:t>
            </a:r>
            <a:r>
              <a:rPr lang="ru-RU" dirty="0" smtClean="0"/>
              <a:t> носить для </a:t>
            </a:r>
            <a:r>
              <a:rPr lang="ru-RU" dirty="0" err="1" smtClean="0"/>
              <a:t>корпорації</a:t>
            </a:r>
            <a:r>
              <a:rPr lang="ru-RU" dirty="0" smtClean="0"/>
              <a:t> </a:t>
            </a:r>
            <a:r>
              <a:rPr lang="ru-RU" dirty="0" err="1" smtClean="0"/>
              <a:t>винятково</a:t>
            </a:r>
            <a:r>
              <a:rPr lang="ru-RU" dirty="0" smtClean="0"/>
              <a:t> </a:t>
            </a:r>
            <a:r>
              <a:rPr lang="ru-RU" dirty="0" err="1" smtClean="0"/>
              <a:t>добровільний</a:t>
            </a:r>
            <a:r>
              <a:rPr lang="ru-RU" dirty="0" smtClean="0"/>
              <a:t> характер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зв'язана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бажанням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 внести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внесок</a:t>
            </a:r>
            <a:r>
              <a:rPr lang="ru-RU" dirty="0" smtClean="0"/>
              <a:t> у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, до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не </a:t>
            </a:r>
            <a:r>
              <a:rPr lang="ru-RU" dirty="0" err="1" smtClean="0"/>
              <a:t>зобов'язують</a:t>
            </a:r>
            <a:r>
              <a:rPr lang="ru-RU" dirty="0" smtClean="0"/>
              <a:t>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економічні</a:t>
            </a:r>
            <a:r>
              <a:rPr lang="ru-RU" dirty="0" smtClean="0"/>
              <a:t> </a:t>
            </a:r>
            <a:r>
              <a:rPr lang="ru-RU" dirty="0" err="1" smtClean="0"/>
              <a:t>мотиви</a:t>
            </a:r>
            <a:r>
              <a:rPr lang="ru-RU" dirty="0" smtClean="0"/>
              <a:t>,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закони</a:t>
            </a:r>
            <a:r>
              <a:rPr lang="ru-RU" dirty="0" smtClean="0"/>
              <a:t>,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етика</a:t>
            </a:r>
            <a:r>
              <a:rPr lang="ru-RU" dirty="0" smtClean="0"/>
              <a:t>. Як правило, </a:t>
            </a:r>
            <a:r>
              <a:rPr lang="ru-RU" dirty="0" err="1" smtClean="0"/>
              <a:t>маються</a:t>
            </a:r>
            <a:r>
              <a:rPr lang="ru-RU" dirty="0" smtClean="0"/>
              <a:t> на </a:t>
            </a:r>
            <a:r>
              <a:rPr lang="ru-RU" dirty="0" err="1" smtClean="0"/>
              <a:t>увазі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філантропічного</a:t>
            </a:r>
            <a:r>
              <a:rPr lang="ru-RU" dirty="0" smtClean="0"/>
              <a:t> характеру,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ніхто</a:t>
            </a:r>
            <a:r>
              <a:rPr lang="ru-RU" dirty="0" smtClean="0"/>
              <a:t> не </a:t>
            </a:r>
            <a:r>
              <a:rPr lang="ru-RU" dirty="0" err="1" smtClean="0"/>
              <a:t>вимагає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не</a:t>
            </a:r>
            <a:r>
              <a:rPr lang="ru-RU" dirty="0" smtClean="0"/>
              <a:t> </a:t>
            </a:r>
            <a:r>
              <a:rPr lang="ru-RU" dirty="0" err="1" smtClean="0"/>
              <a:t>приносять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 </a:t>
            </a:r>
            <a:r>
              <a:rPr lang="ru-RU" dirty="0" err="1" smtClean="0"/>
              <a:t>відчутної</a:t>
            </a:r>
            <a:r>
              <a:rPr lang="ru-RU" dirty="0" smtClean="0"/>
              <a:t> </a:t>
            </a:r>
            <a:r>
              <a:rPr lang="ru-RU" dirty="0" err="1" smtClean="0"/>
              <a:t>вигоди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banki-dolzhny-prinyat-na-sebya-chast-otvetstvennost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4214818"/>
            <a:ext cx="3810000" cy="238125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rgbClr val="00B0F0"/>
                </a:solidFill>
              </a:rPr>
              <a:t>Висновок</a:t>
            </a:r>
            <a:r>
              <a:rPr lang="ru-RU" b="1" dirty="0" smtClean="0">
                <a:solidFill>
                  <a:srgbClr val="00B0F0"/>
                </a:solidFill>
              </a:rPr>
              <a:t>. </a:t>
            </a:r>
            <a:r>
              <a:rPr lang="ru-RU" dirty="0" err="1" smtClean="0">
                <a:solidFill>
                  <a:srgbClr val="00B0F0"/>
                </a:solidFill>
              </a:rPr>
              <a:t>Формальне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визначення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соціальної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відповідальності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припускає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обов'язок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керівництва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організації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приймати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рішення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і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здійснювати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дії</a:t>
            </a:r>
            <a:r>
              <a:rPr lang="ru-RU" dirty="0" smtClean="0">
                <a:solidFill>
                  <a:srgbClr val="00B0F0"/>
                </a:solidFill>
              </a:rPr>
              <a:t>, </a:t>
            </a:r>
            <a:r>
              <a:rPr lang="ru-RU" dirty="0" err="1" smtClean="0">
                <a:solidFill>
                  <a:srgbClr val="00B0F0"/>
                </a:solidFill>
              </a:rPr>
              <a:t>що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збільшують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рівень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добробуту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і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відповідають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інтересам</a:t>
            </a:r>
            <a:r>
              <a:rPr lang="ru-RU" dirty="0" smtClean="0">
                <a:solidFill>
                  <a:srgbClr val="00B0F0"/>
                </a:solidFill>
              </a:rPr>
              <a:t> як </a:t>
            </a:r>
            <a:r>
              <a:rPr lang="ru-RU" dirty="0" err="1" smtClean="0">
                <a:solidFill>
                  <a:srgbClr val="00B0F0"/>
                </a:solidFill>
              </a:rPr>
              <a:t>суспільства</a:t>
            </a:r>
            <a:r>
              <a:rPr lang="ru-RU" dirty="0" smtClean="0">
                <a:solidFill>
                  <a:srgbClr val="00B0F0"/>
                </a:solidFill>
              </a:rPr>
              <a:t>, так </a:t>
            </a:r>
            <a:r>
              <a:rPr lang="ru-RU" dirty="0" err="1" smtClean="0">
                <a:solidFill>
                  <a:srgbClr val="00B0F0"/>
                </a:solidFill>
              </a:rPr>
              <a:t>і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самої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err="1" smtClean="0">
                <a:solidFill>
                  <a:srgbClr val="00B0F0"/>
                </a:solidFill>
              </a:rPr>
              <a:t>компанії</a:t>
            </a:r>
            <a:r>
              <a:rPr lang="ru-RU" dirty="0" smtClean="0">
                <a:solidFill>
                  <a:srgbClr val="00B0F0"/>
                </a:solidFill>
              </a:rPr>
              <a:t>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У </a:t>
            </a:r>
            <a:r>
              <a:rPr lang="ru-RU" dirty="0" err="1" smtClean="0">
                <a:solidFill>
                  <a:srgbClr val="FFFF00"/>
                </a:solidFill>
              </a:rPr>
              <a:t>моделі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оцінки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корпоративної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соціальної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діяльності</a:t>
            </a:r>
            <a:r>
              <a:rPr lang="ru-RU" dirty="0" smtClean="0">
                <a:solidFill>
                  <a:srgbClr val="FFFF00"/>
                </a:solidFill>
              </a:rPr>
              <a:t> за основу </a:t>
            </a:r>
            <a:r>
              <a:rPr lang="ru-RU" dirty="0" err="1" smtClean="0">
                <a:solidFill>
                  <a:srgbClr val="FFFF00"/>
                </a:solidFill>
              </a:rPr>
              <a:t>береться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загальна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соціальна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відповідальність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компанії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обумовлена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відповідно</a:t>
            </a:r>
            <a:r>
              <a:rPr lang="ru-RU" dirty="0" smtClean="0">
                <a:solidFill>
                  <a:srgbClr val="FFFF00"/>
                </a:solidFill>
              </a:rPr>
              <a:t> до </a:t>
            </a:r>
            <a:r>
              <a:rPr lang="ru-RU" dirty="0" err="1" smtClean="0">
                <a:solidFill>
                  <a:srgbClr val="FFFF00"/>
                </a:solidFill>
              </a:rPr>
              <a:t>чотирьох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критеріїв</a:t>
            </a:r>
            <a:r>
              <a:rPr lang="ru-RU" dirty="0" smtClean="0">
                <a:solidFill>
                  <a:srgbClr val="FFFF00"/>
                </a:solidFill>
              </a:rPr>
              <a:t>: </a:t>
            </a:r>
            <a:r>
              <a:rPr lang="ru-RU" dirty="0" err="1" smtClean="0">
                <a:solidFill>
                  <a:srgbClr val="FFFF00"/>
                </a:solidFill>
              </a:rPr>
              <a:t>економічна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юридична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етична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прийнята</a:t>
            </a:r>
            <a:r>
              <a:rPr lang="ru-RU" dirty="0" smtClean="0">
                <a:solidFill>
                  <a:srgbClr val="FFFF00"/>
                </a:solidFill>
              </a:rPr>
              <a:t> на себе </a:t>
            </a:r>
            <a:r>
              <a:rPr lang="ru-RU" dirty="0" err="1" smtClean="0">
                <a:solidFill>
                  <a:srgbClr val="FFFF00"/>
                </a:solidFill>
              </a:rPr>
              <a:t>відповідальністю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У </a:t>
            </a:r>
            <a:r>
              <a:rPr lang="ru-RU" dirty="0" err="1" smtClean="0">
                <a:solidFill>
                  <a:srgbClr val="FFFF00"/>
                </a:solidFill>
              </a:rPr>
              <a:t>формуванні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українського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національного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інформаційного</a:t>
            </a:r>
            <a:r>
              <a:rPr lang="ru-RU" dirty="0" smtClean="0">
                <a:solidFill>
                  <a:srgbClr val="FFFF00"/>
                </a:solidFill>
              </a:rPr>
              <a:t> простору, </a:t>
            </a:r>
            <a:r>
              <a:rPr lang="ru-RU" dirty="0" err="1" smtClean="0">
                <a:solidFill>
                  <a:srgbClr val="FFFF00"/>
                </a:solidFill>
              </a:rPr>
              <a:t>крім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традиційних</a:t>
            </a:r>
            <a:r>
              <a:rPr lang="ru-RU" dirty="0" smtClean="0">
                <a:solidFill>
                  <a:srgbClr val="FFFF00"/>
                </a:solidFill>
              </a:rPr>
              <a:t> ЗМІ, </a:t>
            </a:r>
            <a:r>
              <a:rPr lang="ru-RU" dirty="0" err="1" smtClean="0">
                <a:solidFill>
                  <a:srgbClr val="FFFF00"/>
                </a:solidFill>
              </a:rPr>
              <a:t>сьогодні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активну</a:t>
            </a:r>
            <a:r>
              <a:rPr lang="ru-RU" dirty="0" smtClean="0">
                <a:solidFill>
                  <a:srgbClr val="FFFF00"/>
                </a:solidFill>
              </a:rPr>
              <a:t> роль </a:t>
            </a:r>
            <a:r>
              <a:rPr lang="ru-RU" dirty="0" err="1" smtClean="0">
                <a:solidFill>
                  <a:srgbClr val="FFFF00"/>
                </a:solidFill>
              </a:rPr>
              <a:t>відіграють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новітні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електронні</a:t>
            </a:r>
            <a:r>
              <a:rPr lang="ru-RU" dirty="0" smtClean="0">
                <a:solidFill>
                  <a:srgbClr val="FFFF00"/>
                </a:solidFill>
              </a:rPr>
              <a:t> ЗМІ, </a:t>
            </a:r>
            <a:r>
              <a:rPr lang="ru-RU" dirty="0" err="1" smtClean="0">
                <a:solidFill>
                  <a:srgbClr val="FFFF00"/>
                </a:solidFill>
              </a:rPr>
              <a:t>серед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яких</a:t>
            </a:r>
            <a:r>
              <a:rPr lang="ru-RU" dirty="0" smtClean="0">
                <a:solidFill>
                  <a:srgbClr val="FFFF00"/>
                </a:solidFill>
              </a:rPr>
              <a:t>, на думку </a:t>
            </a:r>
            <a:r>
              <a:rPr lang="ru-RU" dirty="0" err="1" smtClean="0">
                <a:solidFill>
                  <a:srgbClr val="FFFF00"/>
                </a:solidFill>
              </a:rPr>
              <a:t>сучасних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дослідників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найважливішими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є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такі</a:t>
            </a:r>
            <a:r>
              <a:rPr lang="ru-RU" dirty="0" smtClean="0">
                <a:solidFill>
                  <a:srgbClr val="FFFF00"/>
                </a:solidFill>
              </a:rPr>
              <a:t>: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загруженное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656650">
            <a:off x="344431" y="3455533"/>
            <a:ext cx="3429024" cy="2281860"/>
          </a:xfrm>
          <a:prstGeom prst="rect">
            <a:avLst/>
          </a:prstGeom>
        </p:spPr>
      </p:pic>
      <p:pic>
        <p:nvPicPr>
          <p:cNvPr id="5" name="Рисунок 4" descr="загруженное (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2857496"/>
            <a:ext cx="4025418" cy="3490923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602363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CFF99"/>
                </a:solidFill>
              </a:rPr>
              <a:t>1. </a:t>
            </a:r>
            <a:r>
              <a:rPr lang="ru-RU" b="1" dirty="0" err="1" smtClean="0">
                <a:solidFill>
                  <a:srgbClr val="CCFF99"/>
                </a:solidFill>
              </a:rPr>
              <a:t>Кабельне</a:t>
            </a:r>
            <a:r>
              <a:rPr lang="ru-RU" b="1" dirty="0" smtClean="0">
                <a:solidFill>
                  <a:srgbClr val="CCFF99"/>
                </a:solidFill>
              </a:rPr>
              <a:t> </a:t>
            </a:r>
            <a:r>
              <a:rPr lang="ru-RU" b="1" dirty="0" err="1" smtClean="0">
                <a:solidFill>
                  <a:srgbClr val="CCFF99"/>
                </a:solidFill>
              </a:rPr>
              <a:t>телебачення</a:t>
            </a:r>
            <a:r>
              <a:rPr lang="ru-RU" b="1" dirty="0" smtClean="0">
                <a:solidFill>
                  <a:srgbClr val="CCFF99"/>
                </a:solidFill>
              </a:rPr>
              <a:t>,</a:t>
            </a:r>
            <a:r>
              <a:rPr lang="ru-RU" dirty="0" smtClean="0">
                <a:solidFill>
                  <a:srgbClr val="CCFF99"/>
                </a:solidFill>
              </a:rPr>
              <a:t> </a:t>
            </a:r>
            <a:r>
              <a:rPr lang="ru-RU" dirty="0" err="1" smtClean="0">
                <a:solidFill>
                  <a:srgbClr val="CCFF99"/>
                </a:solidFill>
              </a:rPr>
              <a:t>що</a:t>
            </a:r>
            <a:r>
              <a:rPr lang="ru-RU" dirty="0" smtClean="0">
                <a:solidFill>
                  <a:srgbClr val="CCFF99"/>
                </a:solidFill>
              </a:rPr>
              <a:t> </a:t>
            </a:r>
            <a:r>
              <a:rPr lang="ru-RU" dirty="0" err="1" smtClean="0">
                <a:solidFill>
                  <a:srgbClr val="CCFF99"/>
                </a:solidFill>
              </a:rPr>
              <a:t>забезпечується</a:t>
            </a:r>
            <a:r>
              <a:rPr lang="ru-RU" dirty="0" smtClean="0">
                <a:solidFill>
                  <a:srgbClr val="CCFF99"/>
                </a:solidFill>
              </a:rPr>
              <a:t> </a:t>
            </a:r>
            <a:r>
              <a:rPr lang="ru-RU" dirty="0" err="1" smtClean="0">
                <a:solidFill>
                  <a:srgbClr val="CCFF99"/>
                </a:solidFill>
              </a:rPr>
              <a:t>підключенням</a:t>
            </a:r>
            <a:r>
              <a:rPr lang="ru-RU" dirty="0" smtClean="0">
                <a:solidFill>
                  <a:srgbClr val="CCFF99"/>
                </a:solidFill>
              </a:rPr>
              <a:t> </a:t>
            </a:r>
            <a:r>
              <a:rPr lang="ru-RU" dirty="0" err="1" smtClean="0">
                <a:solidFill>
                  <a:srgbClr val="CCFF99"/>
                </a:solidFill>
              </a:rPr>
              <a:t>телевізорів</a:t>
            </a:r>
            <a:r>
              <a:rPr lang="ru-RU" dirty="0" smtClean="0">
                <a:solidFill>
                  <a:srgbClr val="CCFF99"/>
                </a:solidFill>
              </a:rPr>
              <a:t> </a:t>
            </a:r>
            <a:r>
              <a:rPr lang="ru-RU" dirty="0" err="1" smtClean="0">
                <a:solidFill>
                  <a:srgbClr val="CCFF99"/>
                </a:solidFill>
              </a:rPr>
              <a:t>певного</a:t>
            </a:r>
            <a:r>
              <a:rPr lang="ru-RU" dirty="0" smtClean="0">
                <a:solidFill>
                  <a:srgbClr val="CCFF99"/>
                </a:solidFill>
              </a:rPr>
              <a:t> району (</a:t>
            </a:r>
            <a:r>
              <a:rPr lang="ru-RU" dirty="0" err="1" smtClean="0">
                <a:solidFill>
                  <a:srgbClr val="CCFF99"/>
                </a:solidFill>
              </a:rPr>
              <a:t>регіону</a:t>
            </a:r>
            <a:r>
              <a:rPr lang="ru-RU" dirty="0" smtClean="0">
                <a:solidFill>
                  <a:srgbClr val="CCFF99"/>
                </a:solidFill>
              </a:rPr>
              <a:t>) до </a:t>
            </a:r>
            <a:r>
              <a:rPr lang="ru-RU" dirty="0" err="1" smtClean="0">
                <a:solidFill>
                  <a:srgbClr val="CCFF99"/>
                </a:solidFill>
              </a:rPr>
              <a:t>якогось</a:t>
            </a:r>
            <a:r>
              <a:rPr lang="ru-RU" dirty="0" smtClean="0">
                <a:solidFill>
                  <a:srgbClr val="CCFF99"/>
                </a:solidFill>
              </a:rPr>
              <a:t> </a:t>
            </a:r>
            <a:r>
              <a:rPr lang="ru-RU" dirty="0" err="1" smtClean="0">
                <a:solidFill>
                  <a:srgbClr val="CCFF99"/>
                </a:solidFill>
              </a:rPr>
              <a:t>передавального</a:t>
            </a:r>
            <a:r>
              <a:rPr lang="ru-RU" dirty="0" smtClean="0">
                <a:solidFill>
                  <a:srgbClr val="CCFF99"/>
                </a:solidFill>
              </a:rPr>
              <a:t> центру за </a:t>
            </a:r>
            <a:r>
              <a:rPr lang="ru-RU" dirty="0" err="1" smtClean="0">
                <a:solidFill>
                  <a:srgbClr val="CCFF99"/>
                </a:solidFill>
              </a:rPr>
              <a:t>допомогою</a:t>
            </a:r>
            <a:r>
              <a:rPr lang="ru-RU" dirty="0" smtClean="0">
                <a:solidFill>
                  <a:srgbClr val="CCFF99"/>
                </a:solidFill>
              </a:rPr>
              <a:t> </a:t>
            </a:r>
            <a:r>
              <a:rPr lang="ru-RU" dirty="0" err="1" smtClean="0">
                <a:solidFill>
                  <a:srgbClr val="CCFF99"/>
                </a:solidFill>
              </a:rPr>
              <a:t>дротового</a:t>
            </a:r>
            <a:r>
              <a:rPr lang="ru-RU" dirty="0" smtClean="0">
                <a:solidFill>
                  <a:srgbClr val="CCFF99"/>
                </a:solidFill>
              </a:rPr>
              <a:t> </a:t>
            </a:r>
            <a:r>
              <a:rPr lang="ru-RU" dirty="0" err="1" smtClean="0">
                <a:solidFill>
                  <a:srgbClr val="CCFF99"/>
                </a:solidFill>
              </a:rPr>
              <a:t>зв'язку</a:t>
            </a:r>
            <a:endParaRPr lang="ru-RU" dirty="0" smtClean="0">
              <a:solidFill>
                <a:srgbClr val="CCFF99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</a:rPr>
              <a:t>2. </a:t>
            </a:r>
            <a:r>
              <a:rPr lang="ru-RU" b="1" dirty="0" err="1" smtClean="0">
                <a:solidFill>
                  <a:srgbClr val="7030A0"/>
                </a:solidFill>
              </a:rPr>
              <a:t>Відеомагнітофони</a:t>
            </a:r>
            <a:r>
              <a:rPr lang="ru-RU" dirty="0" smtClean="0">
                <a:solidFill>
                  <a:srgbClr val="7030A0"/>
                </a:solidFill>
              </a:rPr>
              <a:t> - </a:t>
            </a:r>
            <a:r>
              <a:rPr lang="ru-RU" dirty="0" err="1" smtClean="0">
                <a:solidFill>
                  <a:srgbClr val="7030A0"/>
                </a:solidFill>
              </a:rPr>
              <a:t>апарати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dirty="0" err="1" smtClean="0">
                <a:solidFill>
                  <a:srgbClr val="7030A0"/>
                </a:solidFill>
              </a:rPr>
              <a:t>призначені</a:t>
            </a:r>
            <a:r>
              <a:rPr lang="ru-RU" dirty="0" smtClean="0">
                <a:solidFill>
                  <a:srgbClr val="7030A0"/>
                </a:solidFill>
              </a:rPr>
              <a:t> для </a:t>
            </a:r>
            <a:r>
              <a:rPr lang="ru-RU" dirty="0" err="1" smtClean="0">
                <a:solidFill>
                  <a:srgbClr val="7030A0"/>
                </a:solidFill>
              </a:rPr>
              <a:t>записування</a:t>
            </a:r>
            <a:r>
              <a:rPr lang="ru-RU" dirty="0" smtClean="0">
                <a:solidFill>
                  <a:srgbClr val="7030A0"/>
                </a:solidFill>
              </a:rPr>
              <a:t> та </a:t>
            </a:r>
            <a:r>
              <a:rPr lang="ru-RU" dirty="0" err="1" smtClean="0">
                <a:solidFill>
                  <a:srgbClr val="7030A0"/>
                </a:solidFill>
              </a:rPr>
              <a:t>відтворення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аудіовізуальних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програм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та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інших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журналістських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матеріалів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3. </a:t>
            </a:r>
            <a:r>
              <a:rPr lang="ru-RU" b="1" dirty="0" err="1" smtClean="0">
                <a:solidFill>
                  <a:srgbClr val="FFC000"/>
                </a:solidFill>
              </a:rPr>
              <a:t>Телеконференції</a:t>
            </a:r>
            <a:r>
              <a:rPr lang="ru-RU" dirty="0" smtClean="0">
                <a:solidFill>
                  <a:srgbClr val="FFC000"/>
                </a:solidFill>
              </a:rPr>
              <a:t> (</a:t>
            </a:r>
            <a:r>
              <a:rPr lang="ru-RU" dirty="0" err="1" smtClean="0">
                <a:solidFill>
                  <a:srgbClr val="FFC000"/>
                </a:solidFill>
              </a:rPr>
              <a:t>телемости</a:t>
            </a:r>
            <a:r>
              <a:rPr lang="ru-RU" dirty="0" smtClean="0">
                <a:solidFill>
                  <a:srgbClr val="FFC000"/>
                </a:solidFill>
              </a:rPr>
              <a:t>, </a:t>
            </a:r>
            <a:r>
              <a:rPr lang="ru-RU" dirty="0" err="1" smtClean="0">
                <a:solidFill>
                  <a:srgbClr val="FFC000"/>
                </a:solidFill>
              </a:rPr>
              <a:t>телепереклички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тощо</a:t>
            </a:r>
            <a:r>
              <a:rPr lang="ru-RU" dirty="0" smtClean="0">
                <a:solidFill>
                  <a:srgbClr val="FFC000"/>
                </a:solidFill>
              </a:rPr>
              <a:t>) - </a:t>
            </a:r>
            <a:r>
              <a:rPr lang="ru-RU" dirty="0" err="1" smtClean="0">
                <a:solidFill>
                  <a:srgbClr val="FFC000"/>
                </a:solidFill>
              </a:rPr>
              <a:t>встановлення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зв'язку</a:t>
            </a:r>
            <a:r>
              <a:rPr lang="ru-RU" dirty="0" smtClean="0">
                <a:solidFill>
                  <a:srgbClr val="FFC000"/>
                </a:solidFill>
              </a:rPr>
              <a:t> за </a:t>
            </a:r>
            <a:r>
              <a:rPr lang="ru-RU" dirty="0" err="1" smtClean="0">
                <a:solidFill>
                  <a:srgbClr val="FFC000"/>
                </a:solidFill>
              </a:rPr>
              <a:t>допомогою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супутникової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техніки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між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двома</a:t>
            </a:r>
            <a:r>
              <a:rPr lang="ru-RU" dirty="0" smtClean="0">
                <a:solidFill>
                  <a:srgbClr val="FFC000"/>
                </a:solidFill>
              </a:rPr>
              <a:t> точками </a:t>
            </a:r>
            <a:r>
              <a:rPr lang="ru-RU" dirty="0" err="1" smtClean="0">
                <a:solidFill>
                  <a:srgbClr val="FFC000"/>
                </a:solidFill>
              </a:rPr>
              <a:t>землі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незалежно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від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відстані</a:t>
            </a:r>
            <a:r>
              <a:rPr lang="ru-RU" dirty="0" smtClean="0">
                <a:solidFill>
                  <a:srgbClr val="FFC000"/>
                </a:solidFill>
              </a:rPr>
              <a:t> та </a:t>
            </a:r>
            <a:r>
              <a:rPr lang="ru-RU" dirty="0" err="1" smtClean="0">
                <a:solidFill>
                  <a:srgbClr val="FFC000"/>
                </a:solidFill>
              </a:rPr>
              <a:t>регіону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з</a:t>
            </a:r>
            <a:r>
              <a:rPr lang="ru-RU" dirty="0" smtClean="0">
                <a:solidFill>
                  <a:srgbClr val="FFC000"/>
                </a:solidFill>
              </a:rPr>
              <a:t> метою </a:t>
            </a:r>
            <a:r>
              <a:rPr lang="ru-RU" dirty="0" err="1" smtClean="0">
                <a:solidFill>
                  <a:srgbClr val="FFC000"/>
                </a:solidFill>
              </a:rPr>
              <a:t>спілкування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між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групами</a:t>
            </a:r>
            <a:r>
              <a:rPr lang="ru-RU" dirty="0" smtClean="0">
                <a:solidFill>
                  <a:srgbClr val="FFC000"/>
                </a:solidFill>
              </a:rPr>
              <a:t> людей, </a:t>
            </a:r>
            <a:r>
              <a:rPr lang="ru-RU" dirty="0" err="1" smtClean="0">
                <a:solidFill>
                  <a:srgbClr val="FFC000"/>
                </a:solidFill>
              </a:rPr>
              <a:t>участі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їх</a:t>
            </a:r>
            <a:r>
              <a:rPr lang="ru-RU" dirty="0" smtClean="0">
                <a:solidFill>
                  <a:srgbClr val="FFC000"/>
                </a:solidFill>
              </a:rPr>
              <a:t> в </a:t>
            </a:r>
            <a:r>
              <a:rPr lang="ru-RU" dirty="0" err="1" smtClean="0">
                <a:solidFill>
                  <a:srgbClr val="FFC000"/>
                </a:solidFill>
              </a:rPr>
              <a:t>обговоренні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важливих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суспільних</a:t>
            </a:r>
            <a:r>
              <a:rPr lang="ru-RU" dirty="0" smtClean="0">
                <a:solidFill>
                  <a:srgbClr val="FFC000"/>
                </a:solidFill>
              </a:rPr>
              <a:t> проблем </a:t>
            </a:r>
            <a:r>
              <a:rPr lang="ru-RU" dirty="0" err="1" smtClean="0">
                <a:solidFill>
                  <a:srgbClr val="FFC000"/>
                </a:solidFill>
              </a:rPr>
              <a:t>тощо</a:t>
            </a:r>
            <a:r>
              <a:rPr lang="ru-RU" dirty="0" smtClean="0">
                <a:solidFill>
                  <a:srgbClr val="FFC000"/>
                </a:solidFill>
              </a:rPr>
              <a:t>.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010-09-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20913871">
            <a:off x="588432" y="535993"/>
            <a:ext cx="2786082" cy="2611952"/>
          </a:xfrm>
        </p:spPr>
      </p:pic>
      <p:pic>
        <p:nvPicPr>
          <p:cNvPr id="5" name="Рисунок 4" descr="загруженное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67101">
            <a:off x="5071283" y="431181"/>
            <a:ext cx="3691227" cy="2840515"/>
          </a:xfrm>
          <a:prstGeom prst="rect">
            <a:avLst/>
          </a:prstGeom>
        </p:spPr>
      </p:pic>
      <p:pic>
        <p:nvPicPr>
          <p:cNvPr id="6" name="Рисунок 5" descr="загруженное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5852" y="3857628"/>
            <a:ext cx="6858047" cy="235745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464347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err="1" smtClean="0">
                <a:solidFill>
                  <a:srgbClr val="FFC000"/>
                </a:solidFill>
              </a:rPr>
              <a:t>Засоби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масової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інформації</a:t>
            </a:r>
            <a:r>
              <a:rPr lang="ru-RU" b="1" dirty="0" smtClean="0">
                <a:solidFill>
                  <a:srgbClr val="FFC000"/>
                </a:solidFill>
              </a:rPr>
              <a:t> (ЗМІ), </a:t>
            </a:r>
            <a:r>
              <a:rPr lang="ru-RU" b="1" dirty="0" err="1" smtClean="0">
                <a:solidFill>
                  <a:srgbClr val="FFC000"/>
                </a:solidFill>
              </a:rPr>
              <a:t>мас</a:t>
            </a:r>
            <a:r>
              <a:rPr lang="ru-RU" b="1" dirty="0" smtClean="0">
                <a:solidFill>
                  <a:srgbClr val="FFC000"/>
                </a:solidFill>
              </a:rPr>
              <a:t> </a:t>
            </a:r>
            <a:r>
              <a:rPr lang="ru-RU" b="1" dirty="0" err="1" smtClean="0">
                <a:solidFill>
                  <a:srgbClr val="FFC000"/>
                </a:solidFill>
                <a:hlinkClick r:id="rId2" tooltip="Медіа"/>
              </a:rPr>
              <a:t>медіа</a:t>
            </a:r>
            <a:r>
              <a:rPr lang="ru-RU" dirty="0" smtClean="0">
                <a:solidFill>
                  <a:srgbClr val="FFC000"/>
                </a:solidFill>
              </a:rPr>
              <a:t> (</a:t>
            </a:r>
            <a:r>
              <a:rPr lang="en-US" i="1" dirty="0" smtClean="0">
                <a:solidFill>
                  <a:srgbClr val="FFC000"/>
                </a:solidFill>
              </a:rPr>
              <a:t>Mass media</a:t>
            </a:r>
            <a:r>
              <a:rPr lang="en-US" dirty="0" smtClean="0">
                <a:solidFill>
                  <a:srgbClr val="FFC000"/>
                </a:solidFill>
              </a:rPr>
              <a:t>) — </a:t>
            </a:r>
            <a:r>
              <a:rPr lang="ru-RU" dirty="0" err="1" smtClean="0">
                <a:solidFill>
                  <a:srgbClr val="FFC000"/>
                </a:solidFill>
                <a:hlinkClick r:id="rId3" tooltip="Преса"/>
              </a:rPr>
              <a:t>преса</a:t>
            </a:r>
            <a:r>
              <a:rPr lang="ru-RU" dirty="0" smtClean="0">
                <a:solidFill>
                  <a:srgbClr val="FFC000"/>
                </a:solidFill>
              </a:rPr>
              <a:t> (</a:t>
            </a:r>
            <a:r>
              <a:rPr lang="ru-RU" dirty="0" err="1" smtClean="0">
                <a:solidFill>
                  <a:srgbClr val="FFC000"/>
                </a:solidFill>
              </a:rPr>
              <a:t>газети</a:t>
            </a:r>
            <a:r>
              <a:rPr lang="ru-RU" dirty="0" smtClean="0">
                <a:solidFill>
                  <a:srgbClr val="FFC000"/>
                </a:solidFill>
              </a:rPr>
              <a:t>, </a:t>
            </a:r>
            <a:r>
              <a:rPr lang="ru-RU" dirty="0" err="1" smtClean="0">
                <a:solidFill>
                  <a:srgbClr val="FFC000"/>
                </a:solidFill>
              </a:rPr>
              <a:t>журнали,книги</a:t>
            </a:r>
            <a:r>
              <a:rPr lang="ru-RU" dirty="0" smtClean="0">
                <a:solidFill>
                  <a:srgbClr val="FFC000"/>
                </a:solidFill>
              </a:rPr>
              <a:t>), </a:t>
            </a:r>
            <a:r>
              <a:rPr lang="ru-RU" dirty="0" err="1" smtClean="0">
                <a:solidFill>
                  <a:srgbClr val="FFC000"/>
                </a:solidFill>
                <a:hlinkClick r:id="rId4" tooltip="Радіо"/>
              </a:rPr>
              <a:t>радіо</a:t>
            </a:r>
            <a:r>
              <a:rPr lang="ru-RU" dirty="0" smtClean="0">
                <a:solidFill>
                  <a:srgbClr val="FFC000"/>
                </a:solidFill>
              </a:rPr>
              <a:t>, </a:t>
            </a:r>
            <a:r>
              <a:rPr lang="ru-RU" dirty="0" err="1" smtClean="0">
                <a:solidFill>
                  <a:srgbClr val="FFC000"/>
                </a:solidFill>
                <a:hlinkClick r:id="rId5" tooltip="Телебачення"/>
              </a:rPr>
              <a:t>телебачення</a:t>
            </a:r>
            <a:r>
              <a:rPr lang="ru-RU" dirty="0" smtClean="0">
                <a:solidFill>
                  <a:srgbClr val="FFC000"/>
                </a:solidFill>
              </a:rPr>
              <a:t>, </a:t>
            </a:r>
            <a:r>
              <a:rPr lang="ru-RU" dirty="0" err="1" smtClean="0">
                <a:solidFill>
                  <a:srgbClr val="FFC000"/>
                </a:solidFill>
                <a:hlinkClick r:id="rId6" tooltip="Інтернет-ЗМІ"/>
              </a:rPr>
              <a:t>інтернет</a:t>
            </a:r>
            <a:r>
              <a:rPr lang="ru-RU" dirty="0" err="1" smtClean="0">
                <a:solidFill>
                  <a:srgbClr val="FFC000"/>
                </a:solidFill>
              </a:rPr>
              <a:t>,</a:t>
            </a:r>
            <a:r>
              <a:rPr lang="ru-RU" dirty="0" err="1" smtClean="0">
                <a:solidFill>
                  <a:srgbClr val="FFC000"/>
                </a:solidFill>
                <a:hlinkClick r:id="rId7" tooltip="Кінематограф"/>
              </a:rPr>
              <a:t>кінематограф</a:t>
            </a:r>
            <a:r>
              <a:rPr lang="ru-RU" dirty="0" smtClean="0">
                <a:solidFill>
                  <a:srgbClr val="FFC000"/>
                </a:solidFill>
              </a:rPr>
              <a:t>, звукозаписи та </a:t>
            </a:r>
            <a:r>
              <a:rPr lang="ru-RU" dirty="0" err="1" smtClean="0">
                <a:solidFill>
                  <a:srgbClr val="FFC000"/>
                </a:solidFill>
              </a:rPr>
              <a:t>відеозаписи</a:t>
            </a:r>
            <a:r>
              <a:rPr lang="ru-RU" dirty="0" smtClean="0">
                <a:solidFill>
                  <a:srgbClr val="FFC000"/>
                </a:solidFill>
              </a:rPr>
              <a:t>, </a:t>
            </a:r>
            <a:r>
              <a:rPr lang="ru-RU" dirty="0" err="1" smtClean="0">
                <a:solidFill>
                  <a:srgbClr val="FFC000"/>
                </a:solidFill>
              </a:rPr>
              <a:t>відеотекст</a:t>
            </a:r>
            <a:r>
              <a:rPr lang="ru-RU" dirty="0" smtClean="0">
                <a:solidFill>
                  <a:srgbClr val="FFC000"/>
                </a:solidFill>
              </a:rPr>
              <a:t>, телетекст, </a:t>
            </a:r>
            <a:r>
              <a:rPr lang="ru-RU" dirty="0" err="1" smtClean="0">
                <a:solidFill>
                  <a:srgbClr val="FFC000"/>
                </a:solidFill>
              </a:rPr>
              <a:t>рекламні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щити</a:t>
            </a:r>
            <a:r>
              <a:rPr lang="ru-RU" dirty="0" smtClean="0">
                <a:solidFill>
                  <a:srgbClr val="FFC000"/>
                </a:solidFill>
              </a:rPr>
              <a:t> та </a:t>
            </a:r>
            <a:r>
              <a:rPr lang="ru-RU" dirty="0" err="1" smtClean="0">
                <a:solidFill>
                  <a:srgbClr val="FFC000"/>
                </a:solidFill>
              </a:rPr>
              <a:t>панелі</a:t>
            </a:r>
            <a:r>
              <a:rPr lang="ru-RU" dirty="0" smtClean="0">
                <a:solidFill>
                  <a:srgbClr val="FFC000"/>
                </a:solidFill>
              </a:rPr>
              <a:t>, </a:t>
            </a:r>
            <a:r>
              <a:rPr lang="ru-RU" dirty="0" err="1" smtClean="0">
                <a:solidFill>
                  <a:srgbClr val="FFC000"/>
                </a:solidFill>
              </a:rPr>
              <a:t>домашні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відеоцентри</a:t>
            </a:r>
            <a:r>
              <a:rPr lang="ru-RU" dirty="0" smtClean="0">
                <a:solidFill>
                  <a:srgbClr val="FFC000"/>
                </a:solidFill>
              </a:rPr>
              <a:t>, </a:t>
            </a:r>
            <a:r>
              <a:rPr lang="ru-RU" dirty="0" err="1" smtClean="0">
                <a:solidFill>
                  <a:srgbClr val="FFC000"/>
                </a:solidFill>
              </a:rPr>
              <a:t>що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поєднують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телевізійні</a:t>
            </a:r>
            <a:r>
              <a:rPr lang="ru-RU" dirty="0" smtClean="0">
                <a:solidFill>
                  <a:srgbClr val="FFC000"/>
                </a:solidFill>
              </a:rPr>
              <a:t>, </a:t>
            </a:r>
            <a:r>
              <a:rPr lang="ru-RU" dirty="0" err="1" smtClean="0">
                <a:solidFill>
                  <a:srgbClr val="FFC000"/>
                </a:solidFill>
              </a:rPr>
              <a:t>телефонні</a:t>
            </a:r>
            <a:r>
              <a:rPr lang="ru-RU" dirty="0" smtClean="0">
                <a:solidFill>
                  <a:srgbClr val="FFC000"/>
                </a:solidFill>
              </a:rPr>
              <a:t>, </a:t>
            </a:r>
            <a:r>
              <a:rPr lang="ru-RU" dirty="0" err="1" smtClean="0">
                <a:solidFill>
                  <a:srgbClr val="FFC000"/>
                </a:solidFill>
              </a:rPr>
              <a:t>комп'ютерні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та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інші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лінії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зв'язку</a:t>
            </a:r>
            <a:r>
              <a:rPr lang="ru-RU" dirty="0" smtClean="0">
                <a:solidFill>
                  <a:srgbClr val="FFC000"/>
                </a:solidFill>
              </a:rPr>
              <a:t>. </a:t>
            </a:r>
            <a:r>
              <a:rPr lang="ru-RU" dirty="0" err="1" smtClean="0">
                <a:solidFill>
                  <a:srgbClr val="FFC000"/>
                </a:solidFill>
              </a:rPr>
              <a:t>Всім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цим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засобам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притаманні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якості</a:t>
            </a:r>
            <a:r>
              <a:rPr lang="ru-RU" dirty="0" smtClean="0">
                <a:solidFill>
                  <a:srgbClr val="FFC000"/>
                </a:solidFill>
              </a:rPr>
              <a:t>, </a:t>
            </a:r>
            <a:r>
              <a:rPr lang="ru-RU" dirty="0" err="1" smtClean="0">
                <a:solidFill>
                  <a:srgbClr val="FFC000"/>
                </a:solidFill>
              </a:rPr>
              <a:t>що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їх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об'єднують</a:t>
            </a:r>
            <a:r>
              <a:rPr lang="ru-RU" dirty="0" smtClean="0">
                <a:solidFill>
                  <a:srgbClr val="FFC000"/>
                </a:solidFill>
              </a:rPr>
              <a:t> — </a:t>
            </a:r>
            <a:r>
              <a:rPr lang="ru-RU" dirty="0" err="1" smtClean="0">
                <a:solidFill>
                  <a:srgbClr val="FFC000"/>
                </a:solidFill>
              </a:rPr>
              <a:t>звернення</a:t>
            </a:r>
            <a:r>
              <a:rPr lang="ru-RU" dirty="0" smtClean="0">
                <a:solidFill>
                  <a:srgbClr val="FFC000"/>
                </a:solidFill>
              </a:rPr>
              <a:t> до </a:t>
            </a:r>
            <a:r>
              <a:rPr lang="ru-RU" dirty="0" err="1" smtClean="0">
                <a:solidFill>
                  <a:srgbClr val="FFC000"/>
                </a:solidFill>
              </a:rPr>
              <a:t>масової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аудиторії</a:t>
            </a:r>
            <a:r>
              <a:rPr lang="ru-RU" dirty="0" smtClean="0">
                <a:solidFill>
                  <a:srgbClr val="FFC000"/>
                </a:solidFill>
              </a:rPr>
              <a:t>, </a:t>
            </a:r>
            <a:r>
              <a:rPr lang="ru-RU" dirty="0" err="1" smtClean="0">
                <a:solidFill>
                  <a:srgbClr val="FFC000"/>
                </a:solidFill>
              </a:rPr>
              <a:t>доступність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багатьом</a:t>
            </a:r>
            <a:r>
              <a:rPr lang="ru-RU" dirty="0" smtClean="0">
                <a:solidFill>
                  <a:srgbClr val="FFC000"/>
                </a:solidFill>
              </a:rPr>
              <a:t> людям, </a:t>
            </a:r>
            <a:r>
              <a:rPr lang="ru-RU" dirty="0" err="1" smtClean="0">
                <a:solidFill>
                  <a:srgbClr val="FFC000"/>
                </a:solidFill>
              </a:rPr>
              <a:t>корпоративний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зміст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виробництва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і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розповсюдження</a:t>
            </a:r>
            <a:r>
              <a:rPr lang="ru-RU" dirty="0" smtClean="0">
                <a:solidFill>
                  <a:srgbClr val="FFC000"/>
                </a:solidFill>
              </a:rPr>
              <a:t> </a:t>
            </a:r>
            <a:r>
              <a:rPr lang="ru-RU" dirty="0" err="1" smtClean="0">
                <a:solidFill>
                  <a:srgbClr val="FFC000"/>
                </a:solidFill>
                <a:hlinkClick r:id="rId8" tooltip="Інформація"/>
              </a:rPr>
              <a:t>інформації</a:t>
            </a:r>
            <a:r>
              <a:rPr lang="ru-RU" dirty="0" smtClean="0">
                <a:solidFill>
                  <a:srgbClr val="FFC000"/>
                </a:solidFill>
              </a:rPr>
              <a:t>. </a:t>
            </a:r>
            <a:r>
              <a:rPr lang="ru-RU" dirty="0" err="1" smtClean="0">
                <a:solidFill>
                  <a:srgbClr val="FFC000"/>
                </a:solidFill>
              </a:rPr>
              <a:t>Термін</a:t>
            </a:r>
            <a:r>
              <a:rPr lang="ru-RU" dirty="0" smtClean="0">
                <a:solidFill>
                  <a:srgbClr val="FFC000"/>
                </a:solidFill>
              </a:rPr>
              <a:t> </a:t>
            </a:r>
            <a:r>
              <a:rPr lang="ru-RU" b="1" dirty="0" err="1" smtClean="0">
                <a:solidFill>
                  <a:srgbClr val="FFC000"/>
                </a:solidFill>
              </a:rPr>
              <a:t>мас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ru-RU" b="1" dirty="0" err="1" smtClean="0">
                <a:solidFill>
                  <a:srgbClr val="FFC000"/>
                </a:solidFill>
              </a:rPr>
              <a:t>медіа</a:t>
            </a:r>
            <a:r>
              <a:rPr lang="ru-RU" dirty="0" smtClean="0">
                <a:solidFill>
                  <a:srgbClr val="FFC000"/>
                </a:solidFill>
              </a:rPr>
              <a:t> </a:t>
            </a:r>
            <a:r>
              <a:rPr lang="ru-RU" dirty="0" err="1" smtClean="0">
                <a:solidFill>
                  <a:srgbClr val="FFC000"/>
                </a:solidFill>
              </a:rPr>
              <a:t>застосовується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також</a:t>
            </a:r>
            <a:r>
              <a:rPr lang="ru-RU" dirty="0" smtClean="0">
                <a:solidFill>
                  <a:srgbClr val="FFC000"/>
                </a:solidFill>
              </a:rPr>
              <a:t> до </a:t>
            </a:r>
            <a:r>
              <a:rPr lang="ru-RU" dirty="0" err="1" smtClean="0">
                <a:solidFill>
                  <a:srgbClr val="FFC000"/>
                </a:solidFill>
              </a:rPr>
              <a:t>організацій</a:t>
            </a:r>
            <a:r>
              <a:rPr lang="ru-RU" dirty="0" smtClean="0">
                <a:solidFill>
                  <a:srgbClr val="FFC000"/>
                </a:solidFill>
              </a:rPr>
              <a:t>, </a:t>
            </a:r>
            <a:r>
              <a:rPr lang="ru-RU" dirty="0" err="1" smtClean="0">
                <a:solidFill>
                  <a:srgbClr val="FFC000"/>
                </a:solidFill>
              </a:rPr>
              <a:t>які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контролюють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ці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технології</a:t>
            </a:r>
            <a:r>
              <a:rPr lang="ru-RU" dirty="0" smtClean="0">
                <a:solidFill>
                  <a:srgbClr val="FFC000"/>
                </a:solidFill>
              </a:rPr>
              <a:t>, </a:t>
            </a:r>
            <a:r>
              <a:rPr lang="ru-RU" dirty="0" err="1" smtClean="0">
                <a:solidFill>
                  <a:srgbClr val="FFC000"/>
                </a:solidFill>
              </a:rPr>
              <a:t>наприклад</a:t>
            </a:r>
            <a:r>
              <a:rPr lang="ru-RU" dirty="0" smtClean="0">
                <a:solidFill>
                  <a:srgbClr val="FFC000"/>
                </a:solidFill>
              </a:rPr>
              <a:t>, </a:t>
            </a:r>
            <a:r>
              <a:rPr lang="ru-RU" dirty="0" err="1" smtClean="0">
                <a:solidFill>
                  <a:srgbClr val="FFC000"/>
                </a:solidFill>
                <a:hlinkClick r:id="rId9" tooltip="Телевізійний канал"/>
              </a:rPr>
              <a:t>телевізійних</a:t>
            </a:r>
            <a:r>
              <a:rPr lang="ru-RU" dirty="0" smtClean="0">
                <a:solidFill>
                  <a:srgbClr val="FFC000"/>
                </a:solidFill>
                <a:hlinkClick r:id="rId9" tooltip="Телевізійний канал"/>
              </a:rPr>
              <a:t> </a:t>
            </a:r>
            <a:r>
              <a:rPr lang="ru-RU" dirty="0" err="1" smtClean="0">
                <a:solidFill>
                  <a:srgbClr val="FFC000"/>
                </a:solidFill>
                <a:hlinkClick r:id="rId9" tooltip="Телевізійний канал"/>
              </a:rPr>
              <a:t>каналів</a:t>
            </a:r>
            <a:r>
              <a:rPr lang="ru-RU" dirty="0" smtClean="0">
                <a:solidFill>
                  <a:srgbClr val="FFC000"/>
                </a:solidFill>
              </a:rPr>
              <a:t> </a:t>
            </a:r>
            <a:r>
              <a:rPr lang="ru-RU" dirty="0" err="1" smtClean="0">
                <a:solidFill>
                  <a:srgbClr val="FFC000"/>
                </a:solidFill>
              </a:rPr>
              <a:t>або</a:t>
            </a:r>
            <a:r>
              <a:rPr lang="ru-RU" dirty="0" smtClean="0">
                <a:solidFill>
                  <a:srgbClr val="FFC000"/>
                </a:solidFill>
              </a:rPr>
              <a:t> </a:t>
            </a:r>
            <a:r>
              <a:rPr lang="ru-RU" dirty="0" err="1" smtClean="0">
                <a:solidFill>
                  <a:srgbClr val="FFC000"/>
                </a:solidFill>
                <a:hlinkClick r:id="rId10" tooltip="Видавництво"/>
              </a:rPr>
              <a:t>видавництв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Рисунок 3" descr="training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357422" y="4857760"/>
            <a:ext cx="5024451" cy="192880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grphmedia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>
            <a:normAutofit lnSpcReduction="10000"/>
          </a:bodyPr>
          <a:lstStyle/>
          <a:p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Сьогодні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мало не в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кожній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інформаційній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програмі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можна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спостерігати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використання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прийому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телемосту. Про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нього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може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йти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мова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тоді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коли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використовується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пряме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включення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кореспондента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веде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репортаж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або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дає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свій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коментар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місця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події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для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свого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телевізійного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каналу.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Таке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явище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стало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звичним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пересічним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нашому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інформаційному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просторі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І мало </a:t>
            </a:r>
            <a:r>
              <a:rPr lang="ru-RU" dirty="0" err="1" smtClean="0">
                <a:solidFill>
                  <a:srgbClr val="FF0000"/>
                </a:solidFill>
              </a:rPr>
              <a:t>хто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сьогодні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вже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замислюється</a:t>
            </a:r>
            <a:r>
              <a:rPr lang="ru-RU" dirty="0" smtClean="0">
                <a:solidFill>
                  <a:srgbClr val="FF0000"/>
                </a:solidFill>
              </a:rPr>
              <a:t> над </a:t>
            </a:r>
            <a:r>
              <a:rPr lang="ru-RU" dirty="0" err="1" smtClean="0">
                <a:solidFill>
                  <a:srgbClr val="FF0000"/>
                </a:solidFill>
              </a:rPr>
              <a:t>тим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err="1" smtClean="0">
                <a:solidFill>
                  <a:srgbClr val="FF0000"/>
                </a:solidFill>
              </a:rPr>
              <a:t>що</a:t>
            </a:r>
            <a:r>
              <a:rPr lang="ru-RU" dirty="0" smtClean="0">
                <a:solidFill>
                  <a:srgbClr val="FF0000"/>
                </a:solidFill>
              </a:rPr>
              <a:t> в </a:t>
            </a:r>
            <a:r>
              <a:rPr lang="ru-RU" dirty="0" err="1" smtClean="0">
                <a:solidFill>
                  <a:srgbClr val="FF0000"/>
                </a:solidFill>
              </a:rPr>
              <a:t>даному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випадку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справді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маємо</a:t>
            </a:r>
            <a:r>
              <a:rPr lang="ru-RU" dirty="0" smtClean="0">
                <a:solidFill>
                  <a:srgbClr val="FF0000"/>
                </a:solidFill>
              </a:rPr>
              <a:t> справу </a:t>
            </a:r>
            <a:r>
              <a:rPr lang="ru-RU" dirty="0" err="1" smtClean="0">
                <a:solidFill>
                  <a:srgbClr val="FF0000"/>
                </a:solidFill>
              </a:rPr>
              <a:t>з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колосальним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пришвидшенням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надходження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інформації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від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її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джерела</a:t>
            </a:r>
            <a:r>
              <a:rPr lang="ru-RU" dirty="0" smtClean="0">
                <a:solidFill>
                  <a:srgbClr val="FF0000"/>
                </a:solidFill>
              </a:rPr>
              <a:t> до </a:t>
            </a:r>
            <a:r>
              <a:rPr lang="ru-RU" dirty="0" err="1" smtClean="0">
                <a:solidFill>
                  <a:srgbClr val="FF0000"/>
                </a:solidFill>
              </a:rPr>
              <a:t>споживачів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err="1" smtClean="0">
                <a:solidFill>
                  <a:srgbClr val="FF0000"/>
                </a:solidFill>
              </a:rPr>
              <a:t>що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дозволяє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говорити</a:t>
            </a:r>
            <a:r>
              <a:rPr lang="ru-RU" dirty="0" smtClean="0">
                <a:solidFill>
                  <a:srgbClr val="FF0000"/>
                </a:solidFill>
              </a:rPr>
              <a:t> про </a:t>
            </a:r>
            <a:r>
              <a:rPr lang="ru-RU" dirty="0" err="1" smtClean="0">
                <a:solidFill>
                  <a:srgbClr val="FF0000"/>
                </a:solidFill>
              </a:rPr>
              <a:t>революційний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вплив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даного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новітнього</a:t>
            </a:r>
            <a:r>
              <a:rPr lang="ru-RU" dirty="0" smtClean="0">
                <a:solidFill>
                  <a:srgbClr val="FF0000"/>
                </a:solidFill>
              </a:rPr>
              <a:t> виду ЗМІ на </a:t>
            </a:r>
            <a:r>
              <a:rPr lang="ru-RU" dirty="0" err="1" smtClean="0">
                <a:solidFill>
                  <a:srgbClr val="FF0000"/>
                </a:solidFill>
              </a:rPr>
              <a:t>інформаційний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простір</a:t>
            </a:r>
            <a:r>
              <a:rPr lang="ru-RU" dirty="0" smtClean="0">
                <a:solidFill>
                  <a:srgbClr val="FF0000"/>
                </a:solidFill>
              </a:rPr>
              <a:t> у </a:t>
            </a:r>
            <a:r>
              <a:rPr lang="ru-RU" dirty="0" err="1" smtClean="0">
                <a:solidFill>
                  <a:srgbClr val="FF0000"/>
                </a:solidFill>
              </a:rPr>
              <a:t>цілому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709160"/>
          </a:xfrm>
        </p:spPr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pPr>
              <a:buNone/>
            </a:pPr>
            <a:r>
              <a:rPr lang="uk-UA" i="1" dirty="0" smtClean="0"/>
              <a:t>                                                       </a:t>
            </a:r>
            <a:r>
              <a:rPr lang="uk-UA" i="1" dirty="0" smtClean="0">
                <a:solidFill>
                  <a:schemeClr val="accent3"/>
                </a:solidFill>
              </a:rPr>
              <a:t>Виконала учениця </a:t>
            </a:r>
          </a:p>
          <a:p>
            <a:pPr>
              <a:buNone/>
            </a:pPr>
            <a:r>
              <a:rPr lang="uk-UA" i="1" dirty="0" smtClean="0"/>
              <a:t>                                                          </a:t>
            </a:r>
            <a:r>
              <a:rPr lang="uk-UA" i="1" dirty="0" smtClean="0">
                <a:solidFill>
                  <a:schemeClr val="accent6"/>
                </a:solidFill>
              </a:rPr>
              <a:t>11 класу</a:t>
            </a:r>
          </a:p>
          <a:p>
            <a:pPr>
              <a:buNone/>
            </a:pPr>
            <a:r>
              <a:rPr lang="uk-UA" i="1" dirty="0" smtClean="0"/>
              <a:t>                                                       </a:t>
            </a:r>
            <a:r>
              <a:rPr lang="uk-UA" i="1" dirty="0" err="1" smtClean="0">
                <a:solidFill>
                  <a:schemeClr val="accent2"/>
                </a:solidFill>
              </a:rPr>
              <a:t>Коцюк</a:t>
            </a:r>
            <a:r>
              <a:rPr lang="uk-UA" i="1" dirty="0" smtClean="0">
                <a:solidFill>
                  <a:schemeClr val="accent2"/>
                </a:solidFill>
              </a:rPr>
              <a:t> Христина І.</a:t>
            </a:r>
            <a:endParaRPr lang="ru-RU" i="1" dirty="0">
              <a:solidFill>
                <a:schemeClr val="accent2"/>
              </a:solidFill>
            </a:endParaRPr>
          </a:p>
        </p:txBody>
      </p:sp>
      <p:pic>
        <p:nvPicPr>
          <p:cNvPr id="6" name="Рисунок 5" descr="18191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857231"/>
            <a:ext cx="5000660" cy="5905045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Характерні</a:t>
            </a:r>
            <a:r>
              <a:rPr lang="ru-RU" dirty="0" smtClean="0"/>
              <a:t> </a:t>
            </a:r>
            <a:r>
              <a:rPr lang="ru-RU" dirty="0" err="1" smtClean="0"/>
              <a:t>риси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</a:t>
            </a:r>
            <a:r>
              <a:rPr lang="ru-RU" dirty="0" err="1" smtClean="0"/>
              <a:t>масової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:</a:t>
            </a:r>
          </a:p>
          <a:p>
            <a:r>
              <a:rPr lang="ru-RU" dirty="0" smtClean="0"/>
              <a:t> • </a:t>
            </a:r>
            <a:r>
              <a:rPr lang="ru-RU" dirty="0" err="1" smtClean="0"/>
              <a:t>публічність</a:t>
            </a:r>
            <a:r>
              <a:rPr lang="ru-RU" dirty="0" smtClean="0"/>
              <a:t> (</a:t>
            </a:r>
            <a:r>
              <a:rPr lang="ru-RU" dirty="0" err="1" smtClean="0"/>
              <a:t>необмежене</a:t>
            </a:r>
            <a:r>
              <a:rPr lang="ru-RU" dirty="0" smtClean="0"/>
              <a:t>, </a:t>
            </a:r>
            <a:r>
              <a:rPr lang="ru-RU" dirty="0" err="1" smtClean="0"/>
              <a:t>неперсоніфіковане</a:t>
            </a:r>
            <a:r>
              <a:rPr lang="ru-RU" dirty="0" smtClean="0"/>
              <a:t> коло </a:t>
            </a:r>
            <a:r>
              <a:rPr lang="ru-RU" dirty="0" err="1" smtClean="0"/>
              <a:t>споживачів</a:t>
            </a:r>
            <a:r>
              <a:rPr lang="ru-RU" dirty="0" smtClean="0"/>
              <a:t>); </a:t>
            </a:r>
          </a:p>
          <a:p>
            <a:r>
              <a:rPr lang="ru-RU" dirty="0" smtClean="0"/>
              <a:t>•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спеціальних</a:t>
            </a:r>
            <a:r>
              <a:rPr lang="ru-RU" dirty="0" smtClean="0"/>
              <a:t> </a:t>
            </a:r>
            <a:r>
              <a:rPr lang="ru-RU" dirty="0" err="1" smtClean="0"/>
              <a:t>технічних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 • непряма, </a:t>
            </a:r>
            <a:r>
              <a:rPr lang="ru-RU" dirty="0" err="1" smtClean="0"/>
              <a:t>розділена</a:t>
            </a:r>
            <a:r>
              <a:rPr lang="ru-RU" dirty="0" smtClean="0"/>
              <a:t> в </a:t>
            </a:r>
            <a:r>
              <a:rPr lang="ru-RU" dirty="0" err="1" smtClean="0"/>
              <a:t>просторі</a:t>
            </a:r>
            <a:r>
              <a:rPr lang="ru-RU" dirty="0" smtClean="0"/>
              <a:t> та </a:t>
            </a:r>
            <a:r>
              <a:rPr lang="ru-RU" dirty="0" err="1" smtClean="0"/>
              <a:t>часі</a:t>
            </a:r>
            <a:r>
              <a:rPr lang="ru-RU" dirty="0" smtClean="0"/>
              <a:t> </a:t>
            </a:r>
            <a:r>
              <a:rPr lang="ru-RU" dirty="0" err="1" smtClean="0"/>
              <a:t>взаємодія</a:t>
            </a:r>
            <a:r>
              <a:rPr lang="ru-RU" dirty="0" smtClean="0"/>
              <a:t> </a:t>
            </a:r>
            <a:r>
              <a:rPr lang="ru-RU" dirty="0" err="1" smtClean="0"/>
              <a:t>комунікаційних</a:t>
            </a:r>
            <a:r>
              <a:rPr lang="ru-RU" dirty="0" smtClean="0"/>
              <a:t> </a:t>
            </a:r>
          </a:p>
          <a:p>
            <a:r>
              <a:rPr lang="ru-RU" dirty="0" smtClean="0"/>
              <a:t> • </a:t>
            </a:r>
            <a:r>
              <a:rPr lang="ru-RU" dirty="0" err="1" smtClean="0"/>
              <a:t>непостійний</a:t>
            </a:r>
            <a:r>
              <a:rPr lang="ru-RU" dirty="0" smtClean="0"/>
              <a:t> характер </a:t>
            </a:r>
            <a:r>
              <a:rPr lang="ru-RU" dirty="0" err="1" smtClean="0"/>
              <a:t>аудиторії</a:t>
            </a:r>
            <a:r>
              <a:rPr lang="ru-RU" dirty="0" smtClean="0"/>
              <a:t>;</a:t>
            </a:r>
          </a:p>
          <a:p>
            <a:r>
              <a:rPr lang="ru-RU" dirty="0" smtClean="0"/>
              <a:t> • </a:t>
            </a:r>
            <a:r>
              <a:rPr lang="ru-RU" dirty="0" err="1" smtClean="0"/>
              <a:t>переважна</a:t>
            </a:r>
            <a:r>
              <a:rPr lang="ru-RU" dirty="0" smtClean="0"/>
              <a:t> </a:t>
            </a:r>
            <a:r>
              <a:rPr lang="ru-RU" dirty="0" err="1" smtClean="0"/>
              <a:t>односпрямованість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комунікатора</a:t>
            </a:r>
            <a:r>
              <a:rPr lang="ru-RU" dirty="0" smtClean="0"/>
              <a:t> до </a:t>
            </a:r>
            <a:r>
              <a:rPr lang="ru-RU" dirty="0" err="1" smtClean="0"/>
              <a:t>реципієнта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53bea39209ba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5072098"/>
            <a:ext cx="4857784" cy="164305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92D050"/>
                </a:solidFill>
              </a:rPr>
              <a:t>Функції</a:t>
            </a:r>
            <a:r>
              <a:rPr lang="ru-RU" dirty="0" smtClean="0">
                <a:solidFill>
                  <a:srgbClr val="92D050"/>
                </a:solidFill>
              </a:rPr>
              <a:t> </a:t>
            </a:r>
            <a:r>
              <a:rPr lang="ru-RU" dirty="0" err="1" smtClean="0">
                <a:solidFill>
                  <a:srgbClr val="92D050"/>
                </a:solidFill>
              </a:rPr>
              <a:t>засобів</a:t>
            </a:r>
            <a:r>
              <a:rPr lang="ru-RU" dirty="0" smtClean="0">
                <a:solidFill>
                  <a:srgbClr val="92D050"/>
                </a:solidFill>
              </a:rPr>
              <a:t> </a:t>
            </a:r>
            <a:r>
              <a:rPr lang="ru-RU" dirty="0" err="1" smtClean="0">
                <a:solidFill>
                  <a:srgbClr val="92D050"/>
                </a:solidFill>
              </a:rPr>
              <a:t>масової</a:t>
            </a:r>
            <a:r>
              <a:rPr lang="ru-RU" dirty="0" smtClean="0">
                <a:solidFill>
                  <a:srgbClr val="92D050"/>
                </a:solidFill>
              </a:rPr>
              <a:t> </a:t>
            </a:r>
            <a:r>
              <a:rPr lang="ru-RU" dirty="0" err="1" smtClean="0">
                <a:solidFill>
                  <a:srgbClr val="92D050"/>
                </a:solidFill>
              </a:rPr>
              <a:t>інформації</a:t>
            </a:r>
            <a:r>
              <a:rPr lang="ru-RU" dirty="0" smtClean="0">
                <a:solidFill>
                  <a:srgbClr val="92D050"/>
                </a:solidFill>
              </a:rPr>
              <a:t>. </a:t>
            </a:r>
            <a:r>
              <a:rPr lang="ru-RU" dirty="0" err="1" smtClean="0">
                <a:solidFill>
                  <a:srgbClr val="92D050"/>
                </a:solidFill>
              </a:rPr>
              <a:t>Найважливіших</a:t>
            </a:r>
            <a:r>
              <a:rPr lang="ru-RU" dirty="0" smtClean="0">
                <a:solidFill>
                  <a:srgbClr val="92D050"/>
                </a:solidFill>
              </a:rPr>
              <a:t> </a:t>
            </a:r>
            <a:r>
              <a:rPr lang="ru-RU" dirty="0" err="1" smtClean="0">
                <a:solidFill>
                  <a:srgbClr val="92D050"/>
                </a:solidFill>
              </a:rPr>
              <a:t>функцій</a:t>
            </a:r>
            <a:r>
              <a:rPr lang="ru-RU" dirty="0" smtClean="0">
                <a:solidFill>
                  <a:srgbClr val="92D050"/>
                </a:solidFill>
              </a:rPr>
              <a:t> </a:t>
            </a:r>
            <a:r>
              <a:rPr lang="ru-RU" dirty="0" err="1" smtClean="0">
                <a:solidFill>
                  <a:srgbClr val="92D050"/>
                </a:solidFill>
              </a:rPr>
              <a:t>виділимо</a:t>
            </a:r>
            <a:r>
              <a:rPr lang="ru-RU" dirty="0" smtClean="0">
                <a:solidFill>
                  <a:srgbClr val="92D050"/>
                </a:solidFill>
              </a:rPr>
              <a:t> </a:t>
            </a:r>
            <a:r>
              <a:rPr lang="ru-RU" dirty="0" err="1" smtClean="0">
                <a:solidFill>
                  <a:srgbClr val="92D050"/>
                </a:solidFill>
              </a:rPr>
              <a:t>такі</a:t>
            </a:r>
            <a:r>
              <a:rPr lang="ru-RU" dirty="0" smtClean="0">
                <a:solidFill>
                  <a:srgbClr val="92D050"/>
                </a:solidFill>
              </a:rPr>
              <a:t>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1) </a:t>
            </a:r>
            <a:r>
              <a:rPr lang="ru-RU" dirty="0" err="1" smtClean="0">
                <a:solidFill>
                  <a:srgbClr val="C00000"/>
                </a:solidFill>
              </a:rPr>
              <a:t>інформаційна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функція</a:t>
            </a:r>
            <a:r>
              <a:rPr lang="ru-RU" dirty="0" smtClean="0">
                <a:solidFill>
                  <a:srgbClr val="C00000"/>
                </a:solidFill>
              </a:rPr>
              <a:t> - </a:t>
            </a:r>
            <a:r>
              <a:rPr lang="ru-RU" dirty="0" err="1" smtClean="0">
                <a:solidFill>
                  <a:srgbClr val="C00000"/>
                </a:solidFill>
              </a:rPr>
              <a:t>отримання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і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розповсюдження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відомостей</a:t>
            </a:r>
            <a:r>
              <a:rPr lang="ru-RU" dirty="0" smtClean="0">
                <a:solidFill>
                  <a:srgbClr val="C00000"/>
                </a:solidFill>
              </a:rPr>
              <a:t> про </a:t>
            </a:r>
            <a:r>
              <a:rPr lang="ru-RU" dirty="0" err="1" smtClean="0">
                <a:solidFill>
                  <a:srgbClr val="C00000"/>
                </a:solidFill>
              </a:rPr>
              <a:t>найбільш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важливі</a:t>
            </a:r>
            <a:r>
              <a:rPr lang="ru-RU" dirty="0" smtClean="0">
                <a:solidFill>
                  <a:srgbClr val="C00000"/>
                </a:solidFill>
              </a:rPr>
              <a:t> для </a:t>
            </a:r>
            <a:r>
              <a:rPr lang="ru-RU" dirty="0" err="1" smtClean="0">
                <a:solidFill>
                  <a:srgbClr val="C00000"/>
                </a:solidFill>
              </a:rPr>
              <a:t>громадян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і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органів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влади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події</a:t>
            </a:r>
            <a:r>
              <a:rPr lang="ru-RU" dirty="0" smtClean="0">
                <a:solidFill>
                  <a:srgbClr val="C00000"/>
                </a:solidFill>
              </a:rPr>
              <a:t>. На </a:t>
            </a:r>
            <a:r>
              <a:rPr lang="ru-RU" dirty="0" err="1" smtClean="0">
                <a:solidFill>
                  <a:srgbClr val="C00000"/>
                </a:solidFill>
              </a:rPr>
              <a:t>основі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отриманої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інформації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формується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громадська</a:t>
            </a:r>
            <a:r>
              <a:rPr lang="ru-RU" dirty="0" smtClean="0">
                <a:solidFill>
                  <a:srgbClr val="C00000"/>
                </a:solidFill>
              </a:rPr>
              <a:t> думка про </a:t>
            </a:r>
            <a:r>
              <a:rPr lang="ru-RU" dirty="0" err="1" smtClean="0">
                <a:solidFill>
                  <a:srgbClr val="C00000"/>
                </a:solidFill>
              </a:rPr>
              <a:t>діяльність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органів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влади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  <a:r>
              <a:rPr lang="ru-RU" dirty="0" err="1" smtClean="0">
                <a:solidFill>
                  <a:srgbClr val="C00000"/>
                </a:solidFill>
              </a:rPr>
              <a:t>об'єднань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громадян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  <a:r>
              <a:rPr lang="ru-RU" dirty="0" err="1" smtClean="0">
                <a:solidFill>
                  <a:srgbClr val="C00000"/>
                </a:solidFill>
              </a:rPr>
              <a:t>політичних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лідерів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тощо</a:t>
            </a:r>
            <a:r>
              <a:rPr lang="ru-RU" dirty="0" smtClean="0">
                <a:solidFill>
                  <a:srgbClr val="C00000"/>
                </a:solidFill>
              </a:rPr>
              <a:t>;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122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4429132"/>
            <a:ext cx="3157982" cy="2214554"/>
          </a:xfrm>
          <a:prstGeom prst="rect">
            <a:avLst/>
          </a:prstGeom>
        </p:spPr>
      </p:pic>
      <p:pic>
        <p:nvPicPr>
          <p:cNvPr id="5" name="Рисунок 4" descr="0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0656" y="4429132"/>
            <a:ext cx="3246120" cy="2286016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70916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2) </a:t>
            </a:r>
            <a:r>
              <a:rPr lang="ru-RU" dirty="0" err="1" smtClean="0">
                <a:solidFill>
                  <a:srgbClr val="002060"/>
                </a:solidFill>
              </a:rPr>
              <a:t>освітня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функція</a:t>
            </a:r>
            <a:r>
              <a:rPr lang="ru-RU" dirty="0" smtClean="0">
                <a:solidFill>
                  <a:srgbClr val="002060"/>
                </a:solidFill>
              </a:rPr>
              <a:t> - </a:t>
            </a:r>
            <a:r>
              <a:rPr lang="ru-RU" dirty="0" err="1" smtClean="0">
                <a:solidFill>
                  <a:srgbClr val="002060"/>
                </a:solidFill>
              </a:rPr>
              <a:t>донесення</a:t>
            </a:r>
            <a:r>
              <a:rPr lang="ru-RU" dirty="0" smtClean="0">
                <a:solidFill>
                  <a:srgbClr val="002060"/>
                </a:solidFill>
              </a:rPr>
              <a:t> до </a:t>
            </a:r>
            <a:r>
              <a:rPr lang="ru-RU" dirty="0" err="1" smtClean="0">
                <a:solidFill>
                  <a:srgbClr val="002060"/>
                </a:solidFill>
              </a:rPr>
              <a:t>громадян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певних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знань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дозволяє</a:t>
            </a:r>
            <a:r>
              <a:rPr lang="ru-RU" dirty="0" smtClean="0">
                <a:solidFill>
                  <a:srgbClr val="002060"/>
                </a:solidFill>
              </a:rPr>
              <a:t> адекватно </a:t>
            </a:r>
            <a:r>
              <a:rPr lang="ru-RU" dirty="0" err="1" smtClean="0">
                <a:solidFill>
                  <a:srgbClr val="002060"/>
                </a:solidFill>
              </a:rPr>
              <a:t>оцінювати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упорядковувати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відомості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 err="1" smtClean="0">
                <a:solidFill>
                  <a:srgbClr val="002060"/>
                </a:solidFill>
              </a:rPr>
              <a:t>отримані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різних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джерел</a:t>
            </a:r>
            <a:r>
              <a:rPr lang="ru-RU" dirty="0" smtClean="0">
                <a:solidFill>
                  <a:srgbClr val="002060"/>
                </a:solidFill>
              </a:rPr>
              <a:t>, правильно </a:t>
            </a:r>
            <a:r>
              <a:rPr lang="ru-RU" dirty="0" err="1" smtClean="0">
                <a:solidFill>
                  <a:srgbClr val="002060"/>
                </a:solidFill>
              </a:rPr>
              <a:t>орієнтуватися</a:t>
            </a:r>
            <a:r>
              <a:rPr lang="ru-RU" dirty="0" smtClean="0">
                <a:solidFill>
                  <a:srgbClr val="002060"/>
                </a:solidFill>
              </a:rPr>
              <a:t> у </a:t>
            </a:r>
            <a:r>
              <a:rPr lang="ru-RU" dirty="0" err="1" smtClean="0">
                <a:solidFill>
                  <a:srgbClr val="002060"/>
                </a:solidFill>
              </a:rPr>
              <a:t>суперечливому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потоці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інформації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974805_html_4d027a7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62505">
            <a:off x="6471226" y="3200144"/>
            <a:ext cx="1845934" cy="3296311"/>
          </a:xfrm>
          <a:prstGeom prst="rect">
            <a:avLst/>
          </a:prstGeom>
        </p:spPr>
      </p:pic>
      <p:pic>
        <p:nvPicPr>
          <p:cNvPr id="5" name="Рисунок 4" descr="imag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3714752"/>
            <a:ext cx="4195208" cy="2614619"/>
          </a:xfrm>
          <a:prstGeom prst="rect">
            <a:avLst/>
          </a:prstGeom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CFF99"/>
                </a:solidFill>
              </a:rPr>
              <a:t>3) </a:t>
            </a:r>
            <a:r>
              <a:rPr lang="ru-RU" dirty="0" err="1" smtClean="0">
                <a:solidFill>
                  <a:srgbClr val="CCFF99"/>
                </a:solidFill>
              </a:rPr>
              <a:t>функція</a:t>
            </a:r>
            <a:r>
              <a:rPr lang="ru-RU" dirty="0" smtClean="0">
                <a:solidFill>
                  <a:srgbClr val="CCFF99"/>
                </a:solidFill>
              </a:rPr>
              <a:t> </a:t>
            </a:r>
            <a:r>
              <a:rPr lang="ru-RU" dirty="0" err="1" smtClean="0">
                <a:solidFill>
                  <a:srgbClr val="CCFF99"/>
                </a:solidFill>
              </a:rPr>
              <a:t>соціалізації</a:t>
            </a:r>
            <a:r>
              <a:rPr lang="ru-RU" dirty="0" smtClean="0">
                <a:solidFill>
                  <a:srgbClr val="CCFF99"/>
                </a:solidFill>
              </a:rPr>
              <a:t> - </a:t>
            </a:r>
            <a:r>
              <a:rPr lang="ru-RU" dirty="0" err="1" smtClean="0">
                <a:solidFill>
                  <a:srgbClr val="CCFF99"/>
                </a:solidFill>
              </a:rPr>
              <a:t>засвоєння</a:t>
            </a:r>
            <a:r>
              <a:rPr lang="ru-RU" dirty="0" smtClean="0">
                <a:solidFill>
                  <a:srgbClr val="CCFF99"/>
                </a:solidFill>
              </a:rPr>
              <a:t> </a:t>
            </a:r>
            <a:r>
              <a:rPr lang="ru-RU" dirty="0" err="1" smtClean="0">
                <a:solidFill>
                  <a:srgbClr val="CCFF99"/>
                </a:solidFill>
              </a:rPr>
              <a:t>людиною</a:t>
            </a:r>
            <a:r>
              <a:rPr lang="ru-RU" dirty="0" smtClean="0">
                <a:solidFill>
                  <a:srgbClr val="CCFF99"/>
                </a:solidFill>
              </a:rPr>
              <a:t> </a:t>
            </a:r>
            <a:r>
              <a:rPr lang="ru-RU" dirty="0" err="1" smtClean="0">
                <a:solidFill>
                  <a:srgbClr val="CCFF99"/>
                </a:solidFill>
              </a:rPr>
              <a:t>політичних</a:t>
            </a:r>
            <a:r>
              <a:rPr lang="ru-RU" dirty="0" smtClean="0">
                <a:solidFill>
                  <a:srgbClr val="CCFF99"/>
                </a:solidFill>
              </a:rPr>
              <a:t> норм, </a:t>
            </a:r>
            <a:r>
              <a:rPr lang="ru-RU" dirty="0" err="1" smtClean="0">
                <a:solidFill>
                  <a:srgbClr val="CCFF99"/>
                </a:solidFill>
              </a:rPr>
              <a:t>цінностей</a:t>
            </a:r>
            <a:r>
              <a:rPr lang="ru-RU" dirty="0" smtClean="0">
                <a:solidFill>
                  <a:srgbClr val="CCFF99"/>
                </a:solidFill>
              </a:rPr>
              <a:t>, </a:t>
            </a:r>
            <a:r>
              <a:rPr lang="ru-RU" dirty="0" err="1" smtClean="0">
                <a:solidFill>
                  <a:srgbClr val="CCFF99"/>
                </a:solidFill>
              </a:rPr>
              <a:t>зразків</a:t>
            </a:r>
            <a:r>
              <a:rPr lang="ru-RU" dirty="0" smtClean="0">
                <a:solidFill>
                  <a:srgbClr val="CCFF99"/>
                </a:solidFill>
              </a:rPr>
              <a:t> </a:t>
            </a:r>
            <a:r>
              <a:rPr lang="ru-RU" dirty="0" err="1" smtClean="0">
                <a:solidFill>
                  <a:srgbClr val="CCFF99"/>
                </a:solidFill>
              </a:rPr>
              <a:t>поведінки</a:t>
            </a:r>
            <a:r>
              <a:rPr lang="ru-RU" dirty="0" smtClean="0">
                <a:solidFill>
                  <a:srgbClr val="CCFF99"/>
                </a:solidFill>
              </a:rPr>
              <a:t> </a:t>
            </a:r>
            <a:r>
              <a:rPr lang="ru-RU" dirty="0" err="1" smtClean="0">
                <a:solidFill>
                  <a:srgbClr val="CCFF99"/>
                </a:solidFill>
              </a:rPr>
              <a:t>дозволяє</a:t>
            </a:r>
            <a:r>
              <a:rPr lang="ru-RU" dirty="0" smtClean="0">
                <a:solidFill>
                  <a:srgbClr val="CCFF99"/>
                </a:solidFill>
              </a:rPr>
              <a:t> </a:t>
            </a:r>
            <a:r>
              <a:rPr lang="ru-RU" dirty="0" err="1" smtClean="0">
                <a:solidFill>
                  <a:srgbClr val="CCFF99"/>
                </a:solidFill>
              </a:rPr>
              <a:t>їй</a:t>
            </a:r>
            <a:r>
              <a:rPr lang="ru-RU" dirty="0" smtClean="0">
                <a:solidFill>
                  <a:srgbClr val="CCFF99"/>
                </a:solidFill>
              </a:rPr>
              <a:t> </a:t>
            </a:r>
            <a:r>
              <a:rPr lang="ru-RU" dirty="0" err="1" smtClean="0">
                <a:solidFill>
                  <a:srgbClr val="CCFF99"/>
                </a:solidFill>
              </a:rPr>
              <a:t>адаптуватися</a:t>
            </a:r>
            <a:r>
              <a:rPr lang="ru-RU" dirty="0" smtClean="0">
                <a:solidFill>
                  <a:srgbClr val="CCFF99"/>
                </a:solidFill>
              </a:rPr>
              <a:t> до </a:t>
            </a:r>
            <a:r>
              <a:rPr lang="ru-RU" dirty="0" err="1" smtClean="0">
                <a:solidFill>
                  <a:srgbClr val="CCFF99"/>
                </a:solidFill>
              </a:rPr>
              <a:t>соціальної</a:t>
            </a:r>
            <a:r>
              <a:rPr lang="ru-RU" dirty="0" smtClean="0">
                <a:solidFill>
                  <a:srgbClr val="CCFF99"/>
                </a:solidFill>
              </a:rPr>
              <a:t> </a:t>
            </a:r>
            <a:r>
              <a:rPr lang="ru-RU" dirty="0" err="1" smtClean="0">
                <a:solidFill>
                  <a:srgbClr val="CCFF99"/>
                </a:solidFill>
              </a:rPr>
              <a:t>дійсності</a:t>
            </a:r>
            <a:r>
              <a:rPr lang="ru-RU" dirty="0" smtClean="0">
                <a:solidFill>
                  <a:srgbClr val="CCFF99"/>
                </a:solidFill>
              </a:rPr>
              <a:t>; </a:t>
            </a:r>
            <a:br>
              <a:rPr lang="ru-RU" dirty="0" smtClean="0">
                <a:solidFill>
                  <a:srgbClr val="CCFF99"/>
                </a:solidFill>
              </a:rPr>
            </a:br>
            <a:endParaRPr lang="ru-RU" dirty="0">
              <a:solidFill>
                <a:srgbClr val="CCFF99"/>
              </a:solidFill>
            </a:endParaRPr>
          </a:p>
        </p:txBody>
      </p:sp>
      <p:pic>
        <p:nvPicPr>
          <p:cNvPr id="4" name="Рисунок 3" descr="399bee71ef266652b04b70e4ea8a52af_ma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57363">
            <a:off x="4155139" y="3143248"/>
            <a:ext cx="4353861" cy="2984501"/>
          </a:xfrm>
          <a:prstGeom prst="rect">
            <a:avLst/>
          </a:prstGeom>
        </p:spPr>
      </p:pic>
      <p:pic>
        <p:nvPicPr>
          <p:cNvPr id="5" name="Рисунок 4" descr="1225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143944">
            <a:off x="500034" y="3687303"/>
            <a:ext cx="2857520" cy="2456341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095070"/>
          </a:xfrm>
        </p:spPr>
        <p:txBody>
          <a:bodyPr/>
          <a:lstStyle/>
          <a:p>
            <a:r>
              <a:rPr lang="ru-RU" dirty="0" smtClean="0">
                <a:solidFill>
                  <a:srgbClr val="9E2283"/>
                </a:solidFill>
              </a:rPr>
              <a:t>4) </a:t>
            </a:r>
            <a:r>
              <a:rPr lang="ru-RU" dirty="0" err="1" smtClean="0">
                <a:solidFill>
                  <a:srgbClr val="9E2283"/>
                </a:solidFill>
              </a:rPr>
              <a:t>функція</a:t>
            </a:r>
            <a:r>
              <a:rPr lang="ru-RU" dirty="0" smtClean="0">
                <a:solidFill>
                  <a:srgbClr val="9E2283"/>
                </a:solidFill>
              </a:rPr>
              <a:t> критики </a:t>
            </a:r>
            <a:r>
              <a:rPr lang="ru-RU" dirty="0" err="1" smtClean="0">
                <a:solidFill>
                  <a:srgbClr val="9E2283"/>
                </a:solidFill>
              </a:rPr>
              <a:t>і</a:t>
            </a:r>
            <a:r>
              <a:rPr lang="ru-RU" dirty="0" smtClean="0">
                <a:solidFill>
                  <a:srgbClr val="9E2283"/>
                </a:solidFill>
              </a:rPr>
              <a:t> контролю. Критика ЗМ1 </a:t>
            </a:r>
            <a:r>
              <a:rPr lang="ru-RU" dirty="0" err="1" smtClean="0">
                <a:solidFill>
                  <a:srgbClr val="9E2283"/>
                </a:solidFill>
              </a:rPr>
              <a:t>характеризується</a:t>
            </a:r>
            <a:r>
              <a:rPr lang="ru-RU" dirty="0" smtClean="0">
                <a:solidFill>
                  <a:srgbClr val="9E2283"/>
                </a:solidFill>
              </a:rPr>
              <a:t> </a:t>
            </a:r>
            <a:r>
              <a:rPr lang="ru-RU" dirty="0" err="1" smtClean="0">
                <a:solidFill>
                  <a:srgbClr val="9E2283"/>
                </a:solidFill>
              </a:rPr>
              <a:t>необмеженістю</a:t>
            </a:r>
            <a:r>
              <a:rPr lang="ru-RU" dirty="0" smtClean="0">
                <a:solidFill>
                  <a:srgbClr val="9E2283"/>
                </a:solidFill>
              </a:rPr>
              <a:t> </a:t>
            </a:r>
            <a:r>
              <a:rPr lang="ru-RU" dirty="0" err="1" smtClean="0">
                <a:solidFill>
                  <a:srgbClr val="9E2283"/>
                </a:solidFill>
              </a:rPr>
              <a:t>свого</a:t>
            </a:r>
            <a:r>
              <a:rPr lang="ru-RU" dirty="0" smtClean="0">
                <a:solidFill>
                  <a:srgbClr val="9E2283"/>
                </a:solidFill>
              </a:rPr>
              <a:t> </a:t>
            </a:r>
            <a:r>
              <a:rPr lang="ru-RU" dirty="0" err="1" smtClean="0">
                <a:solidFill>
                  <a:srgbClr val="9E2283"/>
                </a:solidFill>
              </a:rPr>
              <a:t>об'єкта</a:t>
            </a:r>
            <a:r>
              <a:rPr lang="ru-RU" dirty="0" smtClean="0">
                <a:solidFill>
                  <a:srgbClr val="9E2283"/>
                </a:solidFill>
              </a:rPr>
              <a:t>. </a:t>
            </a:r>
            <a:r>
              <a:rPr lang="ru-RU" dirty="0" err="1" smtClean="0">
                <a:solidFill>
                  <a:srgbClr val="9E2283"/>
                </a:solidFill>
              </a:rPr>
              <a:t>Їх</a:t>
            </a:r>
            <a:r>
              <a:rPr lang="ru-RU" dirty="0" smtClean="0">
                <a:solidFill>
                  <a:srgbClr val="9E2283"/>
                </a:solidFill>
              </a:rPr>
              <a:t> </a:t>
            </a:r>
            <a:r>
              <a:rPr lang="ru-RU" dirty="0" err="1" smtClean="0">
                <a:solidFill>
                  <a:srgbClr val="9E2283"/>
                </a:solidFill>
              </a:rPr>
              <a:t>контрольна</a:t>
            </a:r>
            <a:r>
              <a:rPr lang="ru-RU" dirty="0" smtClean="0">
                <a:solidFill>
                  <a:srgbClr val="9E2283"/>
                </a:solidFill>
              </a:rPr>
              <a:t> </a:t>
            </a:r>
            <a:r>
              <a:rPr lang="ru-RU" dirty="0" err="1" smtClean="0">
                <a:solidFill>
                  <a:srgbClr val="9E2283"/>
                </a:solidFill>
              </a:rPr>
              <a:t>функція</a:t>
            </a:r>
            <a:r>
              <a:rPr lang="ru-RU" dirty="0" smtClean="0">
                <a:solidFill>
                  <a:srgbClr val="9E2283"/>
                </a:solidFill>
              </a:rPr>
              <a:t> </a:t>
            </a:r>
            <a:r>
              <a:rPr lang="ru-RU" dirty="0" err="1" smtClean="0">
                <a:solidFill>
                  <a:srgbClr val="9E2283"/>
                </a:solidFill>
              </a:rPr>
              <a:t>засновується</a:t>
            </a:r>
            <a:r>
              <a:rPr lang="ru-RU" dirty="0" smtClean="0">
                <a:solidFill>
                  <a:srgbClr val="9E2283"/>
                </a:solidFill>
              </a:rPr>
              <a:t> на </a:t>
            </a:r>
            <a:r>
              <a:rPr lang="ru-RU" dirty="0" err="1" smtClean="0">
                <a:solidFill>
                  <a:srgbClr val="9E2283"/>
                </a:solidFill>
              </a:rPr>
              <a:t>авторитеті</a:t>
            </a:r>
            <a:r>
              <a:rPr lang="ru-RU" dirty="0" smtClean="0">
                <a:solidFill>
                  <a:srgbClr val="9E2283"/>
                </a:solidFill>
              </a:rPr>
              <a:t> </a:t>
            </a:r>
            <a:r>
              <a:rPr lang="ru-RU" dirty="0" err="1" smtClean="0">
                <a:solidFill>
                  <a:srgbClr val="9E2283"/>
                </a:solidFill>
              </a:rPr>
              <a:t>громадської</a:t>
            </a:r>
            <a:r>
              <a:rPr lang="ru-RU" dirty="0" smtClean="0">
                <a:solidFill>
                  <a:srgbClr val="9E2283"/>
                </a:solidFill>
              </a:rPr>
              <a:t> думки. ЗМ1 не </a:t>
            </a:r>
            <a:r>
              <a:rPr lang="ru-RU" dirty="0" err="1" smtClean="0">
                <a:solidFill>
                  <a:srgbClr val="9E2283"/>
                </a:solidFill>
              </a:rPr>
              <a:t>можуть</a:t>
            </a:r>
            <a:r>
              <a:rPr lang="ru-RU" dirty="0" smtClean="0">
                <a:solidFill>
                  <a:srgbClr val="9E2283"/>
                </a:solidFill>
              </a:rPr>
              <a:t> </a:t>
            </a:r>
            <a:r>
              <a:rPr lang="ru-RU" dirty="0" err="1" smtClean="0">
                <a:solidFill>
                  <a:srgbClr val="9E2283"/>
                </a:solidFill>
              </a:rPr>
              <a:t>застосовувати</a:t>
            </a:r>
            <a:r>
              <a:rPr lang="ru-RU" dirty="0" smtClean="0">
                <a:solidFill>
                  <a:srgbClr val="9E2283"/>
                </a:solidFill>
              </a:rPr>
              <a:t> </a:t>
            </a:r>
            <a:r>
              <a:rPr lang="ru-RU" dirty="0" err="1" smtClean="0">
                <a:solidFill>
                  <a:srgbClr val="9E2283"/>
                </a:solidFill>
              </a:rPr>
              <a:t>санкцій</a:t>
            </a:r>
            <a:r>
              <a:rPr lang="ru-RU" dirty="0" smtClean="0">
                <a:solidFill>
                  <a:srgbClr val="9E2283"/>
                </a:solidFill>
              </a:rPr>
              <a:t> до </a:t>
            </a:r>
            <a:r>
              <a:rPr lang="ru-RU" dirty="0" err="1" smtClean="0">
                <a:solidFill>
                  <a:srgbClr val="9E2283"/>
                </a:solidFill>
              </a:rPr>
              <a:t>правопорушників</a:t>
            </a:r>
            <a:r>
              <a:rPr lang="ru-RU" dirty="0" smtClean="0">
                <a:solidFill>
                  <a:srgbClr val="9E2283"/>
                </a:solidFill>
              </a:rPr>
              <a:t>, </a:t>
            </a:r>
            <a:r>
              <a:rPr lang="ru-RU" dirty="0" err="1" smtClean="0">
                <a:solidFill>
                  <a:srgbClr val="9E2283"/>
                </a:solidFill>
              </a:rPr>
              <a:t>але</a:t>
            </a:r>
            <a:r>
              <a:rPr lang="ru-RU" dirty="0" smtClean="0">
                <a:solidFill>
                  <a:srgbClr val="9E2283"/>
                </a:solidFill>
              </a:rPr>
              <a:t> вони </a:t>
            </a:r>
            <a:r>
              <a:rPr lang="ru-RU" dirty="0" err="1" smtClean="0">
                <a:solidFill>
                  <a:srgbClr val="9E2283"/>
                </a:solidFill>
              </a:rPr>
              <a:t>дають</a:t>
            </a:r>
            <a:r>
              <a:rPr lang="ru-RU" dirty="0" smtClean="0">
                <a:solidFill>
                  <a:srgbClr val="9E2283"/>
                </a:solidFill>
              </a:rPr>
              <a:t> </a:t>
            </a:r>
            <a:r>
              <a:rPr lang="ru-RU" dirty="0" err="1" smtClean="0">
                <a:solidFill>
                  <a:srgbClr val="9E2283"/>
                </a:solidFill>
              </a:rPr>
              <a:t>юридичну</a:t>
            </a:r>
            <a:r>
              <a:rPr lang="ru-RU" dirty="0" smtClean="0">
                <a:solidFill>
                  <a:srgbClr val="9E2283"/>
                </a:solidFill>
              </a:rPr>
              <a:t> та </a:t>
            </a:r>
            <a:r>
              <a:rPr lang="ru-RU" dirty="0" err="1" smtClean="0">
                <a:solidFill>
                  <a:srgbClr val="9E2283"/>
                </a:solidFill>
              </a:rPr>
              <a:t>моральну</a:t>
            </a:r>
            <a:r>
              <a:rPr lang="ru-RU" dirty="0" smtClean="0">
                <a:solidFill>
                  <a:srgbClr val="9E2283"/>
                </a:solidFill>
              </a:rPr>
              <a:t> </a:t>
            </a:r>
            <a:r>
              <a:rPr lang="ru-RU" dirty="0" err="1" smtClean="0">
                <a:solidFill>
                  <a:srgbClr val="9E2283"/>
                </a:solidFill>
              </a:rPr>
              <a:t>оцінку</a:t>
            </a:r>
            <a:r>
              <a:rPr lang="ru-RU" dirty="0" smtClean="0">
                <a:solidFill>
                  <a:srgbClr val="9E2283"/>
                </a:solidFill>
              </a:rPr>
              <a:t> </a:t>
            </a:r>
            <a:r>
              <a:rPr lang="ru-RU" dirty="0" err="1" smtClean="0">
                <a:solidFill>
                  <a:srgbClr val="9E2283"/>
                </a:solidFill>
              </a:rPr>
              <a:t>подій</a:t>
            </a:r>
            <a:r>
              <a:rPr lang="ru-RU" dirty="0" smtClean="0">
                <a:solidFill>
                  <a:srgbClr val="9E2283"/>
                </a:solidFill>
              </a:rPr>
              <a:t> </a:t>
            </a:r>
            <a:r>
              <a:rPr lang="ru-RU" dirty="0" err="1" smtClean="0">
                <a:solidFill>
                  <a:srgbClr val="9E2283"/>
                </a:solidFill>
              </a:rPr>
              <a:t>і</a:t>
            </a:r>
            <a:r>
              <a:rPr lang="ru-RU" dirty="0" smtClean="0">
                <a:solidFill>
                  <a:srgbClr val="9E2283"/>
                </a:solidFill>
              </a:rPr>
              <a:t> </a:t>
            </a:r>
            <a:r>
              <a:rPr lang="ru-RU" dirty="0" err="1" smtClean="0">
                <a:solidFill>
                  <a:srgbClr val="9E2283"/>
                </a:solidFill>
              </a:rPr>
              <a:t>осіб</a:t>
            </a:r>
            <a:r>
              <a:rPr lang="ru-RU" dirty="0" smtClean="0">
                <a:solidFill>
                  <a:srgbClr val="9E2283"/>
                </a:solidFill>
              </a:rPr>
              <a:t>. У демократичному </a:t>
            </a:r>
            <a:r>
              <a:rPr lang="ru-RU" dirty="0" err="1" smtClean="0">
                <a:solidFill>
                  <a:srgbClr val="9E2283"/>
                </a:solidFill>
              </a:rPr>
              <a:t>суспільстві</a:t>
            </a:r>
            <a:r>
              <a:rPr lang="ru-RU" dirty="0" smtClean="0">
                <a:solidFill>
                  <a:srgbClr val="9E2283"/>
                </a:solidFill>
              </a:rPr>
              <a:t> у </a:t>
            </a:r>
            <a:r>
              <a:rPr lang="ru-RU" dirty="0" err="1" smtClean="0">
                <a:solidFill>
                  <a:srgbClr val="9E2283"/>
                </a:solidFill>
              </a:rPr>
              <a:t>здійсненні</a:t>
            </a:r>
            <a:r>
              <a:rPr lang="ru-RU" dirty="0" smtClean="0">
                <a:solidFill>
                  <a:srgbClr val="9E2283"/>
                </a:solidFill>
              </a:rPr>
              <a:t> </a:t>
            </a:r>
            <a:r>
              <a:rPr lang="ru-RU" dirty="0" err="1" smtClean="0">
                <a:solidFill>
                  <a:srgbClr val="9E2283"/>
                </a:solidFill>
              </a:rPr>
              <a:t>контрольних</a:t>
            </a:r>
            <a:r>
              <a:rPr lang="ru-RU" dirty="0" smtClean="0">
                <a:solidFill>
                  <a:srgbClr val="9E2283"/>
                </a:solidFill>
              </a:rPr>
              <a:t> </a:t>
            </a:r>
            <a:r>
              <a:rPr lang="ru-RU" dirty="0" err="1" smtClean="0">
                <a:solidFill>
                  <a:srgbClr val="9E2283"/>
                </a:solidFill>
              </a:rPr>
              <a:t>функцій</a:t>
            </a:r>
            <a:r>
              <a:rPr lang="ru-RU" dirty="0" smtClean="0">
                <a:solidFill>
                  <a:srgbClr val="9E2283"/>
                </a:solidFill>
              </a:rPr>
              <a:t> ЗМ1 </a:t>
            </a:r>
            <a:r>
              <a:rPr lang="ru-RU" dirty="0" err="1" smtClean="0">
                <a:solidFill>
                  <a:srgbClr val="9E2283"/>
                </a:solidFill>
              </a:rPr>
              <a:t>опираються</a:t>
            </a:r>
            <a:r>
              <a:rPr lang="ru-RU" dirty="0" smtClean="0">
                <a:solidFill>
                  <a:srgbClr val="9E2283"/>
                </a:solidFill>
              </a:rPr>
              <a:t> як на </a:t>
            </a:r>
            <a:r>
              <a:rPr lang="ru-RU" dirty="0" err="1" smtClean="0">
                <a:solidFill>
                  <a:srgbClr val="9E2283"/>
                </a:solidFill>
              </a:rPr>
              <a:t>громадську</a:t>
            </a:r>
            <a:r>
              <a:rPr lang="ru-RU" dirty="0" smtClean="0">
                <a:solidFill>
                  <a:srgbClr val="9E2283"/>
                </a:solidFill>
              </a:rPr>
              <a:t> думку, так </a:t>
            </a:r>
            <a:r>
              <a:rPr lang="ru-RU" dirty="0" err="1" smtClean="0">
                <a:solidFill>
                  <a:srgbClr val="9E2283"/>
                </a:solidFill>
              </a:rPr>
              <a:t>і</a:t>
            </a:r>
            <a:r>
              <a:rPr lang="ru-RU" dirty="0" smtClean="0">
                <a:solidFill>
                  <a:srgbClr val="9E2283"/>
                </a:solidFill>
              </a:rPr>
              <a:t> на закон;</a:t>
            </a:r>
            <a:endParaRPr lang="ru-RU" dirty="0">
              <a:solidFill>
                <a:srgbClr val="9E2283"/>
              </a:solidFill>
            </a:endParaRPr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4357694"/>
            <a:ext cx="3071834" cy="2289913"/>
          </a:xfrm>
          <a:prstGeom prst="rect">
            <a:avLst/>
          </a:prstGeom>
        </p:spPr>
      </p:pic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134065">
            <a:off x="1165455" y="4551185"/>
            <a:ext cx="2563958" cy="2071678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5) </a:t>
            </a:r>
            <a:r>
              <a:rPr lang="ru-RU" dirty="0" err="1" smtClean="0"/>
              <a:t>мобілізаційна</a:t>
            </a:r>
            <a:r>
              <a:rPr lang="ru-RU" dirty="0" smtClean="0"/>
              <a:t> </a:t>
            </a:r>
            <a:r>
              <a:rPr lang="ru-RU" dirty="0" err="1" smtClean="0"/>
              <a:t>функція</a:t>
            </a:r>
            <a:r>
              <a:rPr lang="ru-RU" dirty="0" smtClean="0"/>
              <a:t> </a:t>
            </a:r>
            <a:r>
              <a:rPr lang="ru-RU" dirty="0" err="1" smtClean="0"/>
              <a:t>проявляється</a:t>
            </a:r>
            <a:r>
              <a:rPr lang="ru-RU" dirty="0" smtClean="0"/>
              <a:t> у </a:t>
            </a:r>
            <a:r>
              <a:rPr lang="ru-RU" dirty="0" err="1" smtClean="0"/>
              <a:t>спонуканні</a:t>
            </a:r>
            <a:r>
              <a:rPr lang="ru-RU" dirty="0" smtClean="0"/>
              <a:t> людей до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політичних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до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бездіяльності</a:t>
            </a:r>
            <a:r>
              <a:rPr lang="ru-RU" dirty="0" smtClean="0"/>
              <a:t>;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317821">
            <a:off x="357158" y="3429000"/>
            <a:ext cx="3000381" cy="3000381"/>
          </a:xfrm>
          <a:prstGeom prst="rect">
            <a:avLst/>
          </a:prstGeom>
        </p:spPr>
      </p:pic>
      <p:pic>
        <p:nvPicPr>
          <p:cNvPr id="5" name="Рисунок 4" descr="images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06114">
            <a:off x="4292249" y="3591543"/>
            <a:ext cx="3714750" cy="2672939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6) оперативна </a:t>
            </a:r>
            <a:r>
              <a:rPr lang="ru-RU" dirty="0" err="1" smtClean="0"/>
              <a:t>функція</a:t>
            </a:r>
            <a:r>
              <a:rPr lang="ru-RU" dirty="0" smtClean="0"/>
              <a:t> - </a:t>
            </a:r>
            <a:r>
              <a:rPr lang="ru-RU" dirty="0" err="1" smtClean="0"/>
              <a:t>обслуговування</a:t>
            </a:r>
            <a:r>
              <a:rPr lang="ru-RU" dirty="0" smtClean="0"/>
              <a:t> ЗМІ </a:t>
            </a:r>
            <a:r>
              <a:rPr lang="ru-RU" dirty="0" err="1" smtClean="0"/>
              <a:t>політики</a:t>
            </a:r>
            <a:r>
              <a:rPr lang="ru-RU" dirty="0" smtClean="0"/>
              <a:t>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об'єднань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60684">
            <a:off x="4362609" y="2796520"/>
            <a:ext cx="4453145" cy="3056402"/>
          </a:xfrm>
          <a:prstGeom prst="rect">
            <a:avLst/>
          </a:prstGeom>
        </p:spPr>
      </p:pic>
      <p:pic>
        <p:nvPicPr>
          <p:cNvPr id="5" name="Рисунок 4" descr="загруженное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00475">
            <a:off x="223194" y="3185055"/>
            <a:ext cx="3867435" cy="2573602"/>
          </a:xfrm>
          <a:prstGeom prst="rect">
            <a:avLst/>
          </a:prstGeom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326</TotalTime>
  <Words>581</Words>
  <Application>Microsoft Office PowerPoint</Application>
  <PresentationFormat>Экран (4:3)</PresentationFormat>
  <Paragraphs>38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Апекс</vt:lpstr>
      <vt:lpstr>Засоби масової інформації</vt:lpstr>
      <vt:lpstr>Презентация PowerPoint</vt:lpstr>
      <vt:lpstr>Презентация PowerPoint</vt:lpstr>
      <vt:lpstr>Функції засобів масової інформації. Найважливіших функцій виділимо такі: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Засоби масової інформанії</dc:title>
  <dc:creator>admin</dc:creator>
  <cp:lastModifiedBy>Administrator</cp:lastModifiedBy>
  <cp:revision>35</cp:revision>
  <dcterms:created xsi:type="dcterms:W3CDTF">2014-11-20T14:48:12Z</dcterms:created>
  <dcterms:modified xsi:type="dcterms:W3CDTF">2015-02-02T17:38:52Z</dcterms:modified>
</cp:coreProperties>
</file>