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55D44AB-357E-437C-9EF8-DE88F0EA3DE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44AB-357E-437C-9EF8-DE88F0EA3DE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44AB-357E-437C-9EF8-DE88F0EA3DE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55D44AB-357E-437C-9EF8-DE88F0EA3DE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55D44AB-357E-437C-9EF8-DE88F0EA3DE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5D44AB-357E-437C-9EF8-DE88F0EA3DE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55D44AB-357E-437C-9EF8-DE88F0EA3DE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44AB-357E-437C-9EF8-DE88F0EA3DE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5D44AB-357E-437C-9EF8-DE88F0EA3DE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55D44AB-357E-437C-9EF8-DE88F0EA3DE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55D44AB-357E-437C-9EF8-DE88F0EA3DE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55D44AB-357E-437C-9EF8-DE88F0EA3DE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68F5879-C562-4510-93A3-C588A91EBA8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4652976"/>
          </a:xfrm>
        </p:spPr>
        <p:txBody>
          <a:bodyPr/>
          <a:lstStyle/>
          <a:p>
            <a:pPr algn="ctr"/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hecke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Точно так само </a:t>
            </a:r>
            <a:r>
              <a:rPr lang="ru-RU" dirty="0" err="1" smtClean="0"/>
              <a:t>правдивими</a:t>
            </a:r>
            <a:r>
              <a:rPr lang="ru-RU" dirty="0" smtClean="0"/>
              <a:t>, </a:t>
            </a:r>
            <a:r>
              <a:rPr lang="ru-RU" dirty="0" err="1" smtClean="0"/>
              <a:t>несуперечливими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об'єктивними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бути </a:t>
            </a:r>
            <a:r>
              <a:rPr lang="ru-RU" dirty="0" err="1" smtClean="0"/>
              <a:t>зведення</a:t>
            </a:r>
            <a:r>
              <a:rPr lang="ru-RU" dirty="0" smtClean="0"/>
              <a:t> в </a:t>
            </a:r>
            <a:r>
              <a:rPr lang="ru-RU" dirty="0" err="1" smtClean="0"/>
              <a:t>підручниках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монографіях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віддають</a:t>
            </a:r>
            <a:r>
              <a:rPr lang="ru-RU" dirty="0" smtClean="0"/>
              <a:t> </a:t>
            </a:r>
            <a:r>
              <a:rPr lang="ru-RU" dirty="0" err="1" smtClean="0"/>
              <a:t>важливу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err="1" smtClean="0"/>
              <a:t>наступним</a:t>
            </a:r>
            <a:r>
              <a:rPr lang="ru-RU" dirty="0" smtClean="0"/>
              <a:t> </a:t>
            </a:r>
            <a:r>
              <a:rPr lang="ru-RU" dirty="0" err="1" smtClean="0"/>
              <a:t>поколінням</a:t>
            </a:r>
            <a:r>
              <a:rPr lang="ru-RU" dirty="0" smtClean="0"/>
              <a:t>.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визначені</a:t>
            </a:r>
            <a:r>
              <a:rPr lang="ru-RU" dirty="0" smtClean="0"/>
              <a:t> </a:t>
            </a:r>
            <a:r>
              <a:rPr lang="ru-RU" dirty="0" err="1" smtClean="0"/>
              <a:t>санкції</a:t>
            </a:r>
            <a:r>
              <a:rPr lang="ru-RU" dirty="0" smtClean="0"/>
              <a:t> до </a:t>
            </a:r>
            <a:r>
              <a:rPr lang="ru-RU" dirty="0" err="1" smtClean="0"/>
              <a:t>порушників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контролю </a:t>
            </a:r>
            <a:r>
              <a:rPr lang="ru-RU" dirty="0" err="1" smtClean="0"/>
              <a:t>вірогідності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: </a:t>
            </a:r>
            <a:r>
              <a:rPr lang="ru-RU" dirty="0" err="1" smtClean="0"/>
              <a:t>зокрема</a:t>
            </a:r>
            <a:r>
              <a:rPr lang="ru-RU" dirty="0" smtClean="0"/>
              <a:t>, за </a:t>
            </a:r>
            <a:r>
              <a:rPr lang="ru-RU" dirty="0" err="1" smtClean="0"/>
              <a:t>брехливу</a:t>
            </a:r>
            <a:r>
              <a:rPr lang="en-US" dirty="0" smtClean="0"/>
              <a:t> </a:t>
            </a:r>
            <a:r>
              <a:rPr lang="ru-RU" dirty="0" smtClean="0"/>
              <a:t>особи </a:t>
            </a:r>
            <a:r>
              <a:rPr lang="ru-RU" dirty="0" smtClean="0"/>
              <a:t>контролю </a:t>
            </a:r>
            <a:r>
              <a:rPr lang="ru-RU" dirty="0" err="1" smtClean="0"/>
              <a:t>вірогідності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: </a:t>
            </a:r>
            <a:r>
              <a:rPr lang="ru-RU" dirty="0" err="1" smtClean="0"/>
              <a:t>зокрема</a:t>
            </a:r>
            <a:r>
              <a:rPr lang="ru-RU" dirty="0" smtClean="0"/>
              <a:t>, за </a:t>
            </a:r>
            <a:r>
              <a:rPr lang="ru-RU" dirty="0" err="1" smtClean="0"/>
              <a:t>брехливу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автора </a:t>
            </a:r>
            <a:r>
              <a:rPr lang="ru-RU" dirty="0" err="1" smtClean="0"/>
              <a:t>публікації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залучити</a:t>
            </a:r>
            <a:r>
              <a:rPr lang="ru-RU" dirty="0" smtClean="0"/>
              <a:t> до суду, а в </a:t>
            </a:r>
            <a:r>
              <a:rPr lang="ru-RU" dirty="0" err="1" smtClean="0"/>
              <a:t>редакціях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журналів</a:t>
            </a:r>
            <a:r>
              <a:rPr lang="ru-RU" dirty="0" smtClean="0"/>
              <a:t> газет часто </a:t>
            </a:r>
            <a:r>
              <a:rPr lang="ru-RU" dirty="0" err="1" smtClean="0"/>
              <a:t>зберігаються</a:t>
            </a:r>
            <a:r>
              <a:rPr lang="ru-RU" dirty="0" smtClean="0"/>
              <a:t> </a:t>
            </a:r>
            <a:r>
              <a:rPr lang="ru-RU" dirty="0" err="1" smtClean="0"/>
              <a:t>справжні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фігурували</a:t>
            </a:r>
            <a:r>
              <a:rPr lang="ru-RU" dirty="0" smtClean="0"/>
              <a:t> в </a:t>
            </a:r>
            <a:r>
              <a:rPr lang="ru-RU" dirty="0" err="1" smtClean="0"/>
              <a:t>публікації</a:t>
            </a:r>
            <a:r>
              <a:rPr lang="ru-RU" dirty="0" smtClean="0"/>
              <a:t>. Точно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апарат</a:t>
            </a:r>
            <a:r>
              <a:rPr lang="ru-RU" dirty="0" smtClean="0"/>
              <a:t> </a:t>
            </a:r>
            <a:r>
              <a:rPr lang="ru-RU" dirty="0" err="1" smtClean="0"/>
              <a:t>посилань</a:t>
            </a:r>
            <a:r>
              <a:rPr lang="ru-RU" dirty="0" smtClean="0"/>
              <a:t> у </a:t>
            </a:r>
            <a:r>
              <a:rPr lang="ru-RU" dirty="0" err="1" smtClean="0"/>
              <a:t>науковій</a:t>
            </a:r>
            <a:r>
              <a:rPr lang="ru-RU" dirty="0" smtClean="0"/>
              <a:t> </a:t>
            </a:r>
            <a:r>
              <a:rPr lang="ru-RU" dirty="0" err="1" smtClean="0"/>
              <a:t>статті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будь-якому</a:t>
            </a:r>
            <a:r>
              <a:rPr lang="ru-RU" dirty="0" smtClean="0"/>
              <a:t> </a:t>
            </a:r>
            <a:r>
              <a:rPr lang="ru-RU" dirty="0" err="1" smtClean="0"/>
              <a:t>читачу</a:t>
            </a:r>
            <a:r>
              <a:rPr lang="ru-RU" dirty="0" smtClean="0"/>
              <a:t> </a:t>
            </a:r>
            <a:r>
              <a:rPr lang="ru-RU" dirty="0" err="1" smtClean="0"/>
              <a:t>перевірити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раз </a:t>
            </a:r>
            <a:r>
              <a:rPr lang="ru-RU" dirty="0" err="1" smtClean="0"/>
              <a:t>викладені</a:t>
            </a:r>
            <a:r>
              <a:rPr lang="ru-RU" dirty="0" smtClean="0"/>
              <a:t> </a:t>
            </a:r>
            <a:r>
              <a:rPr lang="ru-RU" dirty="0" err="1" smtClean="0"/>
              <a:t>факти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21497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письмовій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люди </a:t>
            </a:r>
            <a:r>
              <a:rPr lang="ru-RU" dirty="0" err="1" smtClean="0"/>
              <a:t>прагнуть</a:t>
            </a:r>
            <a:r>
              <a:rPr lang="ru-RU" dirty="0" smtClean="0"/>
              <a:t> </a:t>
            </a:r>
            <a:r>
              <a:rPr lang="ru-RU" dirty="0" err="1" smtClean="0"/>
              <a:t>відповідати</a:t>
            </a:r>
            <a:r>
              <a:rPr lang="ru-RU" dirty="0" smtClean="0"/>
              <a:t> нормам </a:t>
            </a:r>
            <a:r>
              <a:rPr lang="ru-RU" dirty="0" err="1" smtClean="0"/>
              <a:t>ритуальної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: </a:t>
            </a:r>
            <a:r>
              <a:rPr lang="ru-RU" dirty="0" err="1" smtClean="0"/>
              <a:t>особисті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ділові</a:t>
            </a:r>
            <a:r>
              <a:rPr lang="ru-RU" dirty="0" smtClean="0"/>
              <a:t> </a:t>
            </a:r>
            <a:r>
              <a:rPr lang="ru-RU" dirty="0" err="1" smtClean="0"/>
              <a:t>листи</a:t>
            </a:r>
            <a:r>
              <a:rPr lang="ru-RU" dirty="0" smtClean="0"/>
              <a:t> </a:t>
            </a:r>
            <a:r>
              <a:rPr lang="ru-RU" dirty="0" err="1" smtClean="0"/>
              <a:t>починаються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увічливого</a:t>
            </a:r>
            <a:r>
              <a:rPr lang="ru-RU" dirty="0" smtClean="0"/>
              <a:t> </a:t>
            </a:r>
            <a:r>
              <a:rPr lang="ru-RU" dirty="0" err="1" smtClean="0"/>
              <a:t>звертання</a:t>
            </a:r>
            <a:r>
              <a:rPr lang="ru-RU" dirty="0" smtClean="0"/>
              <a:t>,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, </a:t>
            </a:r>
            <a:r>
              <a:rPr lang="ru-RU" dirty="0" err="1" smtClean="0"/>
              <a:t>звертаючи</a:t>
            </a:r>
            <a:r>
              <a:rPr lang="ru-RU" dirty="0" smtClean="0"/>
              <a:t> до </a:t>
            </a:r>
            <a:r>
              <a:rPr lang="ru-RU" dirty="0" err="1" smtClean="0"/>
              <a:t>визначених</a:t>
            </a:r>
            <a:r>
              <a:rPr lang="ru-RU" dirty="0" smtClean="0"/>
              <a:t> людей </a:t>
            </a:r>
            <a:r>
              <a:rPr lang="ru-RU" dirty="0" err="1" smtClean="0"/>
              <a:t>і</a:t>
            </a:r>
            <a:r>
              <a:rPr lang="ru-RU" dirty="0" smtClean="0"/>
              <a:t> по </a:t>
            </a:r>
            <a:r>
              <a:rPr lang="ru-RU" dirty="0" err="1" smtClean="0"/>
              <a:t>визначеному</a:t>
            </a:r>
            <a:r>
              <a:rPr lang="ru-RU" dirty="0" smtClean="0"/>
              <a:t> </a:t>
            </a:r>
            <a:r>
              <a:rPr lang="ru-RU" dirty="0" err="1" smtClean="0"/>
              <a:t>приводі</a:t>
            </a:r>
            <a:r>
              <a:rPr lang="ru-RU" dirty="0" smtClean="0"/>
              <a:t>, не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допускати</a:t>
            </a:r>
            <a:r>
              <a:rPr lang="ru-RU" dirty="0" smtClean="0"/>
              <a:t> </a:t>
            </a:r>
            <a:r>
              <a:rPr lang="ru-RU" dirty="0" err="1" smtClean="0"/>
              <a:t>двозначних</a:t>
            </a:r>
            <a:r>
              <a:rPr lang="ru-RU" dirty="0" smtClean="0"/>
              <a:t> </a:t>
            </a:r>
            <a:r>
              <a:rPr lang="ru-RU" dirty="0" err="1" smtClean="0"/>
              <a:t>текстів</a:t>
            </a:r>
            <a:r>
              <a:rPr lang="ru-RU" dirty="0" smtClean="0"/>
              <a:t>;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запрошень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відповідей</a:t>
            </a:r>
            <a:r>
              <a:rPr lang="ru-RU" dirty="0" smtClean="0"/>
              <a:t> на них, то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за </a:t>
            </a:r>
            <a:r>
              <a:rPr lang="ru-RU" dirty="0" err="1" smtClean="0"/>
              <a:t>загальноприйнятою</a:t>
            </a:r>
            <a:r>
              <a:rPr lang="ru-RU" dirty="0" smtClean="0"/>
              <a:t> формою.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finansoviy_thum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857760"/>
            <a:ext cx="7839678" cy="186690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            Виконала        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                               учениця11 класу    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                              </a:t>
            </a:r>
            <a:r>
              <a:rPr lang="uk-UA" dirty="0" err="1" smtClean="0"/>
              <a:t>Коцюк</a:t>
            </a:r>
            <a:r>
              <a:rPr lang="uk-UA" dirty="0" smtClean="0"/>
              <a:t> Христина І.</a:t>
            </a:r>
            <a:endParaRPr lang="ru-RU" dirty="0"/>
          </a:p>
        </p:txBody>
      </p:sp>
      <p:pic>
        <p:nvPicPr>
          <p:cNvPr id="4" name="Рисунок 3" descr="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57166"/>
            <a:ext cx="8072494" cy="36814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«</a:t>
            </a:r>
            <a:r>
              <a:rPr lang="ru-RU" dirty="0" err="1" smtClean="0"/>
              <a:t>комунікація</a:t>
            </a:r>
            <a:r>
              <a:rPr lang="ru-RU" dirty="0" smtClean="0"/>
              <a:t>» лат. </a:t>
            </a:r>
            <a:r>
              <a:rPr lang="en-US" dirty="0" err="1" smtClean="0"/>
              <a:t>communicatio</a:t>
            </a:r>
            <a:r>
              <a:rPr lang="en-US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en-US" dirty="0" err="1" smtClean="0"/>
              <a:t>communico</a:t>
            </a:r>
            <a:r>
              <a:rPr lang="en-US" dirty="0" smtClean="0"/>
              <a:t> – </a:t>
            </a:r>
            <a:r>
              <a:rPr lang="ru-RU" dirty="0" err="1" smtClean="0"/>
              <a:t>роблю</a:t>
            </a:r>
            <a:r>
              <a:rPr lang="ru-RU" dirty="0" smtClean="0"/>
              <a:t> </a:t>
            </a:r>
            <a:r>
              <a:rPr lang="ru-RU" dirty="0" err="1" smtClean="0"/>
              <a:t>загальним</a:t>
            </a:r>
            <a:r>
              <a:rPr lang="ru-RU" dirty="0" smtClean="0"/>
              <a:t>, </a:t>
            </a:r>
            <a:r>
              <a:rPr lang="ru-RU" dirty="0" err="1" smtClean="0"/>
              <a:t>зв'язую</a:t>
            </a:r>
            <a:r>
              <a:rPr lang="ru-RU" dirty="0" smtClean="0"/>
              <a:t>, </a:t>
            </a:r>
            <a:r>
              <a:rPr lang="ru-RU" dirty="0" err="1" smtClean="0"/>
              <a:t>спілкуюся</a:t>
            </a:r>
            <a:r>
              <a:rPr lang="ru-RU" dirty="0" smtClean="0"/>
              <a:t> </a:t>
            </a:r>
            <a:r>
              <a:rPr lang="ru-RU" dirty="0" err="1" smtClean="0"/>
              <a:t>вживається</a:t>
            </a:r>
            <a:r>
              <a:rPr lang="ru-RU" dirty="0" smtClean="0"/>
              <a:t> в </a:t>
            </a:r>
            <a:r>
              <a:rPr lang="ru-RU" dirty="0" err="1" smtClean="0"/>
              <a:t>значенні</a:t>
            </a:r>
            <a:r>
              <a:rPr lang="ru-RU" dirty="0" smtClean="0"/>
              <a:t>: шлях </a:t>
            </a:r>
            <a:r>
              <a:rPr lang="ru-RU" dirty="0" err="1" smtClean="0"/>
              <a:t>повідомлення</a:t>
            </a:r>
            <a:r>
              <a:rPr lang="ru-RU" dirty="0" smtClean="0"/>
              <a:t>, </a:t>
            </a:r>
            <a:r>
              <a:rPr lang="ru-RU" dirty="0" err="1" smtClean="0"/>
              <a:t>зв'язок</a:t>
            </a:r>
            <a:r>
              <a:rPr lang="ru-RU" dirty="0" smtClean="0"/>
              <a:t> одного листа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; </a:t>
            </a:r>
            <a:r>
              <a:rPr lang="ru-RU" dirty="0" err="1" smtClean="0"/>
              <a:t>спілкування</a:t>
            </a:r>
            <a:r>
              <a:rPr lang="ru-RU" dirty="0" smtClean="0"/>
              <a:t>, передача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до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сигнальні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у </a:t>
            </a:r>
            <a:r>
              <a:rPr lang="ru-RU" dirty="0" err="1" smtClean="0"/>
              <a:t>тварин</a:t>
            </a:r>
            <a:r>
              <a:rPr lang="ru-RU" dirty="0" smtClean="0"/>
              <a:t>. Є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«</a:t>
            </a:r>
            <a:r>
              <a:rPr lang="ru-RU" dirty="0" err="1" smtClean="0"/>
              <a:t>спілкування</a:t>
            </a:r>
            <a:r>
              <a:rPr lang="ru-RU" dirty="0" smtClean="0"/>
              <a:t>», </a:t>
            </a:r>
            <a:r>
              <a:rPr lang="ru-RU" dirty="0" err="1" smtClean="0"/>
              <a:t>близький</a:t>
            </a:r>
            <a:r>
              <a:rPr lang="ru-RU" dirty="0" smtClean="0"/>
              <a:t> до </a:t>
            </a:r>
            <a:r>
              <a:rPr lang="ru-RU" dirty="0" err="1" smtClean="0"/>
              <a:t>терміна</a:t>
            </a:r>
            <a:r>
              <a:rPr lang="ru-RU" dirty="0" smtClean="0"/>
              <a:t> «</a:t>
            </a:r>
            <a:r>
              <a:rPr lang="ru-RU" dirty="0" err="1" smtClean="0"/>
              <a:t>комунікація</a:t>
            </a:r>
            <a:r>
              <a:rPr lang="ru-RU" dirty="0" smtClean="0"/>
              <a:t>». </a:t>
            </a:r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 smtClean="0"/>
              <a:t>розрізняти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два </a:t>
            </a:r>
            <a:r>
              <a:rPr lang="ru-RU" dirty="0" err="1" smtClean="0"/>
              <a:t>терміни</a:t>
            </a:r>
            <a:r>
              <a:rPr lang="ru-RU" dirty="0" smtClean="0"/>
              <a:t> в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: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комунікацією</a:t>
            </a:r>
            <a:r>
              <a:rPr lang="ru-RU" dirty="0" smtClean="0"/>
              <a:t> </a:t>
            </a:r>
            <a:r>
              <a:rPr lang="ru-RU" dirty="0" err="1" smtClean="0"/>
              <a:t>будемо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техніко-інформаційний</a:t>
            </a:r>
            <a:r>
              <a:rPr lang="ru-RU" dirty="0" smtClean="0"/>
              <a:t> аспект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тоді</a:t>
            </a:r>
            <a:r>
              <a:rPr lang="ru-RU" dirty="0" smtClean="0"/>
              <a:t> як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спілкуванням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соціально-психологічний</a:t>
            </a:r>
            <a:r>
              <a:rPr lang="ru-RU" dirty="0" smtClean="0"/>
              <a:t> аспект </a:t>
            </a:r>
            <a:r>
              <a:rPr lang="ru-RU" dirty="0" err="1" smtClean="0"/>
              <a:t>комунікації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28641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кажучи</a:t>
            </a:r>
            <a:r>
              <a:rPr lang="ru-RU" dirty="0" smtClean="0"/>
              <a:t>,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людьми (</a:t>
            </a:r>
            <a:r>
              <a:rPr lang="ru-RU" dirty="0" err="1" smtClean="0"/>
              <a:t>суб'єктами</a:t>
            </a:r>
            <a:r>
              <a:rPr lang="ru-RU" dirty="0" smtClean="0"/>
              <a:t>), а </a:t>
            </a:r>
            <a:r>
              <a:rPr lang="ru-RU" dirty="0" err="1" smtClean="0"/>
              <a:t>комунікація</a:t>
            </a:r>
            <a:r>
              <a:rPr lang="ru-RU" dirty="0" smtClean="0"/>
              <a:t> </a:t>
            </a:r>
            <a:r>
              <a:rPr lang="ru-RU" dirty="0" err="1" smtClean="0"/>
              <a:t>а</a:t>
            </a:r>
            <a:r>
              <a:rPr lang="ru-RU" dirty="0" smtClean="0"/>
              <a:t>) </a:t>
            </a:r>
            <a:r>
              <a:rPr lang="ru-RU" dirty="0" err="1" smtClean="0"/>
              <a:t>між</a:t>
            </a:r>
            <a:r>
              <a:rPr lang="ru-RU" dirty="0" smtClean="0"/>
              <a:t> людьми (</a:t>
            </a:r>
            <a:r>
              <a:rPr lang="ru-RU" dirty="0" err="1" smtClean="0"/>
              <a:t>суб'єктами</a:t>
            </a:r>
            <a:r>
              <a:rPr lang="ru-RU" dirty="0" smtClean="0"/>
              <a:t>); б) </a:t>
            </a:r>
            <a:r>
              <a:rPr lang="ru-RU" dirty="0" err="1" smtClean="0"/>
              <a:t>апаратами</a:t>
            </a:r>
            <a:r>
              <a:rPr lang="ru-RU" dirty="0" smtClean="0"/>
              <a:t> (</a:t>
            </a:r>
            <a:r>
              <a:rPr lang="ru-RU" dirty="0" err="1" smtClean="0"/>
              <a:t>об'єктами</a:t>
            </a:r>
            <a:r>
              <a:rPr lang="ru-RU" dirty="0" smtClean="0"/>
              <a:t>).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 яке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ширше</a:t>
            </a:r>
            <a:r>
              <a:rPr lang="ru-RU" dirty="0" smtClean="0"/>
              <a:t>, а яке </a:t>
            </a:r>
            <a:r>
              <a:rPr lang="ru-RU" dirty="0" err="1" smtClean="0"/>
              <a:t>вже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очевидно,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виражають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одного </a:t>
            </a:r>
            <a:r>
              <a:rPr lang="ru-RU" dirty="0" err="1" smtClean="0"/>
              <a:t>явища</a:t>
            </a:r>
            <a:r>
              <a:rPr lang="ru-RU" dirty="0" smtClean="0"/>
              <a:t>.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людьми </a:t>
            </a:r>
            <a:r>
              <a:rPr lang="ru-RU" dirty="0" err="1" smtClean="0"/>
              <a:t>відбувається</a:t>
            </a:r>
            <a:r>
              <a:rPr lang="ru-RU" dirty="0" smtClean="0"/>
              <a:t> в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формах. У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засобу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два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: </a:t>
            </a:r>
            <a:r>
              <a:rPr lang="ru-RU" dirty="0" err="1" smtClean="0"/>
              <a:t>мовне</a:t>
            </a:r>
            <a:r>
              <a:rPr lang="ru-RU" dirty="0" smtClean="0"/>
              <a:t> – слова, звуки, </a:t>
            </a:r>
            <a:r>
              <a:rPr lang="ru-RU" dirty="0" err="1" smtClean="0"/>
              <a:t>букви</a:t>
            </a:r>
            <a:r>
              <a:rPr lang="ru-RU" dirty="0" smtClean="0"/>
              <a:t> </a:t>
            </a:r>
            <a:r>
              <a:rPr lang="ru-RU" dirty="0" err="1" smtClean="0"/>
              <a:t>немовне</a:t>
            </a:r>
            <a:r>
              <a:rPr lang="ru-RU" dirty="0" smtClean="0"/>
              <a:t> – </a:t>
            </a:r>
            <a:r>
              <a:rPr lang="ru-RU" dirty="0" err="1" smtClean="0"/>
              <a:t>міміка</a:t>
            </a:r>
            <a:r>
              <a:rPr lang="ru-RU" dirty="0" smtClean="0"/>
              <a:t>, жести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ver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40518"/>
          </a:xfrm>
        </p:spPr>
        <p:txBody>
          <a:bodyPr>
            <a:norm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характеру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повідомляється</a:t>
            </a:r>
            <a:r>
              <a:rPr lang="ru-RU" dirty="0" smtClean="0"/>
              <a:t>,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службове</a:t>
            </a:r>
            <a:r>
              <a:rPr lang="ru-RU" dirty="0" smtClean="0"/>
              <a:t> (</a:t>
            </a:r>
            <a:r>
              <a:rPr lang="ru-RU" dirty="0" err="1" smtClean="0"/>
              <a:t>ділове</a:t>
            </a:r>
            <a:r>
              <a:rPr lang="ru-RU" dirty="0" smtClean="0"/>
              <a:t>) </a:t>
            </a:r>
            <a:r>
              <a:rPr lang="ru-RU" dirty="0" err="1" smtClean="0"/>
              <a:t>повсякденне</a:t>
            </a:r>
            <a:r>
              <a:rPr lang="ru-RU" dirty="0" smtClean="0"/>
              <a:t> (</a:t>
            </a:r>
            <a:r>
              <a:rPr lang="ru-RU" dirty="0" err="1" smtClean="0"/>
              <a:t>побутове</a:t>
            </a:r>
            <a:r>
              <a:rPr lang="ru-RU" dirty="0" smtClean="0"/>
              <a:t>) </a:t>
            </a:r>
            <a:r>
              <a:rPr lang="ru-RU" dirty="0" err="1" smtClean="0"/>
              <a:t>переконуюче</a:t>
            </a:r>
            <a:r>
              <a:rPr lang="ru-RU" dirty="0" smtClean="0"/>
              <a:t> </a:t>
            </a:r>
            <a:r>
              <a:rPr lang="ru-RU" dirty="0" err="1" smtClean="0"/>
              <a:t>ритуальне</a:t>
            </a:r>
            <a:r>
              <a:rPr lang="ru-RU" dirty="0" smtClean="0"/>
              <a:t> межкультурное </a:t>
            </a:r>
            <a:r>
              <a:rPr lang="ru-RU" dirty="0" err="1" smtClean="0"/>
              <a:t>Комунікацію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класифікувати</a:t>
            </a:r>
            <a:r>
              <a:rPr lang="ru-RU" dirty="0" smtClean="0"/>
              <a:t> по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підставах</a:t>
            </a:r>
            <a:r>
              <a:rPr lang="ru-RU" dirty="0" smtClean="0"/>
              <a:t>. У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комунікацію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 </a:t>
            </a:r>
            <a:r>
              <a:rPr lang="ru-RU" dirty="0" err="1" smtClean="0"/>
              <a:t>вербальну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невербальну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24437_html_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91667">
            <a:off x="523250" y="5025181"/>
            <a:ext cx="3356087" cy="15335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kommunikat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99441">
            <a:off x="5345044" y="4698305"/>
            <a:ext cx="3273108" cy="17859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620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Ритуальна </a:t>
            </a:r>
            <a:r>
              <a:rPr lang="ru-RU" dirty="0" err="1" smtClean="0"/>
              <a:t>комунікація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дотримання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запропонованого</a:t>
            </a:r>
            <a:r>
              <a:rPr lang="ru-RU" dirty="0" smtClean="0"/>
              <a:t> </a:t>
            </a:r>
            <a:r>
              <a:rPr lang="ru-RU" dirty="0" err="1" smtClean="0"/>
              <a:t>поводження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image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500306"/>
            <a:ext cx="7000892" cy="40663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</p:spPr>
        <p:txBody>
          <a:bodyPr>
            <a:norm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вербальній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як </a:t>
            </a:r>
            <a:r>
              <a:rPr lang="ru-RU" dirty="0" err="1" smtClean="0"/>
              <a:t>передавач</a:t>
            </a:r>
            <a:r>
              <a:rPr lang="ru-RU" dirty="0" smtClean="0"/>
              <a:t> </a:t>
            </a:r>
            <a:r>
              <a:rPr lang="ru-RU" dirty="0" err="1" smtClean="0"/>
              <a:t>людську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звукова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– систему </a:t>
            </a:r>
            <a:r>
              <a:rPr lang="ru-RU" dirty="0" err="1" smtClean="0"/>
              <a:t>фонетичних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два </a:t>
            </a:r>
            <a:r>
              <a:rPr lang="ru-RU" dirty="0" err="1" smtClean="0"/>
              <a:t>елементи</a:t>
            </a:r>
            <a:r>
              <a:rPr lang="ru-RU" dirty="0" smtClean="0"/>
              <a:t>: </a:t>
            </a:r>
            <a:r>
              <a:rPr lang="ru-RU" dirty="0" err="1" smtClean="0"/>
              <a:t>лексичний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синтаксичний</a:t>
            </a:r>
            <a:r>
              <a:rPr lang="ru-RU" dirty="0" smtClean="0"/>
              <a:t>.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самим </a:t>
            </a:r>
            <a:r>
              <a:rPr lang="ru-RU" dirty="0" err="1" smtClean="0"/>
              <a:t>універсальним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адекватно </a:t>
            </a:r>
            <a:r>
              <a:rPr lang="ru-RU" dirty="0" err="1" smtClean="0"/>
              <a:t>передає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som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16768">
            <a:off x="4848687" y="4225376"/>
            <a:ext cx="3388364" cy="23336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286412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Невербальна</a:t>
            </a:r>
            <a:r>
              <a:rPr lang="ru-RU" dirty="0" smtClean="0"/>
              <a:t> </a:t>
            </a:r>
            <a:r>
              <a:rPr lang="ru-RU" dirty="0" err="1" smtClean="0"/>
              <a:t>комунікація</a:t>
            </a:r>
            <a:r>
              <a:rPr lang="ru-RU" dirty="0" smtClean="0"/>
              <a:t> </a:t>
            </a:r>
            <a:r>
              <a:rPr lang="ru-RU" dirty="0" err="1" smtClean="0"/>
              <a:t>зв'язана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жестів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рухів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малюнків</a:t>
            </a:r>
            <a:r>
              <a:rPr lang="ru-RU" dirty="0" smtClean="0"/>
              <a:t>, </a:t>
            </a:r>
            <a:r>
              <a:rPr lang="ru-RU" dirty="0" err="1" smtClean="0"/>
              <a:t>скажемо</a:t>
            </a:r>
            <a:r>
              <a:rPr lang="ru-RU" dirty="0" smtClean="0"/>
              <a:t> </a:t>
            </a:r>
            <a:r>
              <a:rPr lang="ru-RU" dirty="0" err="1" smtClean="0"/>
              <a:t>дорожніх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світлофорів</a:t>
            </a:r>
            <a:r>
              <a:rPr lang="ru-RU" dirty="0" smtClean="0"/>
              <a:t>, </a:t>
            </a:r>
            <a:r>
              <a:rPr lang="ru-RU" dirty="0" err="1" smtClean="0"/>
              <a:t>релігійних</a:t>
            </a:r>
            <a:r>
              <a:rPr lang="ru-RU" dirty="0" smtClean="0"/>
              <a:t> </a:t>
            </a:r>
            <a:r>
              <a:rPr lang="ru-RU" dirty="0" err="1" smtClean="0"/>
              <a:t>символів</a:t>
            </a:r>
            <a:r>
              <a:rPr lang="ru-RU" dirty="0" smtClean="0"/>
              <a:t>,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символіки</a:t>
            </a:r>
            <a:r>
              <a:rPr lang="ru-RU" dirty="0" smtClean="0"/>
              <a:t>. </a:t>
            </a:r>
            <a:r>
              <a:rPr lang="ru-RU" dirty="0" err="1" smtClean="0"/>
              <a:t>Приблизно</a:t>
            </a:r>
            <a:r>
              <a:rPr lang="ru-RU" dirty="0" smtClean="0"/>
              <a:t> 30%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старше 15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неписьменні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не </a:t>
            </a:r>
            <a:r>
              <a:rPr lang="ru-RU" dirty="0" err="1" smtClean="0"/>
              <a:t>вміють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читати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писати</a:t>
            </a:r>
            <a:r>
              <a:rPr lang="ru-RU" dirty="0" smtClean="0"/>
              <a:t>. Для </a:t>
            </a:r>
            <a:r>
              <a:rPr lang="ru-RU" dirty="0" err="1" smtClean="0"/>
              <a:t>спілкування</a:t>
            </a:r>
            <a:r>
              <a:rPr lang="ru-RU" dirty="0" smtClean="0"/>
              <a:t> вони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винятково</a:t>
            </a:r>
            <a:r>
              <a:rPr lang="ru-RU" dirty="0" smtClean="0"/>
              <a:t> </a:t>
            </a:r>
            <a:r>
              <a:rPr lang="ru-RU" dirty="0" err="1" smtClean="0"/>
              <a:t>усне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(</a:t>
            </a:r>
            <a:r>
              <a:rPr lang="ru-RU" dirty="0" err="1" smtClean="0"/>
              <a:t>обходячи</a:t>
            </a:r>
            <a:r>
              <a:rPr lang="ru-RU" dirty="0" smtClean="0"/>
              <a:t> без </a:t>
            </a:r>
            <a:r>
              <a:rPr lang="ru-RU" dirty="0" err="1" smtClean="0"/>
              <a:t>письмової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невербальні</a:t>
            </a:r>
            <a:r>
              <a:rPr lang="ru-RU" dirty="0" smtClean="0"/>
              <a:t> </a:t>
            </a:r>
            <a:r>
              <a:rPr lang="ru-RU" dirty="0" err="1" smtClean="0"/>
              <a:t>символи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знаки.</a:t>
            </a:r>
            <a:endParaRPr lang="ru-RU" dirty="0"/>
          </a:p>
        </p:txBody>
      </p:sp>
      <p:pic>
        <p:nvPicPr>
          <p:cNvPr id="4" name="Рисунок 3" descr="262165233_06c049fad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5143512"/>
            <a:ext cx="7422436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людство</a:t>
            </a:r>
            <a:r>
              <a:rPr lang="ru-RU" dirty="0" smtClean="0"/>
              <a:t> </a:t>
            </a:r>
            <a:r>
              <a:rPr lang="ru-RU" dirty="0" err="1" smtClean="0"/>
              <a:t>користалося</a:t>
            </a:r>
            <a:r>
              <a:rPr lang="ru-RU" dirty="0" smtClean="0"/>
              <a:t> </a:t>
            </a:r>
            <a:r>
              <a:rPr lang="ru-RU" dirty="0" err="1" smtClean="0"/>
              <a:t>письмовою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останні</a:t>
            </a:r>
            <a:r>
              <a:rPr lang="ru-RU" dirty="0" smtClean="0"/>
              <a:t> 4 – 5 тис.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Дотепер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знають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розмовний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жестовый </a:t>
            </a:r>
            <a:r>
              <a:rPr lang="ru-RU" dirty="0" err="1" smtClean="0"/>
              <a:t>мова</a:t>
            </a:r>
            <a:r>
              <a:rPr lang="ru-RU" dirty="0" smtClean="0"/>
              <a:t>. З 3 тис. </a:t>
            </a:r>
            <a:r>
              <a:rPr lang="ru-RU" dirty="0" err="1" smtClean="0"/>
              <a:t>мов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половини</a:t>
            </a:r>
            <a:r>
              <a:rPr lang="ru-RU" dirty="0" smtClean="0"/>
              <a:t> убрано в </a:t>
            </a:r>
            <a:r>
              <a:rPr lang="ru-RU" dirty="0" err="1" smtClean="0"/>
              <a:t>письмову</a:t>
            </a:r>
            <a:r>
              <a:rPr lang="ru-RU" dirty="0" smtClean="0"/>
              <a:t> форму. Культурна </a:t>
            </a:r>
            <a:r>
              <a:rPr lang="ru-RU" dirty="0" err="1" smtClean="0"/>
              <a:t>спадщина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</a:t>
            </a:r>
            <a:r>
              <a:rPr lang="ru-RU" dirty="0" err="1" smtClean="0"/>
              <a:t>наступним</a:t>
            </a:r>
            <a:r>
              <a:rPr lang="ru-RU" dirty="0" smtClean="0"/>
              <a:t> </a:t>
            </a:r>
            <a:r>
              <a:rPr lang="ru-RU" dirty="0" err="1" smtClean="0"/>
              <a:t>поколінням</a:t>
            </a:r>
            <a:r>
              <a:rPr lang="ru-RU" dirty="0" smtClean="0"/>
              <a:t> шляхом </a:t>
            </a:r>
            <a:r>
              <a:rPr lang="ru-RU" dirty="0" err="1" smtClean="0"/>
              <a:t>усної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5072074"/>
            <a:ext cx="4491054" cy="1714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взяти</a:t>
            </a:r>
            <a:r>
              <a:rPr lang="ru-RU" dirty="0" smtClean="0"/>
              <a:t> за </a:t>
            </a:r>
            <a:r>
              <a:rPr lang="ru-RU" dirty="0" err="1" smtClean="0"/>
              <a:t>підставу</a:t>
            </a:r>
            <a:r>
              <a:rPr lang="ru-RU" dirty="0" smtClean="0"/>
              <a:t> </a:t>
            </a:r>
            <a:r>
              <a:rPr lang="ru-RU" dirty="0" err="1" smtClean="0"/>
              <a:t>класифікації</a:t>
            </a:r>
            <a:r>
              <a:rPr lang="ru-RU" dirty="0" smtClean="0"/>
              <a:t> мети, </a:t>
            </a:r>
            <a:r>
              <a:rPr lang="ru-RU" dirty="0" err="1" smtClean="0"/>
              <a:t>наміри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мотиви</a:t>
            </a:r>
            <a:r>
              <a:rPr lang="ru-RU" dirty="0" smtClean="0"/>
              <a:t>, то одержимо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. </a:t>
            </a:r>
            <a:r>
              <a:rPr lang="ru-RU" dirty="0" err="1" smtClean="0"/>
              <a:t>Інформативна</a:t>
            </a:r>
            <a:r>
              <a:rPr lang="ru-RU" dirty="0" smtClean="0"/>
              <a:t> </a:t>
            </a:r>
            <a:r>
              <a:rPr lang="ru-RU" dirty="0" err="1" smtClean="0"/>
              <a:t>комунікація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світ</a:t>
            </a:r>
            <a:r>
              <a:rPr lang="ru-RU" dirty="0" smtClean="0"/>
              <a:t>, у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коммуникатор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реципієнт</a:t>
            </a:r>
            <a:r>
              <a:rPr lang="ru-RU" dirty="0" smtClean="0"/>
              <a:t>. </a:t>
            </a:r>
            <a:r>
              <a:rPr lang="ru-RU" dirty="0" err="1" smtClean="0"/>
              <a:t>Очікується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інформаційні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правдивими</a:t>
            </a:r>
            <a:r>
              <a:rPr lang="ru-RU" dirty="0" smtClean="0"/>
              <a:t>, </a:t>
            </a:r>
            <a:r>
              <a:rPr lang="ru-RU" dirty="0" err="1" smtClean="0"/>
              <a:t>несуперечливими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безсторонніми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обговорюваної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передбачається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спортивні</a:t>
            </a:r>
            <a:r>
              <a:rPr lang="ru-RU" dirty="0" smtClean="0"/>
              <a:t> </a:t>
            </a:r>
            <a:r>
              <a:rPr lang="ru-RU" dirty="0" err="1" smtClean="0"/>
              <a:t>зведення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прогноз погоди в </a:t>
            </a:r>
            <a:r>
              <a:rPr lang="ru-RU" dirty="0" err="1" smtClean="0"/>
              <a:t>різних</a:t>
            </a:r>
            <a:r>
              <a:rPr lang="ru-RU" dirty="0" smtClean="0"/>
              <a:t> газетах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однаковими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76</TotalTime>
  <Words>457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Класифікація видів комунікації.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2014-10-16T13:40:25Z</dcterms:created>
  <dcterms:modified xsi:type="dcterms:W3CDTF">2014-10-16T14:57:25Z</dcterms:modified>
</cp:coreProperties>
</file>