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6" d="100"/>
          <a:sy n="46" d="100"/>
        </p:scale>
        <p:origin x="-64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22.01.2015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22.01.2015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22.01.2015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22.01.2015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22.01.2015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22.01.2015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22.01.2015</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22.01.2015</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22.01.2015</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22.01.2015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22.01.2015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22.01.2015</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8000" r="-18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b="1" i="1" u="sng" dirty="0" smtClean="0">
                <a:effectLst>
                  <a:outerShdw blurRad="38100" dist="38100" dir="2700000" algn="tl">
                    <a:srgbClr val="000000">
                      <a:alpha val="43137"/>
                    </a:srgbClr>
                  </a:outerShdw>
                </a:effectLst>
              </a:rPr>
              <a:t>Ольга - княгиня Києва </a:t>
            </a:r>
            <a:endParaRPr lang="ru-RU" b="1" i="1" u="sng" dirty="0">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p:txBody>
          <a:bodyPr/>
          <a:lstStyle/>
          <a:p>
            <a:endParaRPr lang="ru-RU" dirty="0"/>
          </a:p>
        </p:txBody>
      </p:sp>
      <p:sp>
        <p:nvSpPr>
          <p:cNvPr id="4" name="Прямоугольник 3"/>
          <p:cNvSpPr/>
          <p:nvPr/>
        </p:nvSpPr>
        <p:spPr>
          <a:xfrm>
            <a:off x="1403648" y="3861048"/>
            <a:ext cx="6336704" cy="18002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uk-UA" sz="2400" b="1" i="1" dirty="0" smtClean="0"/>
              <a:t>Робота</a:t>
            </a:r>
          </a:p>
          <a:p>
            <a:pPr algn="ctr"/>
            <a:r>
              <a:rPr lang="uk-UA" sz="2400" b="1" i="1" dirty="0" smtClean="0"/>
              <a:t>Учениці 5-2 класу</a:t>
            </a:r>
          </a:p>
          <a:p>
            <a:pPr algn="ctr"/>
            <a:r>
              <a:rPr lang="uk-UA" sz="2400" b="1" i="1" dirty="0" smtClean="0"/>
              <a:t>Ліцею “Престиж” м. Києва</a:t>
            </a:r>
          </a:p>
          <a:p>
            <a:pPr algn="ctr"/>
            <a:r>
              <a:rPr lang="uk-UA" sz="2400" b="1" i="1" dirty="0" smtClean="0"/>
              <a:t>Мокляк Єлизавети</a:t>
            </a:r>
            <a:endParaRPr lang="ru-RU" sz="2400" b="1" i="1" dirty="0"/>
          </a:p>
        </p:txBody>
      </p:sp>
      <p:sp>
        <p:nvSpPr>
          <p:cNvPr id="5" name="Прямоугольник 4"/>
          <p:cNvSpPr/>
          <p:nvPr/>
        </p:nvSpPr>
        <p:spPr>
          <a:xfrm>
            <a:off x="0" y="0"/>
            <a:ext cx="9144000" cy="18864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ru-RU" dirty="0">
              <a:solidFill>
                <a:schemeClr val="accent6">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D6B19C"/>
            </a:gs>
            <a:gs pos="30000">
              <a:srgbClr val="D49E6C"/>
            </a:gs>
            <a:gs pos="70000">
              <a:srgbClr val="A65528"/>
            </a:gs>
            <a:gs pos="100000">
              <a:srgbClr val="663012"/>
            </a:gs>
          </a:gsLst>
          <a:lin ang="5400000" scaled="0"/>
        </a:gradFill>
        <a:effectLst/>
      </p:bgPr>
    </p:bg>
    <p:spTree>
      <p:nvGrpSpPr>
        <p:cNvPr id="1" name=""/>
        <p:cNvGrpSpPr/>
        <p:nvPr/>
      </p:nvGrpSpPr>
      <p:grpSpPr>
        <a:xfrm>
          <a:off x="0" y="0"/>
          <a:ext cx="0" cy="0"/>
          <a:chOff x="0" y="0"/>
          <a:chExt cx="0" cy="0"/>
        </a:xfrm>
      </p:grpSpPr>
      <p:pic>
        <p:nvPicPr>
          <p:cNvPr id="5" name="Содержимое 4" descr="St_Olga_by_Nesterov_in_1892.jpg"/>
          <p:cNvPicPr>
            <a:picLocks noGrp="1" noChangeAspect="1"/>
          </p:cNvPicPr>
          <p:nvPr>
            <p:ph idx="1"/>
          </p:nvPr>
        </p:nvPicPr>
        <p:blipFill>
          <a:blip r:embed="rId2" cstate="print"/>
          <a:stretch>
            <a:fillRect/>
          </a:stretch>
        </p:blipFill>
        <p:spPr>
          <a:xfrm>
            <a:off x="4788024" y="0"/>
            <a:ext cx="4355976" cy="6858000"/>
          </a:xfrm>
        </p:spPr>
      </p:pic>
      <p:sp>
        <p:nvSpPr>
          <p:cNvPr id="4" name="Текст 3"/>
          <p:cNvSpPr>
            <a:spLocks noGrp="1"/>
          </p:cNvSpPr>
          <p:nvPr>
            <p:ph type="body" sz="half" idx="2"/>
          </p:nvPr>
        </p:nvSpPr>
        <p:spPr>
          <a:xfrm>
            <a:off x="0" y="0"/>
            <a:ext cx="4716016" cy="6858000"/>
          </a:xfrm>
        </p:spPr>
        <p:txBody>
          <a:bodyPr>
            <a:normAutofit fontScale="92500" lnSpcReduction="10000"/>
          </a:bodyPr>
          <a:lstStyle/>
          <a:p>
            <a:endParaRPr lang="ru-RU" i="1" dirty="0" smtClean="0"/>
          </a:p>
          <a:p>
            <a:r>
              <a:rPr lang="ru-RU" sz="2400" b="1" dirty="0" smtClean="0"/>
              <a:t> Ольга-дружина князя </a:t>
            </a:r>
            <a:r>
              <a:rPr lang="ru-RU" sz="2400" b="1" dirty="0" err="1" smtClean="0"/>
              <a:t>Ігоря</a:t>
            </a:r>
            <a:r>
              <a:rPr lang="ru-RU" sz="2400" b="1" dirty="0" smtClean="0"/>
              <a:t> 1, </a:t>
            </a:r>
            <a:r>
              <a:rPr lang="ru-RU" sz="2400" b="1" dirty="0" err="1" smtClean="0"/>
              <a:t>київська</a:t>
            </a:r>
            <a:r>
              <a:rPr lang="ru-RU" sz="2400" b="1" dirty="0" smtClean="0"/>
              <a:t> княгиня, </a:t>
            </a:r>
            <a:r>
              <a:rPr lang="ru-RU" sz="2400" b="1" dirty="0" err="1" smtClean="0"/>
              <a:t>канонізована</a:t>
            </a:r>
            <a:r>
              <a:rPr lang="ru-RU" sz="2400" b="1" dirty="0" smtClean="0"/>
              <a:t> Православною </a:t>
            </a:r>
            <a:r>
              <a:rPr lang="ru-RU" sz="2400" b="1" dirty="0" err="1" smtClean="0"/>
              <a:t>Церквою</a:t>
            </a:r>
            <a:r>
              <a:rPr lang="ru-RU" sz="2400" b="1" dirty="0" smtClean="0"/>
              <a:t>. </a:t>
            </a:r>
          </a:p>
          <a:p>
            <a:r>
              <a:rPr lang="ru-RU" sz="2400" b="1" i="1" dirty="0" err="1" smtClean="0"/>
              <a:t>Місце</a:t>
            </a:r>
            <a:r>
              <a:rPr lang="ru-RU" sz="2400" b="1" i="1" dirty="0" smtClean="0"/>
              <a:t> </a:t>
            </a:r>
            <a:r>
              <a:rPr lang="ru-RU" sz="2400" b="1" i="1" dirty="0" err="1" smtClean="0"/>
              <a:t>і</a:t>
            </a:r>
            <a:r>
              <a:rPr lang="ru-RU" sz="2400" b="1" i="1" dirty="0" smtClean="0"/>
              <a:t> дата </a:t>
            </a:r>
            <a:r>
              <a:rPr lang="ru-RU" sz="2400" b="1" i="1" dirty="0" err="1" smtClean="0"/>
              <a:t>народження</a:t>
            </a:r>
            <a:r>
              <a:rPr lang="ru-RU" sz="2400" b="1" i="1" dirty="0" smtClean="0"/>
              <a:t> Ольги </a:t>
            </a:r>
            <a:r>
              <a:rPr lang="ru-RU" sz="2400" b="1" i="1" dirty="0" err="1" smtClean="0"/>
              <a:t>невідомі</a:t>
            </a:r>
            <a:r>
              <a:rPr lang="ru-RU" sz="2400" b="1" i="1" dirty="0" smtClean="0"/>
              <a:t> . Але все ж </a:t>
            </a:r>
            <a:r>
              <a:rPr lang="ru-RU" sz="2400" b="1" i="1" dirty="0" err="1" smtClean="0"/>
              <a:t>існують</a:t>
            </a:r>
            <a:r>
              <a:rPr lang="ru-RU" sz="2400" b="1" i="1" dirty="0" smtClean="0"/>
              <a:t> </a:t>
            </a:r>
            <a:r>
              <a:rPr lang="ru-RU" sz="2400" b="1" i="1" dirty="0" err="1" smtClean="0"/>
              <a:t>кілька</a:t>
            </a:r>
            <a:r>
              <a:rPr lang="ru-RU" sz="2400" b="1" i="1" dirty="0" smtClean="0"/>
              <a:t> </a:t>
            </a:r>
            <a:r>
              <a:rPr lang="ru-RU" sz="2400" b="1" i="1" dirty="0" err="1" smtClean="0"/>
              <a:t>версій</a:t>
            </a:r>
            <a:r>
              <a:rPr lang="ru-RU" sz="2400" b="1" i="1" dirty="0" smtClean="0"/>
              <a:t> про </a:t>
            </a:r>
            <a:r>
              <a:rPr lang="ru-RU" sz="2400" b="1" i="1" dirty="0" err="1" smtClean="0"/>
              <a:t>її</a:t>
            </a:r>
            <a:r>
              <a:rPr lang="ru-RU" sz="2400" b="1" i="1" dirty="0" smtClean="0"/>
              <a:t> </a:t>
            </a:r>
            <a:r>
              <a:rPr lang="ru-RU" sz="2400" b="1" i="1" dirty="0" err="1" smtClean="0"/>
              <a:t>народження</a:t>
            </a:r>
            <a:r>
              <a:rPr lang="ru-RU" sz="2400" b="1" i="1" dirty="0" smtClean="0"/>
              <a:t> . 1-ша , </a:t>
            </a:r>
            <a:r>
              <a:rPr lang="ru-RU" sz="2400" b="1" i="1" dirty="0" err="1" smtClean="0"/>
              <a:t>найвідоміша</a:t>
            </a:r>
            <a:r>
              <a:rPr lang="ru-RU" sz="2400" b="1" i="1" dirty="0" smtClean="0"/>
              <a:t> </a:t>
            </a:r>
            <a:r>
              <a:rPr lang="ru-RU" sz="2400" b="1" i="1" dirty="0" err="1" smtClean="0"/>
              <a:t>грунтується</a:t>
            </a:r>
            <a:r>
              <a:rPr lang="ru-RU" sz="2400" b="1" i="1" dirty="0" smtClean="0"/>
              <a:t> на </a:t>
            </a:r>
            <a:r>
              <a:rPr lang="ru-RU" sz="2400" b="1" i="1" dirty="0" err="1" smtClean="0"/>
              <a:t>літописі</a:t>
            </a:r>
            <a:r>
              <a:rPr lang="ru-RU" sz="2400" b="1" i="1" dirty="0" smtClean="0"/>
              <a:t>, </a:t>
            </a:r>
            <a:r>
              <a:rPr lang="ru-RU" sz="2400" b="1" i="1" dirty="0" err="1" smtClean="0"/>
              <a:t>що</a:t>
            </a:r>
            <a:r>
              <a:rPr lang="ru-RU" sz="2400" b="1" i="1" dirty="0" smtClean="0"/>
              <a:t> Ольга народилась у 889-891 роках. </a:t>
            </a:r>
          </a:p>
          <a:p>
            <a:r>
              <a:rPr lang="ru-RU" sz="2400" b="1" i="1" dirty="0" smtClean="0"/>
              <a:t>В 913 </a:t>
            </a:r>
            <a:r>
              <a:rPr lang="ru-RU" sz="2400" b="1" i="1" dirty="0" err="1" smtClean="0"/>
              <a:t>вийшла</a:t>
            </a:r>
            <a:r>
              <a:rPr lang="ru-RU" sz="2400" b="1" i="1" dirty="0" smtClean="0"/>
              <a:t> зам</a:t>
            </a:r>
            <a:r>
              <a:rPr lang="uk-UA" sz="2400" b="1" i="1" dirty="0" err="1" smtClean="0"/>
              <a:t>іш</a:t>
            </a:r>
            <a:r>
              <a:rPr lang="uk-UA" sz="2400" b="1" i="1" dirty="0" smtClean="0"/>
              <a:t> за князя Ігоря 1.</a:t>
            </a:r>
            <a:endParaRPr lang="ru-RU" sz="2400" b="1" dirty="0" smtClean="0"/>
          </a:p>
          <a:p>
            <a:r>
              <a:rPr lang="ru-RU" sz="2400" b="1" i="1" dirty="0" smtClean="0"/>
              <a:t>Правила </a:t>
            </a:r>
            <a:r>
              <a:rPr lang="ru-RU" sz="2400" b="1" i="1" dirty="0" err="1" smtClean="0"/>
              <a:t>Руссю</a:t>
            </a:r>
            <a:r>
              <a:rPr lang="ru-RU" sz="2400" b="1" i="1" dirty="0" smtClean="0"/>
              <a:t> до 964.</a:t>
            </a:r>
          </a:p>
          <a:p>
            <a:r>
              <a:rPr lang="ru-RU" sz="2400" b="1" i="1" dirty="0" smtClean="0"/>
              <a:t>957 року </a:t>
            </a:r>
            <a:r>
              <a:rPr lang="ru-RU" sz="2400" b="1" i="1" dirty="0" err="1" smtClean="0"/>
              <a:t>відвідала</a:t>
            </a:r>
            <a:r>
              <a:rPr lang="ru-RU" sz="2400" b="1" i="1" dirty="0" smtClean="0"/>
              <a:t> Константинополь, де </a:t>
            </a:r>
            <a:r>
              <a:rPr lang="ru-RU" sz="2400" b="1" i="1" dirty="0" err="1" smtClean="0"/>
              <a:t>уклала</a:t>
            </a:r>
            <a:r>
              <a:rPr lang="ru-RU" sz="2400" b="1" i="1" dirty="0" smtClean="0"/>
              <a:t> угоду </a:t>
            </a:r>
            <a:r>
              <a:rPr lang="ru-RU" sz="2400" b="1" i="1" dirty="0" err="1" smtClean="0"/>
              <a:t>з</a:t>
            </a:r>
            <a:r>
              <a:rPr lang="ru-RU" sz="2400" b="1" i="1" dirty="0" smtClean="0"/>
              <a:t> </a:t>
            </a:r>
            <a:r>
              <a:rPr lang="ru-RU" sz="2400" b="1" i="1" dirty="0" err="1" smtClean="0"/>
              <a:t>імператором</a:t>
            </a:r>
            <a:r>
              <a:rPr lang="ru-RU" sz="2400" b="1" i="1" dirty="0" smtClean="0"/>
              <a:t> </a:t>
            </a:r>
            <a:r>
              <a:rPr lang="ru-RU" sz="2400" b="1" i="1" u="sng" dirty="0" smtClean="0"/>
              <a:t>Константином VII </a:t>
            </a:r>
            <a:r>
              <a:rPr lang="ru-RU" sz="2400" b="1" i="1" u="sng" dirty="0" err="1" smtClean="0"/>
              <a:t>Багрянородним</a:t>
            </a:r>
            <a:r>
              <a:rPr lang="ru-RU" sz="2400" b="1" i="1" dirty="0" smtClean="0"/>
              <a:t>, там же </a:t>
            </a:r>
            <a:r>
              <a:rPr lang="ru-RU" sz="2400" b="1" i="1" dirty="0" err="1" smtClean="0"/>
              <a:t>прийняла</a:t>
            </a:r>
            <a:r>
              <a:rPr lang="ru-RU" sz="2400" b="1" i="1" dirty="0" smtClean="0"/>
              <a:t> </a:t>
            </a:r>
            <a:r>
              <a:rPr lang="ru-RU" sz="2400" b="1" i="1" dirty="0" err="1" smtClean="0"/>
              <a:t>християнство</a:t>
            </a:r>
            <a:r>
              <a:rPr lang="ru-RU" sz="2400" b="1" i="1" dirty="0" smtClean="0"/>
              <a:t>, </a:t>
            </a:r>
            <a:r>
              <a:rPr lang="ru-RU" sz="2400" b="1" i="1" dirty="0" err="1" smtClean="0"/>
              <a:t>але</a:t>
            </a:r>
            <a:r>
              <a:rPr lang="ru-RU" sz="2400" b="1" i="1" dirty="0" smtClean="0"/>
              <a:t> не </a:t>
            </a:r>
            <a:r>
              <a:rPr lang="ru-RU" sz="2400" b="1" i="1" dirty="0" err="1" smtClean="0"/>
              <a:t>змогла</a:t>
            </a:r>
            <a:r>
              <a:rPr lang="ru-RU" sz="2400" b="1" i="1" dirty="0" smtClean="0"/>
              <a:t> </a:t>
            </a:r>
            <a:r>
              <a:rPr lang="ru-RU" sz="2400" b="1" i="1" dirty="0" err="1" smtClean="0"/>
              <a:t>зробити</a:t>
            </a:r>
            <a:r>
              <a:rPr lang="ru-RU" sz="2400" b="1" i="1" dirty="0" smtClean="0"/>
              <a:t> </a:t>
            </a:r>
            <a:r>
              <a:rPr lang="ru-RU" sz="2400" b="1" i="1" dirty="0" err="1" smtClean="0"/>
              <a:t>його</a:t>
            </a:r>
            <a:r>
              <a:rPr lang="ru-RU" sz="2400" b="1" i="1" dirty="0" smtClean="0"/>
              <a:t> державною </a:t>
            </a:r>
            <a:r>
              <a:rPr lang="ru-RU" sz="2400" b="1" i="1" dirty="0" err="1" smtClean="0"/>
              <a:t>релігією</a:t>
            </a:r>
            <a:r>
              <a:rPr lang="ru-RU" sz="2400" b="1" i="1" dirty="0" smtClean="0"/>
              <a:t>.</a:t>
            </a:r>
          </a:p>
          <a:p>
            <a:endParaRPr lang="ru-RU" sz="2400"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nodeType="withEffect">
                                  <p:stCondLst>
                                    <p:cond delay="0"/>
                                  </p:stCondLst>
                                  <p:iterate type="lt">
                                    <p:tmPct val="50000"/>
                                  </p:iterate>
                                  <p:childTnLst>
                                    <p:set>
                                      <p:cBhvr>
                                        <p:cTn id="6" dur="1" fill="hold">
                                          <p:stCondLst>
                                            <p:cond delay="0"/>
                                          </p:stCondLst>
                                        </p:cTn>
                                        <p:tgtEl>
                                          <p:spTgt spid="5"/>
                                        </p:tgtEl>
                                        <p:attrNameLst>
                                          <p:attrName>style.visibility</p:attrName>
                                        </p:attrNameLst>
                                      </p:cBhvr>
                                      <p:to>
                                        <p:strVal val="visible"/>
                                      </p:to>
                                    </p:set>
                                    <p:set>
                                      <p:cBhvr>
                                        <p:cTn id="7" dur="455" fill="hold">
                                          <p:stCondLst>
                                            <p:cond delay="0"/>
                                          </p:stCondLst>
                                        </p:cTn>
                                        <p:tgtEl>
                                          <p:spTgt spid="5"/>
                                        </p:tgtEl>
                                        <p:attrNameLst>
                                          <p:attrName>style.rotation</p:attrName>
                                        </p:attrNameLst>
                                      </p:cBhvr>
                                      <p:to>
                                        <p:strVal val="-45.0"/>
                                      </p:to>
                                    </p:set>
                                    <p:anim calcmode="lin" valueType="num">
                                      <p:cBhvr>
                                        <p:cTn id="8" dur="455" fill="hold">
                                          <p:stCondLst>
                                            <p:cond delay="455"/>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5"/>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D6B19C"/>
            </a:gs>
            <a:gs pos="30000">
              <a:srgbClr val="D49E6C"/>
            </a:gs>
            <a:gs pos="70000">
              <a:srgbClr val="A65528"/>
            </a:gs>
            <a:gs pos="100000">
              <a:srgbClr val="663012"/>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2656"/>
            <a:ext cx="4032448" cy="5832648"/>
          </a:xfrm>
        </p:spPr>
        <p:txBody>
          <a:bodyPr>
            <a:normAutofit fontScale="90000"/>
          </a:bodyPr>
          <a:lstStyle/>
          <a:p>
            <a:r>
              <a:rPr lang="ru-RU" sz="2200" b="1" i="1" dirty="0" err="1" smtClean="0">
                <a:effectLst>
                  <a:outerShdw blurRad="38100" dist="38100" dir="2700000" algn="tl">
                    <a:srgbClr val="000000">
                      <a:alpha val="43137"/>
                    </a:srgbClr>
                  </a:outerShdw>
                </a:effectLst>
              </a:rPr>
              <a:t>Повість</a:t>
            </a:r>
            <a:r>
              <a:rPr lang="ru-RU" sz="2200" b="1" i="1" dirty="0" smtClean="0">
                <a:effectLst>
                  <a:outerShdw blurRad="38100" dist="38100" dir="2700000" algn="tl">
                    <a:srgbClr val="000000">
                      <a:alpha val="43137"/>
                    </a:srgbClr>
                  </a:outerShdw>
                </a:effectLst>
              </a:rPr>
              <a:t> </a:t>
            </a:r>
            <a:r>
              <a:rPr lang="ru-RU" sz="2200" b="1" i="1" dirty="0" err="1" smtClean="0">
                <a:effectLst>
                  <a:outerShdw blurRad="38100" dist="38100" dir="2700000" algn="tl">
                    <a:srgbClr val="000000">
                      <a:alpha val="43137"/>
                    </a:srgbClr>
                  </a:outerShdw>
                </a:effectLst>
              </a:rPr>
              <a:t>минулих</a:t>
            </a:r>
            <a:r>
              <a:rPr lang="ru-RU" sz="2200" b="1" i="1" dirty="0" smtClean="0">
                <a:effectLst>
                  <a:outerShdw blurRad="38100" dist="38100" dir="2700000" algn="tl">
                    <a:srgbClr val="000000">
                      <a:alpha val="43137"/>
                    </a:srgbClr>
                  </a:outerShdw>
                </a:effectLst>
              </a:rPr>
              <a:t> </a:t>
            </a:r>
            <a:r>
              <a:rPr lang="ru-RU" sz="2200" b="1" i="1" dirty="0" err="1" smtClean="0">
                <a:effectLst>
                  <a:outerShdw blurRad="38100" dist="38100" dir="2700000" algn="tl">
                    <a:srgbClr val="000000">
                      <a:alpha val="43137"/>
                    </a:srgbClr>
                  </a:outerShdw>
                </a:effectLst>
              </a:rPr>
              <a:t>літ</a:t>
            </a:r>
            <a:r>
              <a:rPr lang="ru-RU" sz="2200" b="1" i="1" dirty="0" smtClean="0">
                <a:effectLst>
                  <a:outerShdw blurRad="38100" dist="38100" dir="2700000" algn="tl">
                    <a:srgbClr val="000000">
                      <a:alpha val="43137"/>
                    </a:srgbClr>
                  </a:outerShdw>
                </a:effectLst>
              </a:rPr>
              <a:t> </a:t>
            </a:r>
            <a:r>
              <a:rPr lang="ru-RU" sz="2200" b="1" i="1" dirty="0" err="1" smtClean="0">
                <a:effectLst>
                  <a:outerShdw blurRad="38100" dist="38100" dir="2700000" algn="tl">
                    <a:srgbClr val="000000">
                      <a:alpha val="43137"/>
                    </a:srgbClr>
                  </a:outerShdw>
                </a:effectLst>
              </a:rPr>
              <a:t>містить</a:t>
            </a:r>
            <a:r>
              <a:rPr lang="ru-RU" sz="2200" b="1" i="1" dirty="0" smtClean="0">
                <a:effectLst>
                  <a:outerShdw blurRad="38100" dist="38100" dir="2700000" algn="tl">
                    <a:srgbClr val="000000">
                      <a:alpha val="43137"/>
                    </a:srgbClr>
                  </a:outerShdw>
                </a:effectLst>
              </a:rPr>
              <a:t> </a:t>
            </a:r>
            <a:r>
              <a:rPr lang="ru-RU" sz="2200" b="1" i="1" dirty="0" err="1" smtClean="0">
                <a:effectLst>
                  <a:outerShdw blurRad="38100" dist="38100" dir="2700000" algn="tl">
                    <a:srgbClr val="000000">
                      <a:alpha val="43137"/>
                    </a:srgbClr>
                  </a:outerShdw>
                </a:effectLst>
              </a:rPr>
              <a:t>епічне</a:t>
            </a:r>
            <a:r>
              <a:rPr lang="ru-RU" sz="2200" b="1" i="1" dirty="0" smtClean="0">
                <a:effectLst>
                  <a:outerShdw blurRad="38100" dist="38100" dir="2700000" algn="tl">
                    <a:srgbClr val="000000">
                      <a:alpha val="43137"/>
                    </a:srgbClr>
                  </a:outerShdw>
                </a:effectLst>
              </a:rPr>
              <a:t> </a:t>
            </a:r>
            <a:r>
              <a:rPr lang="ru-RU" sz="2200" b="1" i="1" dirty="0" err="1" smtClean="0">
                <a:effectLst>
                  <a:outerShdw blurRad="38100" dist="38100" dir="2700000" algn="tl">
                    <a:srgbClr val="000000">
                      <a:alpha val="43137"/>
                    </a:srgbClr>
                  </a:outerShdw>
                </a:effectLst>
              </a:rPr>
              <a:t>сказання</a:t>
            </a:r>
            <a:r>
              <a:rPr lang="ru-RU" sz="2200" b="1" i="1" dirty="0" smtClean="0">
                <a:effectLst>
                  <a:outerShdw blurRad="38100" dist="38100" dir="2700000" algn="tl">
                    <a:srgbClr val="000000">
                      <a:alpha val="43137"/>
                    </a:srgbClr>
                  </a:outerShdw>
                </a:effectLst>
              </a:rPr>
              <a:t> про </a:t>
            </a:r>
            <a:r>
              <a:rPr lang="ru-RU" sz="2200" b="1" i="1" dirty="0" err="1" smtClean="0">
                <a:effectLst>
                  <a:outerShdw blurRad="38100" dist="38100" dir="2700000" algn="tl">
                    <a:srgbClr val="000000">
                      <a:alpha val="43137"/>
                    </a:srgbClr>
                  </a:outerShdw>
                </a:effectLst>
              </a:rPr>
              <a:t>помсту</a:t>
            </a:r>
            <a:r>
              <a:rPr lang="ru-RU" sz="2200" b="1" i="1" dirty="0" smtClean="0">
                <a:effectLst>
                  <a:outerShdw blurRad="38100" dist="38100" dir="2700000" algn="tl">
                    <a:srgbClr val="000000">
                      <a:alpha val="43137"/>
                    </a:srgbClr>
                  </a:outerShdw>
                </a:effectLst>
              </a:rPr>
              <a:t> Ольги </a:t>
            </a:r>
            <a:r>
              <a:rPr lang="ru-RU" sz="2200" b="1" i="1" dirty="0" err="1" smtClean="0">
                <a:effectLst>
                  <a:outerShdw blurRad="38100" dist="38100" dir="2700000" algn="tl">
                    <a:srgbClr val="000000">
                      <a:alpha val="43137"/>
                    </a:srgbClr>
                  </a:outerShdw>
                </a:effectLst>
              </a:rPr>
              <a:t>деревлянам</a:t>
            </a:r>
            <a:r>
              <a:rPr lang="ru-RU" sz="2200" b="1" i="1" dirty="0" smtClean="0">
                <a:effectLst>
                  <a:outerShdw blurRad="38100" dist="38100" dir="2700000" algn="tl">
                    <a:srgbClr val="000000">
                      <a:alpha val="43137"/>
                    </a:srgbClr>
                  </a:outerShdw>
                </a:effectLst>
              </a:rPr>
              <a:t> за </a:t>
            </a:r>
            <a:r>
              <a:rPr lang="ru-RU" sz="2200" b="1" i="1" dirty="0" err="1" smtClean="0">
                <a:effectLst>
                  <a:outerShdw blurRad="38100" dist="38100" dir="2700000" algn="tl">
                    <a:srgbClr val="000000">
                      <a:alpha val="43137"/>
                    </a:srgbClr>
                  </a:outerShdw>
                </a:effectLst>
              </a:rPr>
              <a:t>вбивство</a:t>
            </a:r>
            <a:r>
              <a:rPr lang="ru-RU" sz="2200" b="1" i="1" dirty="0" smtClean="0">
                <a:effectLst>
                  <a:outerShdw blurRad="38100" dist="38100" dir="2700000" algn="tl">
                    <a:srgbClr val="000000">
                      <a:alpha val="43137"/>
                    </a:srgbClr>
                  </a:outerShdw>
                </a:effectLst>
              </a:rPr>
              <a:t> </a:t>
            </a:r>
            <a:r>
              <a:rPr lang="ru-RU" sz="2200" b="1" i="1" dirty="0" err="1" smtClean="0">
                <a:effectLst>
                  <a:outerShdw blurRad="38100" dist="38100" dir="2700000" algn="tl">
                    <a:srgbClr val="000000">
                      <a:alpha val="43137"/>
                    </a:srgbClr>
                  </a:outerShdw>
                </a:effectLst>
              </a:rPr>
              <a:t>чоловіка</a:t>
            </a:r>
            <a:r>
              <a:rPr lang="ru-RU" sz="2200" b="1" i="1" dirty="0" smtClean="0">
                <a:effectLst>
                  <a:outerShdw blurRad="38100" dist="38100" dir="2700000" algn="tl">
                    <a:srgbClr val="000000">
                      <a:alpha val="43137"/>
                    </a:srgbClr>
                  </a:outerShdw>
                </a:effectLst>
              </a:rPr>
              <a:t> (</a:t>
            </a:r>
            <a:r>
              <a:rPr lang="ru-RU" sz="2200" b="1" i="1" dirty="0" err="1" smtClean="0">
                <a:effectLst>
                  <a:outerShdw blurRad="38100" dist="38100" dir="2700000" algn="tl">
                    <a:srgbClr val="000000">
                      <a:alpha val="43137"/>
                    </a:srgbClr>
                  </a:outerShdw>
                </a:effectLst>
              </a:rPr>
              <a:t>Ігоря</a:t>
            </a:r>
            <a:r>
              <a:rPr lang="ru-RU" sz="2200" b="1" i="1" dirty="0" smtClean="0">
                <a:effectLst>
                  <a:outerShdw blurRad="38100" dist="38100" dir="2700000" algn="tl">
                    <a:srgbClr val="000000">
                      <a:alpha val="43137"/>
                    </a:srgbClr>
                  </a:outerShdw>
                </a:effectLst>
              </a:rPr>
              <a:t> </a:t>
            </a:r>
            <a:r>
              <a:rPr lang="en-US" sz="2200" b="1" i="1" dirty="0" smtClean="0">
                <a:effectLst>
                  <a:outerShdw blurRad="38100" dist="38100" dir="2700000" algn="tl">
                    <a:srgbClr val="000000">
                      <a:alpha val="43137"/>
                    </a:srgbClr>
                  </a:outerShdw>
                </a:effectLst>
              </a:rPr>
              <a:t>I). </a:t>
            </a:r>
            <a:r>
              <a:rPr lang="ru-RU" sz="2200" b="1" i="1" dirty="0" smtClean="0">
                <a:effectLst>
                  <a:outerShdw blurRad="38100" dist="38100" dir="2700000" algn="tl">
                    <a:srgbClr val="000000">
                      <a:alpha val="43137"/>
                    </a:srgbClr>
                  </a:outerShdw>
                </a:effectLst>
              </a:rPr>
              <a:t>За </a:t>
            </a:r>
            <a:r>
              <a:rPr lang="ru-RU" sz="2200" b="1" i="1" dirty="0" err="1" smtClean="0">
                <a:effectLst>
                  <a:outerShdw blurRad="38100" dist="38100" dir="2700000" algn="tl">
                    <a:srgbClr val="000000">
                      <a:alpha val="43137"/>
                    </a:srgbClr>
                  </a:outerShdw>
                </a:effectLst>
              </a:rPr>
              <a:t>цим</a:t>
            </a:r>
            <a:r>
              <a:rPr lang="ru-RU" sz="2200" b="1" i="1" dirty="0" smtClean="0">
                <a:effectLst>
                  <a:outerShdw blurRad="38100" dist="38100" dir="2700000" algn="tl">
                    <a:srgbClr val="000000">
                      <a:alpha val="43137"/>
                    </a:srgbClr>
                  </a:outerShdw>
                </a:effectLst>
              </a:rPr>
              <a:t> </a:t>
            </a:r>
            <a:r>
              <a:rPr lang="ru-RU" sz="2200" b="1" i="1" dirty="0" err="1" smtClean="0">
                <a:effectLst>
                  <a:outerShdw blurRad="38100" dist="38100" dir="2700000" algn="tl">
                    <a:srgbClr val="000000">
                      <a:alpha val="43137"/>
                    </a:srgbClr>
                  </a:outerShdw>
                </a:effectLst>
              </a:rPr>
              <a:t>сказанням</a:t>
            </a:r>
            <a:r>
              <a:rPr lang="ru-RU" sz="2200" b="1" i="1" dirty="0" smtClean="0">
                <a:effectLst>
                  <a:outerShdw blurRad="38100" dist="38100" dir="2700000" algn="tl">
                    <a:srgbClr val="000000">
                      <a:alpha val="43137"/>
                    </a:srgbClr>
                  </a:outerShdw>
                </a:effectLst>
              </a:rPr>
              <a:t> </a:t>
            </a:r>
            <a:r>
              <a:rPr lang="ru-RU" sz="2200" b="1" i="1" dirty="0" err="1" smtClean="0">
                <a:effectLst>
                  <a:outerShdw blurRad="38100" dist="38100" dir="2700000" algn="tl">
                    <a:srgbClr val="000000">
                      <a:alpha val="43137"/>
                    </a:srgbClr>
                  </a:outerShdw>
                </a:effectLst>
              </a:rPr>
              <a:t>деревляни</a:t>
            </a:r>
            <a:r>
              <a:rPr lang="ru-RU" sz="2200" b="1" i="1" dirty="0" smtClean="0">
                <a:effectLst>
                  <a:outerShdw blurRad="38100" dist="38100" dir="2700000" algn="tl">
                    <a:srgbClr val="000000">
                      <a:alpha val="43137"/>
                    </a:srgbClr>
                  </a:outerShdw>
                </a:effectLst>
              </a:rPr>
              <a:t> </a:t>
            </a:r>
            <a:r>
              <a:rPr lang="ru-RU" sz="2200" b="1" i="1" dirty="0" err="1" smtClean="0">
                <a:effectLst>
                  <a:outerShdw blurRad="38100" dist="38100" dir="2700000" algn="tl">
                    <a:srgbClr val="000000">
                      <a:alpha val="43137"/>
                    </a:srgbClr>
                  </a:outerShdw>
                </a:effectLst>
              </a:rPr>
              <a:t>надіслали</a:t>
            </a:r>
            <a:r>
              <a:rPr lang="ru-RU" sz="2200" b="1" i="1" dirty="0" smtClean="0">
                <a:effectLst>
                  <a:outerShdw blurRad="38100" dist="38100" dir="2700000" algn="tl">
                    <a:srgbClr val="000000">
                      <a:alpha val="43137"/>
                    </a:srgbClr>
                  </a:outerShdw>
                </a:effectLst>
              </a:rPr>
              <a:t> до </a:t>
            </a:r>
            <a:r>
              <a:rPr lang="ru-RU" sz="2200" b="1" i="1" dirty="0" err="1" smtClean="0">
                <a:effectLst>
                  <a:outerShdw blurRad="38100" dist="38100" dir="2700000" algn="tl">
                    <a:srgbClr val="000000">
                      <a:alpha val="43137"/>
                    </a:srgbClr>
                  </a:outerShdw>
                </a:effectLst>
              </a:rPr>
              <a:t>Києва</a:t>
            </a:r>
            <a:r>
              <a:rPr lang="ru-RU" sz="2200" b="1" i="1" dirty="0" smtClean="0">
                <a:effectLst>
                  <a:outerShdw blurRad="38100" dist="38100" dir="2700000" algn="tl">
                    <a:srgbClr val="000000">
                      <a:alpha val="43137"/>
                    </a:srgbClr>
                  </a:outerShdw>
                </a:effectLst>
              </a:rPr>
              <a:t> </a:t>
            </a:r>
            <a:r>
              <a:rPr lang="ru-RU" sz="2200" b="1" i="1" dirty="0" err="1" smtClean="0">
                <a:effectLst>
                  <a:outerShdw blurRad="38100" dist="38100" dir="2700000" algn="tl">
                    <a:srgbClr val="000000">
                      <a:alpha val="43137"/>
                    </a:srgbClr>
                  </a:outerShdw>
                </a:effectLst>
              </a:rPr>
              <a:t>послів</a:t>
            </a:r>
            <a:r>
              <a:rPr lang="ru-RU" sz="2200" b="1" i="1" dirty="0" smtClean="0">
                <a:effectLst>
                  <a:outerShdw blurRad="38100" dist="38100" dir="2700000" algn="tl">
                    <a:srgbClr val="000000">
                      <a:alpha val="43137"/>
                    </a:srgbClr>
                  </a:outerShdw>
                </a:effectLst>
              </a:rPr>
              <a:t>, </a:t>
            </a:r>
            <a:r>
              <a:rPr lang="ru-RU" sz="2200" b="1" i="1" dirty="0" err="1" smtClean="0">
                <a:effectLst>
                  <a:outerShdw blurRad="38100" dist="38100" dir="2700000" algn="tl">
                    <a:srgbClr val="000000">
                      <a:alpha val="43137"/>
                    </a:srgbClr>
                  </a:outerShdw>
                </a:effectLst>
              </a:rPr>
              <a:t>які</a:t>
            </a:r>
            <a:r>
              <a:rPr lang="ru-RU" sz="2200" b="1" i="1" dirty="0" smtClean="0">
                <a:effectLst>
                  <a:outerShdw blurRad="38100" dist="38100" dir="2700000" algn="tl">
                    <a:srgbClr val="000000">
                      <a:alpha val="43137"/>
                    </a:srgbClr>
                  </a:outerShdw>
                </a:effectLst>
              </a:rPr>
              <a:t> </a:t>
            </a:r>
            <a:r>
              <a:rPr lang="ru-RU" sz="2200" b="1" i="1" dirty="0" err="1" smtClean="0">
                <a:effectLst>
                  <a:outerShdw blurRad="38100" dist="38100" dir="2700000" algn="tl">
                    <a:srgbClr val="000000">
                      <a:alpha val="43137"/>
                    </a:srgbClr>
                  </a:outerShdw>
                </a:effectLst>
              </a:rPr>
              <a:t>запропонували</a:t>
            </a:r>
            <a:r>
              <a:rPr lang="ru-RU" sz="2200" b="1" i="1" dirty="0" smtClean="0">
                <a:effectLst>
                  <a:outerShdw blurRad="38100" dist="38100" dir="2700000" algn="tl">
                    <a:srgbClr val="000000">
                      <a:alpha val="43137"/>
                    </a:srgbClr>
                  </a:outerShdw>
                </a:effectLst>
              </a:rPr>
              <a:t> </a:t>
            </a:r>
            <a:r>
              <a:rPr lang="ru-RU" sz="2200" b="1" i="1" dirty="0" err="1" smtClean="0">
                <a:effectLst>
                  <a:outerShdw blurRad="38100" dist="38100" dir="2700000" algn="tl">
                    <a:srgbClr val="000000">
                      <a:alpha val="43137"/>
                    </a:srgbClr>
                  </a:outerShdw>
                </a:effectLst>
              </a:rPr>
              <a:t>княгині</a:t>
            </a:r>
            <a:r>
              <a:rPr lang="ru-RU" sz="2200" b="1" i="1" dirty="0" smtClean="0">
                <a:effectLst>
                  <a:outerShdw blurRad="38100" dist="38100" dir="2700000" algn="tl">
                    <a:srgbClr val="000000">
                      <a:alpha val="43137"/>
                    </a:srgbClr>
                  </a:outerShdw>
                </a:effectLst>
              </a:rPr>
              <a:t> стати дружиною </a:t>
            </a:r>
            <a:r>
              <a:rPr lang="ru-RU" sz="2200" b="1" i="1" dirty="0" err="1" smtClean="0">
                <a:effectLst>
                  <a:outerShdw blurRad="38100" dist="38100" dir="2700000" algn="tl">
                    <a:srgbClr val="000000">
                      <a:alpha val="43137"/>
                    </a:srgbClr>
                  </a:outerShdw>
                </a:effectLst>
              </a:rPr>
              <a:t>деревлянського</a:t>
            </a:r>
            <a:r>
              <a:rPr lang="ru-RU" sz="2200" b="1" i="1" dirty="0" smtClean="0">
                <a:effectLst>
                  <a:outerShdw blurRad="38100" dist="38100" dir="2700000" algn="tl">
                    <a:srgbClr val="000000">
                      <a:alpha val="43137"/>
                    </a:srgbClr>
                  </a:outerShdw>
                </a:effectLst>
              </a:rPr>
              <a:t> князя Мала. Перше посольство княгиня </a:t>
            </a:r>
            <a:r>
              <a:rPr lang="ru-RU" sz="2200" b="1" i="1" dirty="0" err="1" smtClean="0">
                <a:effectLst>
                  <a:outerShdw blurRad="38100" dist="38100" dir="2700000" algn="tl">
                    <a:srgbClr val="000000">
                      <a:alpha val="43137"/>
                    </a:srgbClr>
                  </a:outerShdw>
                </a:effectLst>
              </a:rPr>
              <a:t>живцем</a:t>
            </a:r>
            <a:r>
              <a:rPr lang="ru-RU" sz="2200" b="1" i="1" dirty="0" smtClean="0">
                <a:effectLst>
                  <a:outerShdw blurRad="38100" dist="38100" dir="2700000" algn="tl">
                    <a:srgbClr val="000000">
                      <a:alpha val="43137"/>
                    </a:srgbClr>
                  </a:outerShdw>
                </a:effectLst>
              </a:rPr>
              <a:t> </a:t>
            </a:r>
            <a:r>
              <a:rPr lang="ru-RU" sz="2200" b="1" i="1" dirty="0" err="1" smtClean="0">
                <a:effectLst>
                  <a:outerShdw blurRad="38100" dist="38100" dir="2700000" algn="tl">
                    <a:srgbClr val="000000">
                      <a:alpha val="43137"/>
                    </a:srgbClr>
                  </a:outerShdw>
                </a:effectLst>
              </a:rPr>
              <a:t>поховала</a:t>
            </a:r>
            <a:r>
              <a:rPr lang="ru-RU" sz="2200" b="1" i="1" dirty="0" smtClean="0">
                <a:effectLst>
                  <a:outerShdw blurRad="38100" dist="38100" dir="2700000" algn="tl">
                    <a:srgbClr val="000000">
                      <a:alpha val="43137"/>
                    </a:srgbClr>
                  </a:outerShdw>
                </a:effectLst>
              </a:rPr>
              <a:t> в </a:t>
            </a:r>
            <a:r>
              <a:rPr lang="ru-RU" sz="2200" b="1" i="1" dirty="0" err="1" smtClean="0">
                <a:effectLst>
                  <a:outerShdw blurRad="38100" dist="38100" dir="2700000" algn="tl">
                    <a:srgbClr val="000000">
                      <a:alpha val="43137"/>
                    </a:srgbClr>
                  </a:outerShdw>
                </a:effectLst>
              </a:rPr>
              <a:t>човні</a:t>
            </a:r>
            <a:r>
              <a:rPr lang="ru-RU" sz="2200" b="1" i="1" dirty="0" smtClean="0">
                <a:effectLst>
                  <a:outerShdw blurRad="38100" dist="38100" dir="2700000" algn="tl">
                    <a:srgbClr val="000000">
                      <a:alpha val="43137"/>
                    </a:srgbClr>
                  </a:outerShdw>
                </a:effectLst>
              </a:rPr>
              <a:t>, друге — спалила в </a:t>
            </a:r>
            <a:r>
              <a:rPr lang="ru-RU" sz="2200" b="1" i="1" dirty="0" err="1" smtClean="0">
                <a:effectLst>
                  <a:outerShdw blurRad="38100" dist="38100" dir="2700000" algn="tl">
                    <a:srgbClr val="000000">
                      <a:alpha val="43137"/>
                    </a:srgbClr>
                  </a:outerShdw>
                </a:effectLst>
              </a:rPr>
              <a:t>бані</a:t>
            </a:r>
            <a:r>
              <a:rPr lang="ru-RU" sz="2200" b="1" i="1" dirty="0" smtClean="0">
                <a:effectLst>
                  <a:outerShdw blurRad="38100" dist="38100" dir="2700000" algn="tl">
                    <a:srgbClr val="000000">
                      <a:alpha val="43137"/>
                    </a:srgbClr>
                  </a:outerShdw>
                </a:effectLst>
              </a:rPr>
              <a:t>. </a:t>
            </a:r>
            <a:r>
              <a:rPr lang="ru-RU" sz="2200" b="1" i="1" dirty="0" err="1" smtClean="0">
                <a:effectLst>
                  <a:outerShdw blurRad="38100" dist="38100" dir="2700000" algn="tl">
                    <a:srgbClr val="000000">
                      <a:alpha val="43137"/>
                    </a:srgbClr>
                  </a:outerShdw>
                </a:effectLst>
              </a:rPr>
              <a:t>Третьою</a:t>
            </a:r>
            <a:r>
              <a:rPr lang="ru-RU" sz="2200" b="1" i="1" dirty="0" smtClean="0">
                <a:effectLst>
                  <a:outerShdw blurRad="38100" dist="38100" dir="2700000" algn="tl">
                    <a:srgbClr val="000000">
                      <a:alpha val="43137"/>
                    </a:srgbClr>
                  </a:outerShdw>
                </a:effectLst>
              </a:rPr>
              <a:t> </a:t>
            </a:r>
            <a:r>
              <a:rPr lang="ru-RU" sz="2200" b="1" i="1" dirty="0" err="1" smtClean="0">
                <a:effectLst>
                  <a:outerShdw blurRad="38100" dist="38100" dir="2700000" algn="tl">
                    <a:srgbClr val="000000">
                      <a:alpha val="43137"/>
                    </a:srgbClr>
                  </a:outerShdw>
                </a:effectLst>
              </a:rPr>
              <a:t>помстою</a:t>
            </a:r>
            <a:r>
              <a:rPr lang="ru-RU" sz="2200" b="1" i="1" dirty="0" smtClean="0">
                <a:effectLst>
                  <a:outerShdw blurRad="38100" dist="38100" dir="2700000" algn="tl">
                    <a:srgbClr val="000000">
                      <a:alpha val="43137"/>
                    </a:srgbClr>
                  </a:outerShdw>
                </a:effectLst>
              </a:rPr>
              <a:t> став </a:t>
            </a:r>
            <a:r>
              <a:rPr lang="ru-RU" sz="2200" b="1" i="1" dirty="0" err="1" smtClean="0">
                <a:effectLst>
                  <a:outerShdw blurRad="38100" dist="38100" dir="2700000" algn="tl">
                    <a:srgbClr val="000000">
                      <a:alpha val="43137"/>
                    </a:srgbClr>
                  </a:outerShdw>
                </a:effectLst>
              </a:rPr>
              <a:t>похід</a:t>
            </a:r>
            <a:r>
              <a:rPr lang="ru-RU" sz="2200" b="1" i="1" dirty="0" smtClean="0">
                <a:effectLst>
                  <a:outerShdw blurRad="38100" dist="38100" dir="2700000" algn="tl">
                    <a:srgbClr val="000000">
                      <a:alpha val="43137"/>
                    </a:srgbClr>
                  </a:outerShdw>
                </a:effectLst>
              </a:rPr>
              <a:t> на землю </a:t>
            </a:r>
            <a:r>
              <a:rPr lang="ru-RU" sz="2200" b="1" i="1" dirty="0" err="1" smtClean="0">
                <a:effectLst>
                  <a:outerShdw blurRad="38100" dist="38100" dir="2700000" algn="tl">
                    <a:srgbClr val="000000">
                      <a:alpha val="43137"/>
                    </a:srgbClr>
                  </a:outerShdw>
                </a:effectLst>
              </a:rPr>
              <a:t>деревлян</a:t>
            </a:r>
            <a:r>
              <a:rPr lang="ru-RU" sz="2200" b="1" i="1" dirty="0" smtClean="0">
                <a:effectLst>
                  <a:outerShdw blurRad="38100" dist="38100" dir="2700000" algn="tl">
                    <a:srgbClr val="000000">
                      <a:alpha val="43137"/>
                    </a:srgbClr>
                  </a:outerShdw>
                </a:effectLst>
              </a:rPr>
              <a:t>, де </a:t>
            </a:r>
            <a:r>
              <a:rPr lang="ru-RU" sz="2200" b="1" i="1" dirty="0" err="1" smtClean="0">
                <a:effectLst>
                  <a:outerShdw blurRad="38100" dist="38100" dir="2700000" algn="tl">
                    <a:srgbClr val="000000">
                      <a:alpha val="43137"/>
                    </a:srgbClr>
                  </a:outerShdw>
                </a:effectLst>
              </a:rPr>
              <a:t>під</a:t>
            </a:r>
            <a:r>
              <a:rPr lang="ru-RU" sz="2200" b="1" i="1" dirty="0" smtClean="0">
                <a:effectLst>
                  <a:outerShdw blurRad="38100" dist="38100" dir="2700000" algn="tl">
                    <a:srgbClr val="000000">
                      <a:alpha val="43137"/>
                    </a:srgbClr>
                  </a:outerShdw>
                </a:effectLst>
              </a:rPr>
              <a:t> приводом </a:t>
            </a:r>
            <a:r>
              <a:rPr lang="ru-RU" sz="2200" b="1" i="1" dirty="0" err="1" smtClean="0">
                <a:effectLst>
                  <a:outerShdw blurRad="38100" dist="38100" dir="2700000" algn="tl">
                    <a:srgbClr val="000000">
                      <a:alpha val="43137"/>
                    </a:srgbClr>
                  </a:outerShdw>
                </a:effectLst>
              </a:rPr>
              <a:t>тризни</a:t>
            </a:r>
            <a:r>
              <a:rPr lang="ru-RU" sz="2200" b="1" i="1" dirty="0" smtClean="0">
                <a:effectLst>
                  <a:outerShdw blurRad="38100" dist="38100" dir="2700000" algn="tl">
                    <a:srgbClr val="000000">
                      <a:alpha val="43137"/>
                    </a:srgbClr>
                  </a:outerShdw>
                </a:effectLst>
              </a:rPr>
              <a:t> над могилою </a:t>
            </a:r>
            <a:r>
              <a:rPr lang="ru-RU" sz="2200" b="1" i="1" dirty="0" err="1" smtClean="0">
                <a:effectLst>
                  <a:outerShdw blurRad="38100" dist="38100" dir="2700000" algn="tl">
                    <a:srgbClr val="000000">
                      <a:alpha val="43137"/>
                    </a:srgbClr>
                  </a:outerShdw>
                </a:effectLst>
              </a:rPr>
              <a:t>Ігоря</a:t>
            </a:r>
            <a:r>
              <a:rPr lang="ru-RU" sz="2200" b="1" i="1" dirty="0" smtClean="0">
                <a:effectLst>
                  <a:outerShdw blurRad="38100" dist="38100" dir="2700000" algn="tl">
                    <a:srgbClr val="000000">
                      <a:alpha val="43137"/>
                    </a:srgbClr>
                  </a:outerShdw>
                </a:effectLst>
              </a:rPr>
              <a:t> </a:t>
            </a:r>
            <a:r>
              <a:rPr lang="ru-RU" sz="2200" b="1" i="1" dirty="0" err="1" smtClean="0">
                <a:effectLst>
                  <a:outerShdw blurRad="38100" dist="38100" dir="2700000" algn="tl">
                    <a:srgbClr val="000000">
                      <a:alpha val="43137"/>
                    </a:srgbClr>
                  </a:outerShdw>
                </a:effectLst>
              </a:rPr>
              <a:t>київські</a:t>
            </a:r>
            <a:r>
              <a:rPr lang="ru-RU" sz="2200" b="1" i="1" dirty="0" smtClean="0">
                <a:effectLst>
                  <a:outerShdw blurRad="38100" dist="38100" dir="2700000" algn="tl">
                    <a:srgbClr val="000000">
                      <a:alpha val="43137"/>
                    </a:srgbClr>
                  </a:outerShdw>
                </a:effectLst>
              </a:rPr>
              <a:t> дружинники «</a:t>
            </a:r>
            <a:r>
              <a:rPr lang="ru-RU" sz="2200" b="1" i="1" dirty="0" err="1" smtClean="0">
                <a:effectLst>
                  <a:outerShdw blurRad="38100" dist="38100" dir="2700000" algn="tl">
                    <a:srgbClr val="000000">
                      <a:alpha val="43137"/>
                    </a:srgbClr>
                  </a:outerShdw>
                </a:effectLst>
              </a:rPr>
              <a:t>посікли</a:t>
            </a:r>
            <a:r>
              <a:rPr lang="ru-RU" sz="2200" b="1" i="1" dirty="0" smtClean="0">
                <a:effectLst>
                  <a:outerShdw blurRad="38100" dist="38100" dir="2700000" algn="tl">
                    <a:srgbClr val="000000">
                      <a:alpha val="43137"/>
                    </a:srgbClr>
                  </a:outerShdw>
                </a:effectLst>
              </a:rPr>
              <a:t> </a:t>
            </a:r>
            <a:r>
              <a:rPr lang="ru-RU" sz="2200" b="1" i="1" dirty="0" err="1" smtClean="0">
                <a:effectLst>
                  <a:outerShdw blurRad="38100" dist="38100" dir="2700000" algn="tl">
                    <a:srgbClr val="000000">
                      <a:alpha val="43137"/>
                    </a:srgbClr>
                  </a:outerShdw>
                </a:effectLst>
              </a:rPr>
              <a:t>п'ять</a:t>
            </a:r>
            <a:r>
              <a:rPr lang="ru-RU" sz="2200" b="1" i="1" dirty="0" smtClean="0">
                <a:effectLst>
                  <a:outerShdw blurRad="38100" dist="38100" dir="2700000" algn="tl">
                    <a:srgbClr val="000000">
                      <a:alpha val="43137"/>
                    </a:srgbClr>
                  </a:outerShdw>
                </a:effectLst>
              </a:rPr>
              <a:t> </a:t>
            </a:r>
            <a:r>
              <a:rPr lang="ru-RU" sz="2200" b="1" i="1" dirty="0" err="1" smtClean="0">
                <a:effectLst>
                  <a:outerShdw blurRad="38100" dist="38100" dir="2700000" algn="tl">
                    <a:srgbClr val="000000">
                      <a:alpha val="43137"/>
                    </a:srgbClr>
                  </a:outerShdw>
                </a:effectLst>
              </a:rPr>
              <a:t>тисяч</a:t>
            </a:r>
            <a:r>
              <a:rPr lang="ru-RU" sz="2200" b="1" i="1" dirty="0" smtClean="0">
                <a:effectLst>
                  <a:outerShdw blurRad="38100" dist="38100" dir="2700000" algn="tl">
                    <a:srgbClr val="000000">
                      <a:alpha val="43137"/>
                    </a:srgbClr>
                  </a:outerShdw>
                </a:effectLst>
              </a:rPr>
              <a:t>» </a:t>
            </a:r>
            <a:r>
              <a:rPr lang="ru-RU" sz="2200" b="1" i="1" dirty="0" err="1" smtClean="0">
                <a:effectLst>
                  <a:outerShdw blurRad="38100" dist="38100" dir="2700000" algn="tl">
                    <a:srgbClr val="000000">
                      <a:alpha val="43137"/>
                    </a:srgbClr>
                  </a:outerShdw>
                </a:effectLst>
              </a:rPr>
              <a:t>п'яних</a:t>
            </a:r>
            <a:r>
              <a:rPr lang="ru-RU" sz="2200" b="1" i="1" dirty="0" smtClean="0">
                <a:effectLst>
                  <a:outerShdw blurRad="38100" dist="38100" dir="2700000" algn="tl">
                    <a:srgbClr val="000000">
                      <a:alpha val="43137"/>
                    </a:srgbClr>
                  </a:outerShdw>
                </a:effectLst>
              </a:rPr>
              <a:t> </a:t>
            </a:r>
            <a:r>
              <a:rPr lang="ru-RU" sz="2200" b="1" i="1" dirty="0" err="1" smtClean="0">
                <a:effectLst>
                  <a:outerShdw blurRad="38100" dist="38100" dir="2700000" algn="tl">
                    <a:srgbClr val="000000">
                      <a:alpha val="43137"/>
                    </a:srgbClr>
                  </a:outerShdw>
                </a:effectLst>
              </a:rPr>
              <a:t>деревлян</a:t>
            </a:r>
            <a:r>
              <a:rPr lang="ru-RU" sz="2200" b="1" i="1" dirty="0" smtClean="0">
                <a:effectLst>
                  <a:outerShdw blurRad="38100" dist="38100" dir="2700000" algn="tl">
                    <a:srgbClr val="000000">
                      <a:alpha val="43137"/>
                    </a:srgbClr>
                  </a:outerShdw>
                </a:effectLst>
              </a:rPr>
              <a:t>, </a:t>
            </a:r>
            <a:r>
              <a:rPr lang="ru-RU" sz="2200" b="1" i="1" dirty="0" err="1" smtClean="0">
                <a:effectLst>
                  <a:outerShdw blurRad="38100" dist="38100" dir="2700000" algn="tl">
                    <a:srgbClr val="000000">
                      <a:alpha val="43137"/>
                    </a:srgbClr>
                  </a:outerShdw>
                </a:effectLst>
              </a:rPr>
              <a:t>після</a:t>
            </a:r>
            <a:r>
              <a:rPr lang="ru-RU" sz="2200" b="1" i="1" dirty="0" smtClean="0">
                <a:effectLst>
                  <a:outerShdw blurRad="38100" dist="38100" dir="2700000" algn="tl">
                    <a:srgbClr val="000000">
                      <a:alpha val="43137"/>
                    </a:srgbClr>
                  </a:outerShdw>
                </a:effectLst>
              </a:rPr>
              <a:t> </a:t>
            </a:r>
            <a:r>
              <a:rPr lang="ru-RU" sz="2200" b="1" i="1" dirty="0" err="1" smtClean="0">
                <a:effectLst>
                  <a:outerShdw blurRad="38100" dist="38100" dir="2700000" algn="tl">
                    <a:srgbClr val="000000">
                      <a:alpha val="43137"/>
                    </a:srgbClr>
                  </a:outerShdw>
                </a:effectLst>
              </a:rPr>
              <a:t>чого</a:t>
            </a:r>
            <a:r>
              <a:rPr lang="ru-RU" sz="2200" b="1" i="1" dirty="0" smtClean="0">
                <a:effectLst>
                  <a:outerShdw blurRad="38100" dist="38100" dir="2700000" algn="tl">
                    <a:srgbClr val="000000">
                      <a:alpha val="43137"/>
                    </a:srgbClr>
                  </a:outerShdw>
                </a:effectLst>
              </a:rPr>
              <a:t> </a:t>
            </a:r>
            <a:r>
              <a:rPr lang="ru-RU" sz="2200" b="1" i="1" dirty="0" err="1" smtClean="0">
                <a:effectLst>
                  <a:outerShdw blurRad="38100" dist="38100" dir="2700000" algn="tl">
                    <a:srgbClr val="000000">
                      <a:alpha val="43137"/>
                    </a:srgbClr>
                  </a:outerShdw>
                </a:effectLst>
              </a:rPr>
              <a:t>відбулась</a:t>
            </a:r>
            <a:r>
              <a:rPr lang="ru-RU" sz="2200" b="1" i="1" dirty="0" smtClean="0">
                <a:effectLst>
                  <a:outerShdw blurRad="38100" dist="38100" dir="2700000" algn="tl">
                    <a:srgbClr val="000000">
                      <a:alpha val="43137"/>
                    </a:srgbClr>
                  </a:outerShdw>
                </a:effectLst>
              </a:rPr>
              <a:t> </a:t>
            </a:r>
            <a:r>
              <a:rPr lang="ru-RU" sz="2200" b="1" i="1" dirty="0" err="1" smtClean="0">
                <a:effectLst>
                  <a:outerShdw blurRad="38100" dist="38100" dir="2700000" algn="tl">
                    <a:srgbClr val="000000">
                      <a:alpha val="43137"/>
                    </a:srgbClr>
                  </a:outerShdw>
                </a:effectLst>
              </a:rPr>
              <a:t>річна</a:t>
            </a:r>
            <a:r>
              <a:rPr lang="ru-RU" sz="2200" b="1" i="1" dirty="0" smtClean="0">
                <a:effectLst>
                  <a:outerShdw blurRad="38100" dist="38100" dir="2700000" algn="tl">
                    <a:srgbClr val="000000">
                      <a:alpha val="43137"/>
                    </a:srgbClr>
                  </a:outerShdw>
                </a:effectLst>
              </a:rPr>
              <a:t> облога </a:t>
            </a:r>
            <a:r>
              <a:rPr lang="ru-RU" sz="2200" b="1" i="1" dirty="0" err="1" smtClean="0">
                <a:effectLst>
                  <a:outerShdw blurRad="38100" dist="38100" dir="2700000" algn="tl">
                    <a:srgbClr val="000000">
                      <a:alpha val="43137"/>
                    </a:srgbClr>
                  </a:outerShdw>
                </a:effectLst>
              </a:rPr>
              <a:t>міста</a:t>
            </a:r>
            <a:r>
              <a:rPr lang="ru-RU" sz="2200" b="1" i="1" dirty="0" smtClean="0">
                <a:effectLst>
                  <a:outerShdw blurRad="38100" dist="38100" dir="2700000" algn="tl">
                    <a:srgbClr val="000000">
                      <a:alpha val="43137"/>
                    </a:srgbClr>
                  </a:outerShdw>
                </a:effectLst>
              </a:rPr>
              <a:t> </a:t>
            </a:r>
            <a:r>
              <a:rPr lang="ru-RU" sz="2200" b="1" i="1" dirty="0" err="1" smtClean="0">
                <a:effectLst>
                  <a:outerShdw blurRad="38100" dist="38100" dir="2700000" algn="tl">
                    <a:srgbClr val="000000">
                      <a:alpha val="43137"/>
                    </a:srgbClr>
                  </a:outerShdw>
                </a:effectLst>
              </a:rPr>
              <a:t>Іскоростень</a:t>
            </a:r>
            <a:r>
              <a:rPr lang="ru-RU" sz="2200" b="1" i="1" dirty="0" smtClean="0">
                <a:effectLst>
                  <a:outerShdw blurRad="38100" dist="38100" dir="2700000" algn="tl">
                    <a:srgbClr val="000000">
                      <a:alpha val="43137"/>
                    </a:srgbClr>
                  </a:outerShdw>
                </a:effectLst>
              </a:rPr>
              <a:t>, яка завершилась </a:t>
            </a:r>
            <a:r>
              <a:rPr lang="ru-RU" sz="2200" b="1" i="1" dirty="0" err="1" smtClean="0">
                <a:effectLst>
                  <a:outerShdw blurRad="38100" dist="38100" dir="2700000" algn="tl">
                    <a:srgbClr val="000000">
                      <a:alpha val="43137"/>
                    </a:srgbClr>
                  </a:outerShdw>
                </a:effectLst>
              </a:rPr>
              <a:t>спаленням</a:t>
            </a:r>
            <a:r>
              <a:rPr lang="ru-RU" sz="2200" b="1" i="1" dirty="0" smtClean="0">
                <a:effectLst>
                  <a:outerShdw blurRad="38100" dist="38100" dir="2700000" algn="tl">
                    <a:srgbClr val="000000">
                      <a:alpha val="43137"/>
                    </a:srgbClr>
                  </a:outerShdw>
                </a:effectLst>
              </a:rPr>
              <a:t> </a:t>
            </a:r>
            <a:r>
              <a:rPr lang="ru-RU" sz="2200" b="1" i="1" dirty="0" err="1" smtClean="0">
                <a:effectLst>
                  <a:outerShdw blurRad="38100" dist="38100" dir="2700000" algn="tl">
                    <a:srgbClr val="000000">
                      <a:alpha val="43137"/>
                    </a:srgbClr>
                  </a:outerShdw>
                </a:effectLst>
              </a:rPr>
              <a:t>міста</a:t>
            </a:r>
            <a:r>
              <a:rPr lang="ru-RU" sz="2000" dirty="0" smtClean="0"/>
              <a:t>.</a:t>
            </a:r>
            <a:endParaRPr lang="ru-RU" sz="2000" dirty="0"/>
          </a:p>
        </p:txBody>
      </p:sp>
      <p:pic>
        <p:nvPicPr>
          <p:cNvPr id="6" name="Содержимое 5" descr="200px-Igor_the_Old.jpg"/>
          <p:cNvPicPr>
            <a:picLocks noGrp="1" noChangeAspect="1"/>
          </p:cNvPicPr>
          <p:nvPr>
            <p:ph idx="1"/>
          </p:nvPr>
        </p:nvPicPr>
        <p:blipFill>
          <a:blip r:embed="rId2" cstate="print"/>
          <a:stretch>
            <a:fillRect/>
          </a:stretch>
        </p:blipFill>
        <p:spPr>
          <a:xfrm>
            <a:off x="4860032" y="1"/>
            <a:ext cx="4283968" cy="68580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nodeType="withEffect">
                                  <p:stCondLst>
                                    <p:cond delay="0"/>
                                  </p:stCondLst>
                                  <p:iterate type="lt">
                                    <p:tmPct val="50000"/>
                                  </p:iterate>
                                  <p:childTnLst>
                                    <p:set>
                                      <p:cBhvr>
                                        <p:cTn id="6" dur="1" fill="hold">
                                          <p:stCondLst>
                                            <p:cond delay="0"/>
                                          </p:stCondLst>
                                        </p:cTn>
                                        <p:tgtEl>
                                          <p:spTgt spid="6"/>
                                        </p:tgtEl>
                                        <p:attrNameLst>
                                          <p:attrName>style.visibility</p:attrName>
                                        </p:attrNameLst>
                                      </p:cBhvr>
                                      <p:to>
                                        <p:strVal val="visible"/>
                                      </p:to>
                                    </p:set>
                                    <p:set>
                                      <p:cBhvr>
                                        <p:cTn id="7" dur="455" fill="hold">
                                          <p:stCondLst>
                                            <p:cond delay="0"/>
                                          </p:stCondLst>
                                        </p:cTn>
                                        <p:tgtEl>
                                          <p:spTgt spid="6"/>
                                        </p:tgtEl>
                                        <p:attrNameLst>
                                          <p:attrName>style.rotation</p:attrName>
                                        </p:attrNameLst>
                                      </p:cBhvr>
                                      <p:to>
                                        <p:strVal val="-45.0"/>
                                      </p:to>
                                    </p:set>
                                    <p:anim calcmode="lin" valueType="num">
                                      <p:cBhvr>
                                        <p:cTn id="8" dur="455" fill="hold">
                                          <p:stCondLst>
                                            <p:cond delay="455"/>
                                          </p:stCondLst>
                                        </p:cTn>
                                        <p:tgtEl>
                                          <p:spTgt spid="6"/>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6"/>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6"/>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6"/>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D6B19C"/>
            </a:gs>
            <a:gs pos="30000">
              <a:srgbClr val="D49E6C"/>
            </a:gs>
            <a:gs pos="70000">
              <a:srgbClr val="A65528"/>
            </a:gs>
            <a:gs pos="100000">
              <a:srgbClr val="663012"/>
            </a:gs>
          </a:gsLst>
          <a:lin ang="5400000" scaled="0"/>
        </a:gradFill>
        <a:effectLst/>
      </p:bgPr>
    </p:bg>
    <p:spTree>
      <p:nvGrpSpPr>
        <p:cNvPr id="1" name=""/>
        <p:cNvGrpSpPr/>
        <p:nvPr/>
      </p:nvGrpSpPr>
      <p:grpSpPr>
        <a:xfrm>
          <a:off x="0" y="0"/>
          <a:ext cx="0" cy="0"/>
          <a:chOff x="0" y="0"/>
          <a:chExt cx="0" cy="0"/>
        </a:xfrm>
      </p:grpSpPr>
      <p:pic>
        <p:nvPicPr>
          <p:cNvPr id="5" name="Содержимое 4" descr="Княгиня_Ольга._Капела_Івана_Мазепи._XVIII_ст..png"/>
          <p:cNvPicPr>
            <a:picLocks noGrp="1" noChangeAspect="1"/>
          </p:cNvPicPr>
          <p:nvPr>
            <p:ph idx="1"/>
          </p:nvPr>
        </p:nvPicPr>
        <p:blipFill>
          <a:blip r:embed="rId2" cstate="print"/>
          <a:stretch>
            <a:fillRect/>
          </a:stretch>
        </p:blipFill>
        <p:spPr>
          <a:xfrm>
            <a:off x="5364088" y="620688"/>
            <a:ext cx="3381571" cy="5760640"/>
          </a:xfrm>
        </p:spPr>
      </p:pic>
      <p:sp>
        <p:nvSpPr>
          <p:cNvPr id="4" name="Текст 3"/>
          <p:cNvSpPr>
            <a:spLocks noGrp="1"/>
          </p:cNvSpPr>
          <p:nvPr>
            <p:ph type="body" sz="half" idx="2"/>
          </p:nvPr>
        </p:nvSpPr>
        <p:spPr>
          <a:xfrm>
            <a:off x="0" y="0"/>
            <a:ext cx="5364088" cy="5976664"/>
          </a:xfrm>
        </p:spPr>
        <p:txBody>
          <a:bodyPr>
            <a:noAutofit/>
          </a:bodyPr>
          <a:lstStyle/>
          <a:p>
            <a:r>
              <a:rPr lang="ru-RU" sz="2000" b="1" dirty="0" err="1" smtClean="0"/>
              <a:t>Існує</a:t>
            </a:r>
            <a:r>
              <a:rPr lang="ru-RU" sz="2000" b="1" dirty="0" smtClean="0"/>
              <a:t> </a:t>
            </a:r>
            <a:r>
              <a:rPr lang="ru-RU" sz="2000" b="1" dirty="0" err="1" smtClean="0"/>
              <a:t>цікава</a:t>
            </a:r>
            <a:r>
              <a:rPr lang="ru-RU" sz="2000" b="1" dirty="0" smtClean="0"/>
              <a:t> легенда, яка </a:t>
            </a:r>
            <a:r>
              <a:rPr lang="ru-RU" sz="2000" b="1" dirty="0" err="1" smtClean="0"/>
              <a:t>прославляє</a:t>
            </a:r>
            <a:r>
              <a:rPr lang="ru-RU" sz="2000" b="1" dirty="0" smtClean="0"/>
              <a:t> </a:t>
            </a:r>
            <a:r>
              <a:rPr lang="ru-RU" sz="2000" b="1" dirty="0" err="1" smtClean="0"/>
              <a:t>гострий</a:t>
            </a:r>
            <a:r>
              <a:rPr lang="ru-RU" sz="2000" b="1" dirty="0" smtClean="0"/>
              <a:t> </a:t>
            </a:r>
            <a:r>
              <a:rPr lang="ru-RU" sz="2000" b="1" dirty="0" err="1" smtClean="0"/>
              <a:t>розум</a:t>
            </a:r>
            <a:r>
              <a:rPr lang="ru-RU" sz="2000" b="1" dirty="0" smtClean="0"/>
              <a:t> </a:t>
            </a:r>
            <a:r>
              <a:rPr lang="ru-RU" sz="2000" b="1" dirty="0" err="1" smtClean="0"/>
              <a:t>княгині</a:t>
            </a:r>
            <a:r>
              <a:rPr lang="ru-RU" sz="2000" b="1" dirty="0" smtClean="0"/>
              <a:t> Ольги. Коли вона </a:t>
            </a:r>
            <a:r>
              <a:rPr lang="ru-RU" sz="2000" b="1" dirty="0" err="1" smtClean="0"/>
              <a:t>приїхала</a:t>
            </a:r>
            <a:r>
              <a:rPr lang="ru-RU" sz="2000" b="1" dirty="0" smtClean="0"/>
              <a:t> в </a:t>
            </a:r>
            <a:r>
              <a:rPr lang="ru-RU" sz="2000" b="1" dirty="0" err="1" smtClean="0"/>
              <a:t>Царгород</a:t>
            </a:r>
            <a:r>
              <a:rPr lang="ru-RU" sz="2000" b="1" dirty="0" smtClean="0"/>
              <a:t> (Константинополь), то </a:t>
            </a:r>
            <a:r>
              <a:rPr lang="ru-RU" sz="2000" b="1" dirty="0" err="1" smtClean="0"/>
              <a:t>її</a:t>
            </a:r>
            <a:r>
              <a:rPr lang="ru-RU" sz="2000" b="1" dirty="0" smtClean="0"/>
              <a:t> </a:t>
            </a:r>
            <a:r>
              <a:rPr lang="ru-RU" sz="2000" b="1" dirty="0" err="1" smtClean="0"/>
              <a:t>довго</a:t>
            </a:r>
            <a:r>
              <a:rPr lang="ru-RU" sz="2000" b="1" dirty="0" smtClean="0"/>
              <a:t>, </a:t>
            </a:r>
            <a:r>
              <a:rPr lang="ru-RU" sz="2000" b="1" dirty="0" err="1" smtClean="0"/>
              <a:t>десь</a:t>
            </a:r>
            <a:r>
              <a:rPr lang="ru-RU" sz="2000" b="1" dirty="0" smtClean="0"/>
              <a:t> </a:t>
            </a:r>
            <a:r>
              <a:rPr lang="ru-RU" sz="2000" b="1" dirty="0" err="1" smtClean="0"/>
              <a:t>близько</a:t>
            </a:r>
            <a:r>
              <a:rPr lang="ru-RU" sz="2000" b="1" dirty="0" smtClean="0"/>
              <a:t> </a:t>
            </a:r>
            <a:r>
              <a:rPr lang="ru-RU" sz="2000" b="1" dirty="0" err="1" smtClean="0"/>
              <a:t>півроку</a:t>
            </a:r>
            <a:r>
              <a:rPr lang="ru-RU" sz="2000" b="1" dirty="0" smtClean="0"/>
              <a:t>, </a:t>
            </a:r>
            <a:r>
              <a:rPr lang="ru-RU" sz="2000" b="1" dirty="0" err="1" smtClean="0"/>
              <a:t>протримали</a:t>
            </a:r>
            <a:r>
              <a:rPr lang="ru-RU" sz="2000" b="1" dirty="0" smtClean="0"/>
              <a:t> не </a:t>
            </a:r>
            <a:r>
              <a:rPr lang="ru-RU" sz="2000" b="1" dirty="0" err="1" smtClean="0"/>
              <a:t>допускаючи</a:t>
            </a:r>
            <a:r>
              <a:rPr lang="ru-RU" sz="2000" b="1" dirty="0" smtClean="0"/>
              <a:t> до </a:t>
            </a:r>
            <a:r>
              <a:rPr lang="ru-RU" sz="2000" b="1" dirty="0" err="1" smtClean="0"/>
              <a:t>зустрічі</a:t>
            </a:r>
            <a:r>
              <a:rPr lang="ru-RU" sz="2000" b="1" dirty="0" smtClean="0"/>
              <a:t> </a:t>
            </a:r>
            <a:r>
              <a:rPr lang="ru-RU" sz="2000" b="1" dirty="0" err="1" smtClean="0"/>
              <a:t>з</a:t>
            </a:r>
            <a:r>
              <a:rPr lang="ru-RU" sz="2000" b="1" dirty="0" smtClean="0"/>
              <a:t> </a:t>
            </a:r>
            <a:r>
              <a:rPr lang="ru-RU" sz="2000" b="1" dirty="0" err="1" smtClean="0"/>
              <a:t>імператором</a:t>
            </a:r>
            <a:r>
              <a:rPr lang="ru-RU" sz="2000" b="1" dirty="0" smtClean="0"/>
              <a:t> </a:t>
            </a:r>
            <a:r>
              <a:rPr lang="ru-RU" sz="2000" b="1" dirty="0" err="1" smtClean="0"/>
              <a:t>Нарешті</a:t>
            </a:r>
            <a:r>
              <a:rPr lang="ru-RU" sz="2000" b="1" dirty="0" smtClean="0"/>
              <a:t> </a:t>
            </a:r>
            <a:r>
              <a:rPr lang="ru-RU" sz="2000" b="1" dirty="0" err="1" smtClean="0"/>
              <a:t>після</a:t>
            </a:r>
            <a:r>
              <a:rPr lang="ru-RU" sz="2000" b="1" dirty="0" smtClean="0"/>
              <a:t> </a:t>
            </a:r>
            <a:r>
              <a:rPr lang="ru-RU" sz="2000" b="1" dirty="0" err="1" smtClean="0"/>
              <a:t>зустрічі</a:t>
            </a:r>
            <a:r>
              <a:rPr lang="ru-RU" sz="2000" b="1" dirty="0" smtClean="0"/>
              <a:t> </a:t>
            </a:r>
            <a:r>
              <a:rPr lang="ru-RU" sz="2000" b="1" dirty="0" err="1" smtClean="0"/>
              <a:t>з</a:t>
            </a:r>
            <a:r>
              <a:rPr lang="ru-RU" sz="2000" b="1" dirty="0" smtClean="0"/>
              <a:t> княгинею </a:t>
            </a:r>
            <a:r>
              <a:rPr lang="ru-RU" sz="2000" b="1" dirty="0" err="1" smtClean="0"/>
              <a:t>імператор</a:t>
            </a:r>
            <a:r>
              <a:rPr lang="ru-RU" sz="2000" b="1" dirty="0" smtClean="0"/>
              <a:t> </a:t>
            </a:r>
            <a:r>
              <a:rPr lang="ru-RU" sz="2000" b="1" dirty="0" err="1" smtClean="0"/>
              <a:t>помітив</a:t>
            </a:r>
            <a:r>
              <a:rPr lang="ru-RU" sz="2000" b="1" dirty="0" smtClean="0"/>
              <a:t> </a:t>
            </a:r>
            <a:r>
              <a:rPr lang="ru-RU" sz="2000" b="1" dirty="0" err="1" smtClean="0"/>
              <a:t>її</a:t>
            </a:r>
            <a:r>
              <a:rPr lang="ru-RU" sz="2000" b="1" dirty="0" smtClean="0"/>
              <a:t> красу </a:t>
            </a:r>
            <a:r>
              <a:rPr lang="ru-RU" sz="2000" b="1" dirty="0" err="1" smtClean="0"/>
              <a:t>і</a:t>
            </a:r>
            <a:r>
              <a:rPr lang="ru-RU" sz="2000" b="1" dirty="0" smtClean="0"/>
              <a:t> </a:t>
            </a:r>
            <a:r>
              <a:rPr lang="ru-RU" sz="2000" b="1" dirty="0" err="1" smtClean="0"/>
              <a:t>вирішив</a:t>
            </a:r>
            <a:r>
              <a:rPr lang="ru-RU" sz="2000" b="1" dirty="0" smtClean="0"/>
              <a:t> </a:t>
            </a:r>
            <a:r>
              <a:rPr lang="ru-RU" sz="2000" b="1" dirty="0" err="1" smtClean="0"/>
              <a:t>одружитись</a:t>
            </a:r>
            <a:r>
              <a:rPr lang="ru-RU" sz="2000" b="1" dirty="0" smtClean="0"/>
              <a:t> </a:t>
            </a:r>
            <a:r>
              <a:rPr lang="ru-RU" sz="2000" b="1" dirty="0" err="1" smtClean="0"/>
              <a:t>з</a:t>
            </a:r>
            <a:r>
              <a:rPr lang="ru-RU" sz="2000" b="1" dirty="0" smtClean="0"/>
              <a:t> нею. Княгиня Ольга </a:t>
            </a:r>
            <a:r>
              <a:rPr lang="ru-RU" sz="2000" b="1" dirty="0" err="1" smtClean="0"/>
              <a:t>була</a:t>
            </a:r>
            <a:r>
              <a:rPr lang="ru-RU" sz="2000" b="1" dirty="0" smtClean="0"/>
              <a:t> </a:t>
            </a:r>
            <a:r>
              <a:rPr lang="ru-RU" sz="2000" b="1" dirty="0" err="1" smtClean="0"/>
              <a:t>проти</a:t>
            </a:r>
            <a:r>
              <a:rPr lang="ru-RU" sz="2000" b="1" dirty="0" smtClean="0"/>
              <a:t> </a:t>
            </a:r>
            <a:r>
              <a:rPr lang="ru-RU" sz="2000" b="1" dirty="0" err="1" smtClean="0"/>
              <a:t>цього</a:t>
            </a:r>
            <a:r>
              <a:rPr lang="ru-RU" sz="2000" b="1" dirty="0" smtClean="0"/>
              <a:t>, </a:t>
            </a:r>
            <a:r>
              <a:rPr lang="ru-RU" sz="2000" b="1" dirty="0" err="1" smtClean="0"/>
              <a:t>але</a:t>
            </a:r>
            <a:r>
              <a:rPr lang="ru-RU" sz="2000" b="1" dirty="0" smtClean="0"/>
              <a:t> </a:t>
            </a:r>
            <a:r>
              <a:rPr lang="ru-RU" sz="2000" b="1" dirty="0" err="1" smtClean="0"/>
              <a:t>відкрито</a:t>
            </a:r>
            <a:r>
              <a:rPr lang="ru-RU" sz="2000" b="1" dirty="0" smtClean="0"/>
              <a:t> не </a:t>
            </a:r>
            <a:r>
              <a:rPr lang="ru-RU" sz="2000" b="1" dirty="0" err="1" smtClean="0"/>
              <a:t>виступила</a:t>
            </a:r>
            <a:r>
              <a:rPr lang="ru-RU" sz="2000" b="1" dirty="0" smtClean="0"/>
              <a:t>. Вона поставила </a:t>
            </a:r>
            <a:r>
              <a:rPr lang="ru-RU" sz="2000" b="1" dirty="0" err="1" smtClean="0"/>
              <a:t>умову</a:t>
            </a:r>
            <a:r>
              <a:rPr lang="ru-RU" sz="2000" b="1" dirty="0" smtClean="0"/>
              <a:t>, </a:t>
            </a:r>
            <a:r>
              <a:rPr lang="ru-RU" sz="2000" b="1" dirty="0" err="1" smtClean="0"/>
              <a:t>що</a:t>
            </a:r>
            <a:r>
              <a:rPr lang="ru-RU" sz="2000" b="1" dirty="0" smtClean="0"/>
              <a:t> перед </a:t>
            </a:r>
            <a:r>
              <a:rPr lang="ru-RU" sz="2000" b="1" dirty="0" err="1" smtClean="0"/>
              <a:t>одруженням</a:t>
            </a:r>
            <a:r>
              <a:rPr lang="ru-RU" sz="2000" b="1" dirty="0" smtClean="0"/>
              <a:t> вона </a:t>
            </a:r>
            <a:r>
              <a:rPr lang="ru-RU" sz="2000" b="1" dirty="0" err="1" smtClean="0"/>
              <a:t>має</a:t>
            </a:r>
            <a:r>
              <a:rPr lang="ru-RU" sz="2000" b="1" dirty="0" smtClean="0"/>
              <a:t> </a:t>
            </a:r>
            <a:r>
              <a:rPr lang="ru-RU" sz="2000" b="1" dirty="0" err="1" smtClean="0"/>
              <a:t>охреститись</a:t>
            </a:r>
            <a:r>
              <a:rPr lang="ru-RU" sz="2000" b="1" dirty="0" smtClean="0"/>
              <a:t> </a:t>
            </a:r>
            <a:r>
              <a:rPr lang="ru-RU" sz="2000" b="1" dirty="0" err="1" smtClean="0"/>
              <a:t>і</a:t>
            </a:r>
            <a:r>
              <a:rPr lang="ru-RU" sz="2000" b="1" dirty="0" smtClean="0"/>
              <a:t> </a:t>
            </a:r>
            <a:r>
              <a:rPr lang="ru-RU" sz="2000" b="1" dirty="0" err="1" smtClean="0"/>
              <a:t>хресним</a:t>
            </a:r>
            <a:r>
              <a:rPr lang="ru-RU" sz="2000" b="1" dirty="0" smtClean="0"/>
              <a:t> </a:t>
            </a:r>
            <a:r>
              <a:rPr lang="ru-RU" sz="2000" b="1" dirty="0" err="1" smtClean="0"/>
              <a:t>батьком</a:t>
            </a:r>
            <a:r>
              <a:rPr lang="ru-RU" sz="2000" b="1" dirty="0" smtClean="0"/>
              <a:t> </a:t>
            </a:r>
            <a:r>
              <a:rPr lang="ru-RU" sz="2000" b="1" dirty="0" err="1" smtClean="0"/>
              <a:t>має</a:t>
            </a:r>
            <a:r>
              <a:rPr lang="ru-RU" sz="2000" b="1" dirty="0" smtClean="0"/>
              <a:t> бути сам </a:t>
            </a:r>
            <a:r>
              <a:rPr lang="ru-RU" sz="2000" b="1" dirty="0" err="1" smtClean="0"/>
              <a:t>імператор</a:t>
            </a:r>
            <a:r>
              <a:rPr lang="ru-RU" sz="2000" b="1" dirty="0" smtClean="0"/>
              <a:t> </a:t>
            </a:r>
            <a:r>
              <a:rPr lang="ru-RU" sz="2000" b="1" dirty="0" err="1" smtClean="0"/>
              <a:t>Костянтин</a:t>
            </a:r>
            <a:r>
              <a:rPr lang="ru-RU" sz="2000" b="1" dirty="0" smtClean="0"/>
              <a:t>. </a:t>
            </a:r>
            <a:r>
              <a:rPr lang="ru-RU" sz="2000" b="1" dirty="0" err="1" smtClean="0"/>
              <a:t>Після</a:t>
            </a:r>
            <a:r>
              <a:rPr lang="ru-RU" sz="2000" b="1" dirty="0" smtClean="0"/>
              <a:t> </a:t>
            </a:r>
            <a:r>
              <a:rPr lang="ru-RU" sz="2000" b="1" dirty="0" err="1" smtClean="0"/>
              <a:t>хрещення</a:t>
            </a:r>
            <a:r>
              <a:rPr lang="ru-RU" sz="2000" b="1" dirty="0" smtClean="0"/>
              <a:t> </a:t>
            </a:r>
            <a:r>
              <a:rPr lang="ru-RU" sz="2000" b="1" dirty="0" err="1" smtClean="0"/>
              <a:t>імператор</a:t>
            </a:r>
            <a:r>
              <a:rPr lang="ru-RU" sz="2000" b="1" dirty="0" smtClean="0"/>
              <a:t> </a:t>
            </a:r>
            <a:r>
              <a:rPr lang="ru-RU" sz="2000" b="1" dirty="0" err="1" smtClean="0"/>
              <a:t>знову</a:t>
            </a:r>
            <a:r>
              <a:rPr lang="ru-RU" sz="2000" b="1" dirty="0" smtClean="0"/>
              <a:t> почав </a:t>
            </a:r>
            <a:r>
              <a:rPr lang="ru-RU" sz="2000" b="1" dirty="0" err="1" smtClean="0"/>
              <a:t>розмову</a:t>
            </a:r>
            <a:r>
              <a:rPr lang="ru-RU" sz="2000" b="1" dirty="0" smtClean="0"/>
              <a:t> про </a:t>
            </a:r>
            <a:r>
              <a:rPr lang="ru-RU" sz="2000" b="1" dirty="0" err="1" smtClean="0"/>
              <a:t>одруження</a:t>
            </a:r>
            <a:r>
              <a:rPr lang="ru-RU" sz="2000" b="1" dirty="0" smtClean="0"/>
              <a:t>, </a:t>
            </a:r>
            <a:r>
              <a:rPr lang="ru-RU" sz="2000" b="1" dirty="0" err="1" smtClean="0"/>
              <a:t>але</a:t>
            </a:r>
            <a:r>
              <a:rPr lang="ru-RU" sz="2000" b="1" dirty="0" smtClean="0"/>
              <a:t> у </a:t>
            </a:r>
            <a:r>
              <a:rPr lang="ru-RU" sz="2000" b="1" dirty="0" err="1" smtClean="0"/>
              <a:t>відповідь</a:t>
            </a:r>
            <a:r>
              <a:rPr lang="ru-RU" sz="2000" b="1" dirty="0" smtClean="0"/>
              <a:t> </a:t>
            </a:r>
            <a:r>
              <a:rPr lang="ru-RU" sz="2000" b="1" dirty="0" err="1" smtClean="0"/>
              <a:t>почув</a:t>
            </a:r>
            <a:r>
              <a:rPr lang="ru-RU" sz="2000" b="1" dirty="0" smtClean="0"/>
              <a:t> </a:t>
            </a:r>
            <a:r>
              <a:rPr lang="ru-RU" sz="2000" b="1" dirty="0" err="1" smtClean="0"/>
              <a:t>запитання</a:t>
            </a:r>
            <a:r>
              <a:rPr lang="ru-RU" sz="2000" b="1" dirty="0" smtClean="0"/>
              <a:t> : «</a:t>
            </a:r>
            <a:r>
              <a:rPr lang="ru-RU" sz="2000" b="1" dirty="0" err="1" smtClean="0"/>
              <a:t>Чи</a:t>
            </a:r>
            <a:r>
              <a:rPr lang="ru-RU" sz="2000" b="1" dirty="0" smtClean="0"/>
              <a:t> </a:t>
            </a:r>
            <a:r>
              <a:rPr lang="ru-RU" sz="2000" b="1" dirty="0" err="1" smtClean="0"/>
              <a:t>може</a:t>
            </a:r>
            <a:r>
              <a:rPr lang="ru-RU" sz="2000" b="1" dirty="0" smtClean="0"/>
              <a:t> дочка </a:t>
            </a:r>
            <a:r>
              <a:rPr lang="ru-RU" sz="2000" b="1" dirty="0" err="1" smtClean="0"/>
              <a:t>одружуватись</a:t>
            </a:r>
            <a:r>
              <a:rPr lang="ru-RU" sz="2000" b="1" dirty="0" smtClean="0"/>
              <a:t> </a:t>
            </a:r>
            <a:r>
              <a:rPr lang="ru-RU" sz="2000" b="1" dirty="0" err="1" smtClean="0"/>
              <a:t>з</a:t>
            </a:r>
            <a:r>
              <a:rPr lang="ru-RU" sz="2000" b="1" dirty="0" smtClean="0"/>
              <a:t> </a:t>
            </a:r>
            <a:r>
              <a:rPr lang="ru-RU" sz="2000" b="1" dirty="0" err="1" smtClean="0"/>
              <a:t>батьком</a:t>
            </a:r>
            <a:r>
              <a:rPr lang="ru-RU" sz="2000" b="1" dirty="0" smtClean="0"/>
              <a:t>?». </a:t>
            </a:r>
            <a:r>
              <a:rPr lang="ru-RU" sz="2000" b="1" dirty="0" err="1" smtClean="0"/>
              <a:t>Зрозумівши</a:t>
            </a:r>
            <a:r>
              <a:rPr lang="ru-RU" sz="2000" b="1" dirty="0" smtClean="0"/>
              <a:t>, </a:t>
            </a:r>
            <a:r>
              <a:rPr lang="ru-RU" sz="2000" b="1" dirty="0" err="1" smtClean="0"/>
              <a:t>що</a:t>
            </a:r>
            <a:r>
              <a:rPr lang="ru-RU" sz="2000" b="1" dirty="0" smtClean="0"/>
              <a:t> </a:t>
            </a:r>
            <a:r>
              <a:rPr lang="ru-RU" sz="2000" b="1" dirty="0" err="1" smtClean="0"/>
              <a:t>його</a:t>
            </a:r>
            <a:r>
              <a:rPr lang="ru-RU" sz="2000" b="1" dirty="0" smtClean="0"/>
              <a:t> </a:t>
            </a:r>
            <a:r>
              <a:rPr lang="ru-RU" sz="2000" b="1" dirty="0" err="1" smtClean="0"/>
              <a:t>перехитрили,імператор</a:t>
            </a:r>
            <a:r>
              <a:rPr lang="ru-RU" sz="2000" b="1" dirty="0" smtClean="0"/>
              <a:t> </a:t>
            </a:r>
            <a:r>
              <a:rPr lang="ru-RU" sz="2000" b="1" dirty="0" err="1" smtClean="0"/>
              <a:t>відпустив</a:t>
            </a:r>
            <a:r>
              <a:rPr lang="ru-RU" sz="2000" b="1" dirty="0" smtClean="0"/>
              <a:t> Ольгу </a:t>
            </a:r>
            <a:r>
              <a:rPr lang="ru-RU" sz="2000" b="1" dirty="0" err="1" smtClean="0"/>
              <a:t>додому</a:t>
            </a:r>
            <a:r>
              <a:rPr lang="ru-RU" sz="2000" b="1" dirty="0" smtClean="0"/>
              <a:t> </a:t>
            </a:r>
            <a:r>
              <a:rPr lang="ru-RU" sz="2000" b="1" dirty="0" err="1" smtClean="0"/>
              <a:t>багато</a:t>
            </a:r>
            <a:r>
              <a:rPr lang="ru-RU" sz="2000" b="1" dirty="0" smtClean="0"/>
              <a:t> </a:t>
            </a:r>
            <a:r>
              <a:rPr lang="ru-RU" sz="2000" b="1" dirty="0" err="1" smtClean="0"/>
              <a:t>обдарувавши</a:t>
            </a:r>
            <a:r>
              <a:rPr lang="ru-RU" sz="2000" b="1" dirty="0" smtClean="0"/>
              <a:t>. </a:t>
            </a:r>
            <a:r>
              <a:rPr lang="ru-RU" sz="2000" b="1" dirty="0" err="1" smtClean="0"/>
              <a:t>Однак</a:t>
            </a:r>
            <a:r>
              <a:rPr lang="ru-RU" sz="2000" b="1" dirty="0" smtClean="0"/>
              <a:t> </a:t>
            </a:r>
            <a:r>
              <a:rPr lang="ru-RU" sz="2000" b="1" dirty="0" err="1" smtClean="0"/>
              <a:t>ця</a:t>
            </a:r>
            <a:r>
              <a:rPr lang="ru-RU" sz="2000" b="1" dirty="0" smtClean="0"/>
              <a:t> легенда красива, </a:t>
            </a:r>
            <a:r>
              <a:rPr lang="ru-RU" sz="2000" b="1" dirty="0" err="1" smtClean="0"/>
              <a:t>але</a:t>
            </a:r>
            <a:r>
              <a:rPr lang="ru-RU" sz="2000" b="1" dirty="0" smtClean="0"/>
              <a:t> </a:t>
            </a:r>
            <a:r>
              <a:rPr lang="ru-RU" sz="2000" b="1" dirty="0" err="1" smtClean="0"/>
              <a:t>дуже</a:t>
            </a:r>
            <a:r>
              <a:rPr lang="ru-RU" sz="2000" b="1" dirty="0" smtClean="0"/>
              <a:t> </a:t>
            </a:r>
            <a:r>
              <a:rPr lang="ru-RU" sz="2000" b="1" dirty="0" err="1" smtClean="0"/>
              <a:t>сумнівна</a:t>
            </a:r>
            <a:r>
              <a:rPr lang="ru-RU" sz="2000" b="1" dirty="0" smtClean="0"/>
              <a:t>. Тим </a:t>
            </a:r>
            <a:r>
              <a:rPr lang="ru-RU" sz="2000" b="1" dirty="0" err="1" smtClean="0"/>
              <a:t>більше</a:t>
            </a:r>
            <a:r>
              <a:rPr lang="ru-RU" sz="2000" b="1" dirty="0" smtClean="0"/>
              <a:t>, </a:t>
            </a:r>
            <a:r>
              <a:rPr lang="ru-RU" sz="2000" b="1" dirty="0" err="1" smtClean="0"/>
              <a:t>що</a:t>
            </a:r>
            <a:r>
              <a:rPr lang="ru-RU" sz="2000" b="1" dirty="0" smtClean="0"/>
              <a:t> коли </a:t>
            </a:r>
            <a:r>
              <a:rPr lang="ru-RU" sz="2000" b="1" dirty="0" err="1" smtClean="0"/>
              <a:t>посли</a:t>
            </a:r>
            <a:r>
              <a:rPr lang="ru-RU" sz="2000" b="1" dirty="0" smtClean="0"/>
              <a:t> </a:t>
            </a:r>
            <a:r>
              <a:rPr lang="ru-RU" sz="2000" b="1" dirty="0" err="1" smtClean="0"/>
              <a:t>імператора</a:t>
            </a:r>
            <a:r>
              <a:rPr lang="ru-RU" sz="2000" b="1" dirty="0" smtClean="0"/>
              <a:t> </a:t>
            </a:r>
            <a:r>
              <a:rPr lang="ru-RU" sz="2000" b="1" dirty="0" err="1" smtClean="0"/>
              <a:t>прибули</a:t>
            </a:r>
            <a:r>
              <a:rPr lang="ru-RU" sz="2000" b="1" dirty="0" smtClean="0"/>
              <a:t> у </a:t>
            </a:r>
            <a:r>
              <a:rPr lang="ru-RU" sz="2000" b="1" dirty="0" err="1" smtClean="0"/>
              <a:t>Київ</a:t>
            </a:r>
            <a:r>
              <a:rPr lang="ru-RU" sz="2000" b="1" dirty="0" smtClean="0"/>
              <a:t>, то </a:t>
            </a:r>
            <a:r>
              <a:rPr lang="ru-RU" sz="2000" b="1" dirty="0" err="1" smtClean="0"/>
              <a:t>їх</a:t>
            </a:r>
            <a:r>
              <a:rPr lang="ru-RU" sz="2000" b="1" dirty="0" smtClean="0"/>
              <a:t> </a:t>
            </a:r>
            <a:r>
              <a:rPr lang="ru-RU" sz="2000" b="1" dirty="0" err="1" smtClean="0"/>
              <a:t>теж</a:t>
            </a:r>
            <a:r>
              <a:rPr lang="ru-RU" sz="2000" b="1" dirty="0" smtClean="0"/>
              <a:t> </a:t>
            </a:r>
            <a:r>
              <a:rPr lang="ru-RU" sz="2000" b="1" dirty="0" err="1" smtClean="0"/>
              <a:t>протримали</a:t>
            </a:r>
            <a:r>
              <a:rPr lang="ru-RU" sz="2000" b="1" dirty="0" smtClean="0"/>
              <a:t> на </a:t>
            </a:r>
            <a:r>
              <a:rPr lang="ru-RU" sz="2000" b="1" dirty="0" err="1" smtClean="0"/>
              <a:t>річці</a:t>
            </a:r>
            <a:r>
              <a:rPr lang="ru-RU" sz="2000" b="1" dirty="0" smtClean="0"/>
              <a:t> </a:t>
            </a:r>
            <a:r>
              <a:rPr lang="ru-RU" sz="2000" b="1" dirty="0" err="1" smtClean="0"/>
              <a:t>Почайні</a:t>
            </a:r>
            <a:r>
              <a:rPr lang="ru-RU" sz="2000" b="1" dirty="0" smtClean="0"/>
              <a:t> </a:t>
            </a:r>
            <a:r>
              <a:rPr lang="ru-RU" sz="2000" b="1" dirty="0" err="1" smtClean="0"/>
              <a:t>з</a:t>
            </a:r>
            <a:r>
              <a:rPr lang="ru-RU" sz="2000" b="1" dirty="0" smtClean="0"/>
              <a:t> </a:t>
            </a:r>
            <a:r>
              <a:rPr lang="ru-RU" sz="2000" b="1" dirty="0" err="1" smtClean="0"/>
              <a:t>півроку</a:t>
            </a:r>
            <a:r>
              <a:rPr lang="ru-RU" sz="2000" b="1" dirty="0" smtClean="0"/>
              <a:t> перш </a:t>
            </a:r>
            <a:r>
              <a:rPr lang="ru-RU" sz="2000" b="1" dirty="0" err="1" smtClean="0"/>
              <a:t>ніж</a:t>
            </a:r>
            <a:r>
              <a:rPr lang="ru-RU" sz="2000" b="1" dirty="0" smtClean="0"/>
              <a:t> </a:t>
            </a:r>
            <a:r>
              <a:rPr lang="ru-RU" sz="2000" b="1" dirty="0" err="1" smtClean="0"/>
              <a:t>допустити</a:t>
            </a:r>
            <a:r>
              <a:rPr lang="ru-RU" sz="2000" b="1" dirty="0" smtClean="0"/>
              <a:t> до </a:t>
            </a:r>
            <a:r>
              <a:rPr lang="ru-RU" sz="2000" b="1" dirty="0" err="1" smtClean="0"/>
              <a:t>княгині</a:t>
            </a:r>
            <a:r>
              <a:rPr lang="ru-RU" sz="2000" b="1" dirty="0" smtClean="0"/>
              <a:t> Ольги.</a:t>
            </a:r>
            <a:endParaRPr lang="ru-RU"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nodeType="withEffect">
                                  <p:stCondLst>
                                    <p:cond delay="0"/>
                                  </p:stCondLst>
                                  <p:iterate type="lt">
                                    <p:tmPct val="50000"/>
                                  </p:iterate>
                                  <p:childTnLst>
                                    <p:set>
                                      <p:cBhvr>
                                        <p:cTn id="6" dur="1" fill="hold">
                                          <p:stCondLst>
                                            <p:cond delay="0"/>
                                          </p:stCondLst>
                                        </p:cTn>
                                        <p:tgtEl>
                                          <p:spTgt spid="5"/>
                                        </p:tgtEl>
                                        <p:attrNameLst>
                                          <p:attrName>style.visibility</p:attrName>
                                        </p:attrNameLst>
                                      </p:cBhvr>
                                      <p:to>
                                        <p:strVal val="visible"/>
                                      </p:to>
                                    </p:set>
                                    <p:set>
                                      <p:cBhvr>
                                        <p:cTn id="7" dur="455" fill="hold">
                                          <p:stCondLst>
                                            <p:cond delay="0"/>
                                          </p:stCondLst>
                                        </p:cTn>
                                        <p:tgtEl>
                                          <p:spTgt spid="5"/>
                                        </p:tgtEl>
                                        <p:attrNameLst>
                                          <p:attrName>style.rotation</p:attrName>
                                        </p:attrNameLst>
                                      </p:cBhvr>
                                      <p:to>
                                        <p:strVal val="-45.0"/>
                                      </p:to>
                                    </p:set>
                                    <p:anim calcmode="lin" valueType="num">
                                      <p:cBhvr>
                                        <p:cTn id="8" dur="455" fill="hold">
                                          <p:stCondLst>
                                            <p:cond delay="455"/>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5"/>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D6B19C"/>
            </a:gs>
            <a:gs pos="30000">
              <a:srgbClr val="D49E6C"/>
            </a:gs>
            <a:gs pos="70000">
              <a:srgbClr val="A65528"/>
            </a:gs>
            <a:gs pos="100000">
              <a:srgbClr val="663012"/>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2"/>
          </a:solidFill>
        </p:spPr>
        <p:txBody>
          <a:bodyPr/>
          <a:lstStyle/>
          <a:p>
            <a:r>
              <a:rPr lang="uk-UA" b="1" i="1" dirty="0" smtClean="0"/>
              <a:t>Ольга на сучасній монеті</a:t>
            </a:r>
            <a:endParaRPr lang="ru-RU" b="1" i="1" dirty="0"/>
          </a:p>
        </p:txBody>
      </p:sp>
      <p:pic>
        <p:nvPicPr>
          <p:cNvPr id="4" name="Содержимое 3" descr="Olga_R.jpg"/>
          <p:cNvPicPr>
            <a:picLocks noGrp="1" noChangeAspect="1"/>
          </p:cNvPicPr>
          <p:nvPr>
            <p:ph idx="1"/>
          </p:nvPr>
        </p:nvPicPr>
        <p:blipFill>
          <a:blip r:embed="rId2" cstate="print"/>
          <a:stretch>
            <a:fillRect/>
          </a:stretch>
        </p:blipFill>
        <p:spPr>
          <a:xfrm>
            <a:off x="2627784" y="2204864"/>
            <a:ext cx="4006304" cy="4006304"/>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21600000">
                                      <p:cBhvr>
                                        <p:cTn id="6"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D6B19C"/>
            </a:gs>
            <a:gs pos="30000">
              <a:srgbClr val="D49E6C"/>
            </a:gs>
            <a:gs pos="70000">
              <a:srgbClr val="A65528"/>
            </a:gs>
            <a:gs pos="100000">
              <a:srgbClr val="663012"/>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i="1" u="sng" dirty="0" smtClean="0">
                <a:solidFill>
                  <a:schemeClr val="accent6">
                    <a:lumMod val="50000"/>
                  </a:schemeClr>
                </a:solidFill>
                <a:effectLst>
                  <a:outerShdw blurRad="38100" dist="38100" dir="2700000" algn="tl">
                    <a:srgbClr val="000000">
                      <a:alpha val="43137"/>
                    </a:srgbClr>
                  </a:outerShdw>
                </a:effectLst>
              </a:rPr>
              <a:t>Дякую за увагу!</a:t>
            </a:r>
            <a:endParaRPr lang="ru-RU" b="1" i="1" u="sng" dirty="0">
              <a:solidFill>
                <a:schemeClr val="accent6">
                  <a:lumMod val="50000"/>
                </a:schemeClr>
              </a:solidFill>
              <a:effectLst>
                <a:outerShdw blurRad="38100" dist="38100" dir="2700000" algn="tl">
                  <a:srgbClr val="000000">
                    <a:alpha val="43137"/>
                  </a:srgbClr>
                </a:outerShdw>
              </a:effectLst>
            </a:endParaRPr>
          </a:p>
        </p:txBody>
      </p:sp>
      <p:pic>
        <p:nvPicPr>
          <p:cNvPr id="2050" name="Picture 2" descr="C:\Users\Denis\AppData\Local\Microsoft\Windows\Temporary Internet Files\Content.IE5\DY77ELL7\The-Kiev-railway-bridge-1250581228_16[1].jpg"/>
          <p:cNvPicPr>
            <a:picLocks noGrp="1" noChangeAspect="1" noChangeArrowheads="1"/>
          </p:cNvPicPr>
          <p:nvPr>
            <p:ph idx="1"/>
          </p:nvPr>
        </p:nvPicPr>
        <p:blipFill>
          <a:blip r:embed="rId2" cstate="print"/>
          <a:srcRect/>
          <a:stretch>
            <a:fillRect/>
          </a:stretch>
        </p:blipFill>
        <p:spPr bwMode="auto">
          <a:xfrm>
            <a:off x="1177527" y="1600200"/>
            <a:ext cx="6788945" cy="452596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ppt_w</p:attrName>
                                        </p:attrNameLst>
                                      </p:cBhvr>
                                      <p:tavLst>
                                        <p:tav tm="0">
                                          <p:val>
                                            <p:fltVal val="0"/>
                                          </p:val>
                                        </p:tav>
                                        <p:tav tm="100000">
                                          <p:val>
                                            <p:strVal val="#ppt_w"/>
                                          </p:val>
                                        </p:tav>
                                      </p:tavLst>
                                    </p:anim>
                                    <p:anim calcmode="lin" valueType="num">
                                      <p:cBhvr>
                                        <p:cTn id="8" dur="1000" fill="hold"/>
                                        <p:tgtEl>
                                          <p:spTgt spid="2050"/>
                                        </p:tgtEl>
                                        <p:attrNameLst>
                                          <p:attrName>ppt_h</p:attrName>
                                        </p:attrNameLst>
                                      </p:cBhvr>
                                      <p:tavLst>
                                        <p:tav tm="0">
                                          <p:val>
                                            <p:fltVal val="0"/>
                                          </p:val>
                                        </p:tav>
                                        <p:tav tm="100000">
                                          <p:val>
                                            <p:strVal val="#ppt_h"/>
                                          </p:val>
                                        </p:tav>
                                      </p:tavLst>
                                    </p:anim>
                                    <p:anim calcmode="lin" valueType="num">
                                      <p:cBhvr>
                                        <p:cTn id="9" dur="1000" fill="hold"/>
                                        <p:tgtEl>
                                          <p:spTgt spid="205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05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32</Words>
  <Application>Microsoft Office PowerPoint</Application>
  <PresentationFormat>Экран (4:3)</PresentationFormat>
  <Paragraphs>15</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Ольга - княгиня Києва </vt:lpstr>
      <vt:lpstr>Слайд 2</vt:lpstr>
      <vt:lpstr>Повість минулих літ містить епічне сказання про помсту Ольги деревлянам за вбивство чоловіка (Ігоря I). За цим сказанням деревляни надіслали до Києва послів, які запропонували княгині стати дружиною деревлянського князя Мала. Перше посольство княгиня живцем поховала в човні, друге — спалила в бані. Третьою помстою став похід на землю деревлян, де під приводом тризни над могилою Ігоря київські дружинники «посікли п'ять тисяч» п'яних деревлян, після чого відбулась річна облога міста Іскоростень, яка завершилась спаленням міста.</vt:lpstr>
      <vt:lpstr>Слайд 4</vt:lpstr>
      <vt:lpstr>Ольга на сучасній монеті</vt:lpstr>
      <vt:lpstr>Дякую за увагу!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Denis</dc:creator>
  <cp:lastModifiedBy>Admin</cp:lastModifiedBy>
  <cp:revision>13</cp:revision>
  <dcterms:created xsi:type="dcterms:W3CDTF">2015-01-22T15:50:43Z</dcterms:created>
  <dcterms:modified xsi:type="dcterms:W3CDTF">2015-01-22T19:59:50Z</dcterms:modified>
</cp:coreProperties>
</file>