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76" r:id="rId10"/>
    <p:sldId id="277" r:id="rId11"/>
    <p:sldId id="265" r:id="rId12"/>
    <p:sldId id="274" r:id="rId13"/>
    <p:sldId id="267" r:id="rId14"/>
    <p:sldId id="270" r:id="rId15"/>
    <p:sldId id="271" r:id="rId16"/>
    <p:sldId id="272" r:id="rId17"/>
    <p:sldId id="273" r:id="rId18"/>
    <p:sldId id="269" r:id="rId19"/>
    <p:sldId id="268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4D0B-160B-4481-BEFC-B62C4440EAB5}" type="datetimeFigureOut">
              <a:rPr lang="uk-UA" smtClean="0"/>
              <a:t>03.02.2015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16D594-19F2-47EB-8F17-DEF323CDB4FE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4D0B-160B-4481-BEFC-B62C4440EAB5}" type="datetimeFigureOut">
              <a:rPr lang="uk-UA" smtClean="0"/>
              <a:t>03.02.2015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D594-19F2-47EB-8F17-DEF323CDB4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4D0B-160B-4481-BEFC-B62C4440EAB5}" type="datetimeFigureOut">
              <a:rPr lang="uk-UA" smtClean="0"/>
              <a:t>03.02.2015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D594-19F2-47EB-8F17-DEF323CDB4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284D0B-160B-4481-BEFC-B62C4440EAB5}" type="datetimeFigureOut">
              <a:rPr lang="uk-UA" smtClean="0"/>
              <a:t>03.02.2015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A16D594-19F2-47EB-8F17-DEF323CDB4FE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4D0B-160B-4481-BEFC-B62C4440EAB5}" type="datetimeFigureOut">
              <a:rPr lang="uk-UA" smtClean="0"/>
              <a:t>03.02.2015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D594-19F2-47EB-8F17-DEF323CDB4FE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4D0B-160B-4481-BEFC-B62C4440EAB5}" type="datetimeFigureOut">
              <a:rPr lang="uk-UA" smtClean="0"/>
              <a:t>03.02.2015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D594-19F2-47EB-8F17-DEF323CDB4FE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D594-19F2-47EB-8F17-DEF323CDB4FE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4D0B-160B-4481-BEFC-B62C4440EAB5}" type="datetimeFigureOut">
              <a:rPr lang="uk-UA" smtClean="0"/>
              <a:t>03.02.2015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4D0B-160B-4481-BEFC-B62C4440EAB5}" type="datetimeFigureOut">
              <a:rPr lang="uk-UA" smtClean="0"/>
              <a:t>03.02.2015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D594-19F2-47EB-8F17-DEF323CDB4FE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4D0B-160B-4481-BEFC-B62C4440EAB5}" type="datetimeFigureOut">
              <a:rPr lang="uk-UA" smtClean="0"/>
              <a:t>03.02.2015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D594-19F2-47EB-8F17-DEF323CDB4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284D0B-160B-4481-BEFC-B62C4440EAB5}" type="datetimeFigureOut">
              <a:rPr lang="uk-UA" smtClean="0"/>
              <a:t>03.02.2015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16D594-19F2-47EB-8F17-DEF323CDB4FE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4D0B-160B-4481-BEFC-B62C4440EAB5}" type="datetimeFigureOut">
              <a:rPr lang="uk-UA" smtClean="0"/>
              <a:t>03.02.2015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16D594-19F2-47EB-8F17-DEF323CDB4FE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284D0B-160B-4481-BEFC-B62C4440EAB5}" type="datetimeFigureOut">
              <a:rPr lang="uk-UA" smtClean="0"/>
              <a:t>03.02.2015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A16D594-19F2-47EB-8F17-DEF323CDB4FE}" type="slidenum">
              <a:rPr lang="uk-UA" smtClean="0"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Життєвий та творчий шлях поета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>
                <a:effectLst/>
              </a:rPr>
              <a:t>Райнер</a:t>
            </a:r>
            <a:r>
              <a:rPr lang="uk-UA" dirty="0">
                <a:effectLst/>
              </a:rPr>
              <a:t> Марія </a:t>
            </a:r>
            <a:r>
              <a:rPr lang="uk-UA" dirty="0" smtClean="0">
                <a:effectLst/>
              </a:rPr>
              <a:t>Рільке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107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5698976" cy="457200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1899 — </a:t>
            </a:r>
            <a:r>
              <a:rPr lang="uk-UA" dirty="0" err="1"/>
              <a:t>Замешкування</a:t>
            </a:r>
            <a:r>
              <a:rPr lang="uk-UA" dirty="0"/>
              <a:t>: Берлін — </a:t>
            </a:r>
            <a:r>
              <a:rPr lang="uk-UA" dirty="0" err="1"/>
              <a:t>Шмаргендорф</a:t>
            </a:r>
            <a:r>
              <a:rPr lang="uk-UA" dirty="0"/>
              <a:t>. Березень: </a:t>
            </a:r>
            <a:r>
              <a:rPr lang="uk-UA" dirty="0" err="1"/>
              <a:t>Арко</a:t>
            </a:r>
            <a:r>
              <a:rPr lang="uk-UA" dirty="0"/>
              <a:t>, </a:t>
            </a:r>
            <a:r>
              <a:rPr lang="uk-UA" dirty="0" err="1"/>
              <a:t>Бозен</a:t>
            </a:r>
            <a:r>
              <a:rPr lang="uk-UA" dirty="0"/>
              <a:t>, Прага, Відень. Квітень-червень: Росія разом із </a:t>
            </a:r>
            <a:r>
              <a:rPr lang="uk-UA" dirty="0" err="1"/>
              <a:t>Лу</a:t>
            </a:r>
            <a:r>
              <a:rPr lang="uk-UA" dirty="0"/>
              <a:t> </a:t>
            </a:r>
            <a:r>
              <a:rPr lang="uk-UA" dirty="0" err="1" smtClean="0"/>
              <a:t>Андреас-Саломе</a:t>
            </a:r>
            <a:r>
              <a:rPr lang="uk-UA" dirty="0" smtClean="0"/>
              <a:t>. </a:t>
            </a:r>
            <a:r>
              <a:rPr lang="uk-UA" dirty="0"/>
              <a:t>Липень: Берлін. Серпень-середина вересня: </a:t>
            </a:r>
            <a:r>
              <a:rPr lang="uk-UA" dirty="0" err="1"/>
              <a:t>Біберсберґ</a:t>
            </a:r>
            <a:r>
              <a:rPr lang="uk-UA" dirty="0"/>
              <a:t> </a:t>
            </a:r>
            <a:r>
              <a:rPr lang="uk-UA" dirty="0" smtClean="0"/>
              <a:t>2-а </a:t>
            </a:r>
            <a:r>
              <a:rPr lang="uk-UA" dirty="0"/>
              <a:t>половина вересня — кінець грудня: Берлін. Осінь: початок роботи над першою частиною «Книги годин» (в російському перекладі — «Часослов») — «Книгою життя чернечого». Продовжує «</a:t>
            </a:r>
            <a:r>
              <a:rPr lang="uk-UA" dirty="0" err="1"/>
              <a:t>Шмарґендорфський</a:t>
            </a:r>
            <a:r>
              <a:rPr lang="uk-UA" dirty="0"/>
              <a:t> щоденник». Осінь: перша версія «Корнета». Вихід «Двох празьких оповідок», поетичної збірки «Мені для свята» і драми «Біла княгиня».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/>
              </a:rPr>
              <a:t>Подальше життя та творчість</a:t>
            </a: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15480"/>
            <a:ext cx="2204780" cy="352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38695" y="5506500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Райнер</a:t>
            </a:r>
            <a:r>
              <a:rPr lang="ru-RU" b="1" dirty="0" smtClean="0"/>
              <a:t> </a:t>
            </a:r>
            <a:r>
              <a:rPr lang="ru-RU" b="1" dirty="0" err="1" smtClean="0"/>
              <a:t>Марія</a:t>
            </a:r>
            <a:r>
              <a:rPr lang="ru-RU" b="1" dirty="0" smtClean="0"/>
              <a:t> </a:t>
            </a:r>
            <a:r>
              <a:rPr lang="ru-RU" b="1" dirty="0" err="1" smtClean="0"/>
              <a:t>Рільке</a:t>
            </a:r>
            <a:r>
              <a:rPr lang="ru-RU" dirty="0" smtClean="0"/>
              <a:t>, фото, </a:t>
            </a:r>
            <a:r>
              <a:rPr lang="ru-RU" dirty="0" err="1" smtClean="0"/>
              <a:t>близько</a:t>
            </a:r>
            <a:r>
              <a:rPr lang="ru-RU" dirty="0" smtClean="0"/>
              <a:t> 1900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436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5338936" cy="4572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1901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</a:t>
            </a:r>
            <a:r>
              <a:rPr lang="ru-RU" sz="2800" dirty="0" err="1" smtClean="0"/>
              <a:t>одружується</a:t>
            </a:r>
            <a:r>
              <a:rPr lang="ru-RU" sz="2800" dirty="0" smtClean="0"/>
              <a:t> </a:t>
            </a:r>
            <a:r>
              <a:rPr lang="ru-RU" sz="2800" dirty="0"/>
              <a:t>на </a:t>
            </a:r>
            <a:r>
              <a:rPr lang="ru-RU" sz="2800" dirty="0" err="1"/>
              <a:t>Кларі</a:t>
            </a:r>
            <a:r>
              <a:rPr lang="ru-RU" sz="2800" dirty="0"/>
              <a:t> </a:t>
            </a:r>
            <a:r>
              <a:rPr lang="ru-RU" sz="2800" dirty="0" err="1"/>
              <a:t>Вестгофф</a:t>
            </a:r>
            <a:r>
              <a:rPr lang="ru-RU" sz="2800" dirty="0"/>
              <a:t>, </a:t>
            </a:r>
            <a:r>
              <a:rPr lang="ru-RU" sz="2800" dirty="0" err="1" smtClean="0"/>
              <a:t>дочці</a:t>
            </a:r>
            <a:r>
              <a:rPr lang="ru-RU" sz="2800" dirty="0" smtClean="0"/>
              <a:t> </a:t>
            </a:r>
            <a:r>
              <a:rPr lang="ru-RU" sz="2800" dirty="0"/>
              <a:t>скульптора (</a:t>
            </a:r>
            <a:r>
              <a:rPr lang="ru-RU" sz="2800" dirty="0" err="1"/>
              <a:t>Clara</a:t>
            </a:r>
            <a:r>
              <a:rPr lang="ru-RU" sz="2800" dirty="0"/>
              <a:t> </a:t>
            </a:r>
            <a:r>
              <a:rPr lang="ru-RU" sz="2800" dirty="0" err="1"/>
              <a:t>Westhoff</a:t>
            </a:r>
            <a:r>
              <a:rPr lang="ru-RU" sz="2800" dirty="0"/>
              <a:t>). </a:t>
            </a:r>
            <a:r>
              <a:rPr lang="ru-RU" sz="2800" dirty="0" smtClean="0"/>
              <a:t>У </a:t>
            </a:r>
            <a:r>
              <a:rPr lang="ru-RU" sz="2800" dirty="0" err="1"/>
              <a:t>грудні</a:t>
            </a:r>
            <a:r>
              <a:rPr lang="ru-RU" sz="2800" dirty="0"/>
              <a:t> - </a:t>
            </a:r>
            <a:r>
              <a:rPr lang="ru-RU" sz="2800" dirty="0" err="1"/>
              <a:t>народилася</a:t>
            </a:r>
            <a:r>
              <a:rPr lang="ru-RU" sz="2800" dirty="0"/>
              <a:t> </a:t>
            </a:r>
            <a:r>
              <a:rPr lang="ru-RU" sz="2800" dirty="0" err="1"/>
              <a:t>донька</a:t>
            </a:r>
            <a:r>
              <a:rPr lang="ru-RU" sz="2800" dirty="0"/>
              <a:t> Рут (</a:t>
            </a:r>
            <a:r>
              <a:rPr lang="ru-RU" sz="2800" dirty="0" err="1"/>
              <a:t>Ruth</a:t>
            </a:r>
            <a:r>
              <a:rPr lang="ru-RU" sz="2800" dirty="0"/>
              <a:t>).</a:t>
            </a:r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Одруження 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4"/>
            <a:ext cx="2783992" cy="40907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95701" y="5730730"/>
            <a:ext cx="1672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/>
              <a:t>Клара Рільке</a:t>
            </a:r>
          </a:p>
        </p:txBody>
      </p:sp>
    </p:spTree>
    <p:extLst>
      <p:ext uri="{BB962C8B-B14F-4D97-AF65-F5344CB8AC3E}">
        <p14:creationId xmlns:p14="http://schemas.microsoft.com/office/powerpoint/2010/main" val="411656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Автор збірок поезій «Книга образів» (</a:t>
            </a:r>
            <a:r>
              <a:rPr lang="en-US" dirty="0" err="1"/>
              <a:t>Buch</a:t>
            </a:r>
            <a:r>
              <a:rPr lang="en-US" dirty="0"/>
              <a:t> der </a:t>
            </a:r>
            <a:r>
              <a:rPr lang="en-US" dirty="0" err="1"/>
              <a:t>Bilder</a:t>
            </a:r>
            <a:r>
              <a:rPr lang="en-US" dirty="0"/>
              <a:t>, 1902), «</a:t>
            </a:r>
            <a:r>
              <a:rPr lang="uk-UA" dirty="0"/>
              <a:t>Часослов» (</a:t>
            </a:r>
            <a:r>
              <a:rPr lang="en-US" dirty="0" err="1"/>
              <a:t>Stundenbuch</a:t>
            </a:r>
            <a:r>
              <a:rPr lang="en-US" dirty="0"/>
              <a:t>, 1905), «</a:t>
            </a:r>
            <a:r>
              <a:rPr lang="uk-UA" dirty="0"/>
              <a:t>Нові вірші» (</a:t>
            </a:r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Gedichte</a:t>
            </a:r>
            <a:r>
              <a:rPr lang="en-US" dirty="0"/>
              <a:t> I–II, 1907–1908), «</a:t>
            </a:r>
            <a:r>
              <a:rPr lang="uk-UA" dirty="0" err="1"/>
              <a:t>Дуїнянські</a:t>
            </a:r>
            <a:r>
              <a:rPr lang="uk-UA" dirty="0"/>
              <a:t> елегії» (</a:t>
            </a:r>
            <a:r>
              <a:rPr lang="en-US" dirty="0" err="1"/>
              <a:t>Duineser</a:t>
            </a:r>
            <a:r>
              <a:rPr lang="en-US" dirty="0"/>
              <a:t> </a:t>
            </a:r>
            <a:r>
              <a:rPr lang="en-US" dirty="0" err="1"/>
              <a:t>Elegien</a:t>
            </a:r>
            <a:r>
              <a:rPr lang="en-US" dirty="0"/>
              <a:t>) </a:t>
            </a:r>
            <a:r>
              <a:rPr lang="uk-UA" dirty="0"/>
              <a:t>і «Сонети до Орфея» (</a:t>
            </a:r>
            <a:r>
              <a:rPr lang="en-US" dirty="0"/>
              <a:t>Die </a:t>
            </a:r>
            <a:r>
              <a:rPr lang="en-US" dirty="0" err="1"/>
              <a:t>Sonette</a:t>
            </a:r>
            <a:r>
              <a:rPr lang="en-US" dirty="0"/>
              <a:t> an Orpheus, 1923) </a:t>
            </a:r>
            <a:r>
              <a:rPr lang="uk-UA" dirty="0"/>
              <a:t>тощо.</a:t>
            </a:r>
          </a:p>
          <a:p>
            <a:endParaRPr lang="uk-UA" dirty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Творчі надбання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147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Помер у Валь-</a:t>
            </a:r>
            <a:r>
              <a:rPr lang="ru-RU" dirty="0" err="1"/>
              <a:t>Монті</a:t>
            </a:r>
            <a:r>
              <a:rPr lang="ru-RU" dirty="0"/>
              <a:t> на </a:t>
            </a:r>
            <a:r>
              <a:rPr lang="ru-RU" dirty="0" err="1"/>
              <a:t>березі</a:t>
            </a:r>
            <a:r>
              <a:rPr lang="ru-RU" dirty="0"/>
              <a:t> </a:t>
            </a:r>
            <a:r>
              <a:rPr lang="ru-RU" dirty="0" err="1"/>
              <a:t>Женевського</a:t>
            </a:r>
            <a:r>
              <a:rPr lang="ru-RU" dirty="0"/>
              <a:t> озера, </a:t>
            </a:r>
            <a:r>
              <a:rPr lang="ru-RU" dirty="0" err="1"/>
              <a:t>похований</a:t>
            </a:r>
            <a:r>
              <a:rPr lang="ru-RU" dirty="0"/>
              <a:t> у </a:t>
            </a:r>
            <a:r>
              <a:rPr lang="ru-RU" dirty="0" err="1"/>
              <a:t>Рароні</a:t>
            </a:r>
            <a:r>
              <a:rPr lang="ru-RU" dirty="0"/>
              <a:t> (</a:t>
            </a:r>
            <a:r>
              <a:rPr lang="ru-RU" dirty="0" err="1"/>
              <a:t>Швейцарія</a:t>
            </a:r>
            <a:r>
              <a:rPr lang="ru-RU" dirty="0"/>
              <a:t>).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Смерть та поховання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4921"/>
            <a:ext cx="4602088" cy="3451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96136" y="5133215"/>
            <a:ext cx="2593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Могила </a:t>
            </a:r>
            <a:r>
              <a:rPr lang="ru-RU" dirty="0" err="1" smtClean="0"/>
              <a:t>Рільке</a:t>
            </a:r>
            <a:r>
              <a:rPr lang="ru-RU" dirty="0" smtClean="0"/>
              <a:t> на </a:t>
            </a:r>
            <a:r>
              <a:rPr lang="ru-RU" dirty="0" err="1" smtClean="0"/>
              <a:t>кладовищі</a:t>
            </a:r>
            <a:r>
              <a:rPr lang="ru-RU" dirty="0" smtClean="0"/>
              <a:t> в </a:t>
            </a:r>
            <a:r>
              <a:rPr lang="ru-RU" dirty="0" err="1" smtClean="0"/>
              <a:t>Рарон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851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Рільке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великий </a:t>
            </a:r>
            <a:r>
              <a:rPr lang="ru-RU" dirty="0" err="1"/>
              <a:t>вплив</a:t>
            </a:r>
            <a:r>
              <a:rPr lang="ru-RU" dirty="0"/>
              <a:t> на модерну </a:t>
            </a:r>
            <a:r>
              <a:rPr lang="ru-RU" dirty="0" err="1"/>
              <a:t>поезію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й на </a:t>
            </a:r>
            <a:r>
              <a:rPr lang="ru-RU" dirty="0" err="1"/>
              <a:t>українську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Рільке і Україна</a:t>
            </a:r>
            <a:endParaRPr lang="uk-UA" dirty="0"/>
          </a:p>
        </p:txBody>
      </p:sp>
      <p:pic>
        <p:nvPicPr>
          <p:cNvPr id="8197" name="Picture 5" descr="http://www.dim-turysta.com/admin/ckeditor/img/uploads/1380278089_Ukraine_fl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801" y="2837788"/>
            <a:ext cx="4464496" cy="314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40968"/>
            <a:ext cx="2286000" cy="304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2636912"/>
            <a:ext cx="31683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Враження Рільке з відвідин України 1899 і 1900 років позначилися на циклі «Книга про чернече життя», збірці «Часослов», як також на книжці коротких розповідей «Про Господа Бога та інше» (1900) (передусім два оповідання з української тематики — «Як старий Тимофій умирав співаючи» та «Пісня про правду»).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40381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Враженнями </a:t>
            </a:r>
            <a:r>
              <a:rPr lang="uk-UA" dirty="0"/>
              <a:t>цієї подорожі навіяні вірші Рільке з «Книги про паломництво» (зокрема, поема «Карл </a:t>
            </a:r>
            <a:r>
              <a:rPr lang="en-US" dirty="0"/>
              <a:t>XII, </a:t>
            </a:r>
            <a:r>
              <a:rPr lang="uk-UA" dirty="0"/>
              <a:t>шведський король, їде степами України</a:t>
            </a:r>
            <a:r>
              <a:rPr lang="uk-UA" dirty="0" smtClean="0"/>
              <a:t>»).</a:t>
            </a:r>
            <a:endParaRPr lang="en-US" dirty="0" smtClean="0"/>
          </a:p>
          <a:p>
            <a:endParaRPr lang="uk-UA" dirty="0"/>
          </a:p>
          <a:p>
            <a:r>
              <a:rPr lang="uk-UA" dirty="0" err="1" smtClean="0"/>
              <a:t>Зацікавившися</a:t>
            </a:r>
            <a:r>
              <a:rPr lang="uk-UA" dirty="0" smtClean="0"/>
              <a:t> </a:t>
            </a:r>
            <a:r>
              <a:rPr lang="uk-UA" dirty="0"/>
              <a:t>тоді «Словом о полку </a:t>
            </a:r>
            <a:r>
              <a:rPr lang="uk-UA" dirty="0" err="1"/>
              <a:t>Ігоревім</a:t>
            </a:r>
            <a:r>
              <a:rPr lang="uk-UA" dirty="0"/>
              <a:t>», Рільке переклав його у 1902–1904 роках (</a:t>
            </a:r>
            <a:r>
              <a:rPr lang="uk-UA" dirty="0" err="1"/>
              <a:t>опубліков</a:t>
            </a:r>
            <a:r>
              <a:rPr lang="uk-UA" dirty="0"/>
              <a:t>ано 1930 року).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Рільке і Україна</a:t>
            </a:r>
          </a:p>
        </p:txBody>
      </p:sp>
    </p:spTree>
    <p:extLst>
      <p:ext uri="{BB962C8B-B14F-4D97-AF65-F5344CB8AC3E}">
        <p14:creationId xmlns:p14="http://schemas.microsoft.com/office/powerpoint/2010/main" val="146470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Твори Рільке перекладали українською мовою Микола Зеров, Микола Лукаш, Майк </a:t>
            </a:r>
            <a:r>
              <a:rPr lang="uk-UA" dirty="0" err="1"/>
              <a:t>Йогансен</a:t>
            </a:r>
            <a:r>
              <a:rPr lang="uk-UA" dirty="0"/>
              <a:t>, О. Луцький, Юрій Клен, Леонід </a:t>
            </a:r>
            <a:r>
              <a:rPr lang="uk-UA" dirty="0" err="1"/>
              <a:t>Мосендз</a:t>
            </a:r>
            <a:r>
              <a:rPr lang="uk-UA" dirty="0"/>
              <a:t>, Михайло Орест, Р. Курінна, О. </a:t>
            </a:r>
            <a:r>
              <a:rPr lang="uk-UA" dirty="0" err="1"/>
              <a:t>Зуєвський</a:t>
            </a:r>
            <a:r>
              <a:rPr lang="uk-UA" dirty="0"/>
              <a:t>, Микола Бажан, Дмитро Павличко, Василь Стус, Мойсей </a:t>
            </a:r>
            <a:r>
              <a:rPr lang="uk-UA" dirty="0" err="1"/>
              <a:t>Фішбейн</a:t>
            </a:r>
            <a:r>
              <a:rPr lang="uk-UA" dirty="0"/>
              <a:t>, Б.-І. Антонич та інші.</a:t>
            </a:r>
          </a:p>
          <a:p>
            <a:endParaRPr lang="uk-UA" dirty="0"/>
          </a:p>
          <a:p>
            <a:r>
              <a:rPr lang="uk-UA" dirty="0"/>
              <a:t>Окремою збіркою вийшли переклади Р. Б. </a:t>
            </a:r>
            <a:r>
              <a:rPr lang="uk-UA" dirty="0" err="1"/>
              <a:t>Кравцева</a:t>
            </a:r>
            <a:r>
              <a:rPr lang="uk-UA" dirty="0"/>
              <a:t> під назвою «Речі й образи» (1947).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effectLst/>
              </a:rPr>
              <a:t>Рільке і </a:t>
            </a:r>
            <a:r>
              <a:rPr lang="uk-UA" dirty="0" smtClean="0">
                <a:effectLst/>
              </a:rPr>
              <a:t>Україна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812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Про Рільке й Україну писали Євген-Юлій </a:t>
            </a:r>
            <a:r>
              <a:rPr lang="uk-UA" dirty="0" err="1"/>
              <a:t>Пеленський</a:t>
            </a:r>
            <a:r>
              <a:rPr lang="uk-UA" dirty="0"/>
              <a:t> (1935) й Олекса </a:t>
            </a:r>
            <a:r>
              <a:rPr lang="uk-UA" dirty="0" err="1"/>
              <a:t>Ізарський</a:t>
            </a:r>
            <a:r>
              <a:rPr lang="uk-UA" dirty="0"/>
              <a:t> (1952).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effectLst/>
              </a:rPr>
              <a:t>Рільке і Україна</a:t>
            </a:r>
            <a:endParaRPr lang="uk-U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1"/>
            <a:ext cx="2376264" cy="3594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2780928"/>
            <a:ext cx="1624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Євген-Юлій </a:t>
            </a:r>
            <a:r>
              <a:rPr lang="uk-UA" b="1" dirty="0" err="1">
                <a:solidFill>
                  <a:schemeClr val="bg1"/>
                </a:solidFill>
              </a:rPr>
              <a:t>Пеленський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"/>
          <a:stretch/>
        </p:blipFill>
        <p:spPr bwMode="auto">
          <a:xfrm>
            <a:off x="5796136" y="2581958"/>
            <a:ext cx="2376264" cy="3628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bliqueTopRigh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58295" y="6209972"/>
            <a:ext cx="2187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solidFill>
                  <a:schemeClr val="bg1"/>
                </a:solidFill>
              </a:rPr>
              <a:t>Ізарський</a:t>
            </a:r>
            <a:r>
              <a:rPr lang="uk-UA" b="1" dirty="0">
                <a:solidFill>
                  <a:schemeClr val="bg1"/>
                </a:solidFill>
              </a:rPr>
              <a:t> Олекса</a:t>
            </a:r>
          </a:p>
        </p:txBody>
      </p:sp>
    </p:spTree>
    <p:extLst>
      <p:ext uri="{BB962C8B-B14F-4D97-AF65-F5344CB8AC3E}">
        <p14:creationId xmlns:p14="http://schemas.microsoft.com/office/powerpoint/2010/main" val="109726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Поезія Рільке вирізняється ліризмом і символічністю, глибиною філософського сприйняття внутрішнього життя і довколишньої дійсності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Висновок</a:t>
            </a:r>
            <a:endParaRPr lang="uk-U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706" y="3354998"/>
            <a:ext cx="1911993" cy="3096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901" y="4149080"/>
            <a:ext cx="3609975" cy="1733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32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en.wikipedia.org</a:t>
            </a:r>
            <a:endParaRPr lang="uk-UA" dirty="0" smtClean="0"/>
          </a:p>
          <a:p>
            <a:r>
              <a:rPr lang="en-US" dirty="0" smtClean="0"/>
              <a:t>de.wikipedia.org</a:t>
            </a:r>
            <a:endParaRPr lang="uk-UA" dirty="0" smtClean="0"/>
          </a:p>
          <a:p>
            <a:r>
              <a:rPr lang="en-US" dirty="0"/>
              <a:t>u</a:t>
            </a:r>
            <a:r>
              <a:rPr lang="en-US" dirty="0" smtClean="0"/>
              <a:t>k.wikipedia.org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Джерела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790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4690864" cy="4572000"/>
          </a:xfrm>
        </p:spPr>
        <p:txBody>
          <a:bodyPr/>
          <a:lstStyle/>
          <a:p>
            <a:r>
              <a:rPr lang="uk-UA" dirty="0"/>
              <a:t>Справжнє </a:t>
            </a:r>
            <a:r>
              <a:rPr lang="uk-UA" dirty="0" err="1"/>
              <a:t>ім'я — </a:t>
            </a:r>
            <a:r>
              <a:rPr lang="uk-UA" b="1" i="1" dirty="0" err="1"/>
              <a:t>Рен</a:t>
            </a:r>
            <a:r>
              <a:rPr lang="uk-UA" b="1" i="1" dirty="0"/>
              <a:t>е Карл Вільгельм Йоган Йозеф Марія Рільке</a:t>
            </a:r>
            <a:r>
              <a:rPr lang="uk-UA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/>
              <a:t>4 </a:t>
            </a:r>
            <a:r>
              <a:rPr lang="ru-RU" dirty="0" err="1"/>
              <a:t>грудня</a:t>
            </a:r>
            <a:r>
              <a:rPr lang="ru-RU" dirty="0"/>
              <a:t> 1875 у </a:t>
            </a:r>
            <a:r>
              <a:rPr lang="ru-RU" dirty="0" err="1"/>
              <a:t>Празі</a:t>
            </a:r>
            <a:r>
              <a:rPr lang="ru-RU" dirty="0"/>
              <a:t>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effectLst/>
              </a:rPr>
              <a:t>Райнер</a:t>
            </a:r>
            <a:r>
              <a:rPr lang="uk-UA" dirty="0">
                <a:effectLst/>
              </a:rPr>
              <a:t> Марія </a:t>
            </a:r>
            <a:r>
              <a:rPr lang="uk-UA" dirty="0" smtClean="0">
                <a:effectLst/>
              </a:rPr>
              <a:t>Рільке</a:t>
            </a:r>
            <a:endParaRPr lang="uk-UA" dirty="0"/>
          </a:p>
        </p:txBody>
      </p:sp>
      <p:pic>
        <p:nvPicPr>
          <p:cNvPr id="1028" name="Picture 4" descr="http://www.peoples.ru/art/literature/poetry/national/rainer_maria_rilke/rilke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096344" cy="3657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23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5050904" cy="4572000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Був у батьків первістком, потім у нього з'явився молодший брат. Дитинство і юність не були щасливими — через невдалий шлюб батьків, який </a:t>
            </a:r>
            <a:r>
              <a:rPr lang="uk-UA" dirty="0" err="1"/>
              <a:t>розп</a:t>
            </a:r>
            <a:r>
              <a:rPr lang="uk-UA" dirty="0"/>
              <a:t>ався </a:t>
            </a:r>
            <a:r>
              <a:rPr lang="uk-UA" dirty="0" smtClean="0"/>
              <a:t>1884 року</a:t>
            </a:r>
            <a:r>
              <a:rPr lang="uk-UA" dirty="0"/>
              <a:t>, коли хлопцеві було 9 років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r>
              <a:rPr lang="ru-RU" dirty="0" err="1"/>
              <a:t>Мати</a:t>
            </a:r>
            <a:r>
              <a:rPr lang="ru-RU" dirty="0"/>
              <a:t>, </a:t>
            </a:r>
            <a:r>
              <a:rPr lang="ru-RU" dirty="0" err="1"/>
              <a:t>Софія</a:t>
            </a:r>
            <a:r>
              <a:rPr lang="ru-RU" dirty="0"/>
              <a:t> </a:t>
            </a:r>
            <a:r>
              <a:rPr lang="ru-RU" dirty="0" err="1"/>
              <a:t>Енц</a:t>
            </a:r>
            <a:r>
              <a:rPr lang="ru-RU" dirty="0"/>
              <a:t>, не могла забути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 — рано </a:t>
            </a:r>
            <a:r>
              <a:rPr lang="ru-RU" dirty="0" err="1"/>
              <a:t>померлої</a:t>
            </a:r>
            <a:r>
              <a:rPr lang="ru-RU" dirty="0"/>
              <a:t> дочки, тому </a:t>
            </a:r>
            <a:r>
              <a:rPr lang="ru-RU" dirty="0" err="1"/>
              <a:t>трактувала</a:t>
            </a:r>
            <a:r>
              <a:rPr lang="ru-RU" dirty="0"/>
              <a:t> </a:t>
            </a:r>
            <a:r>
              <a:rPr lang="ru-RU" dirty="0" err="1"/>
              <a:t>сина</a:t>
            </a:r>
            <a:r>
              <a:rPr lang="ru-RU" dirty="0"/>
              <a:t> як </a:t>
            </a:r>
            <a:r>
              <a:rPr lang="ru-RU" dirty="0" err="1"/>
              <a:t>дівчинку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одягала</a:t>
            </a:r>
            <a:r>
              <a:rPr lang="ru-RU" dirty="0"/>
              <a:t> в </a:t>
            </a:r>
            <a:r>
              <a:rPr lang="ru-RU" dirty="0" err="1"/>
              <a:t>сукні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Дитинство та юність</a:t>
            </a:r>
            <a:endParaRPr lang="uk-UA" dirty="0"/>
          </a:p>
        </p:txBody>
      </p:sp>
      <p:pic>
        <p:nvPicPr>
          <p:cNvPr id="2052" name="Picture 4" descr="http://upload.wikimedia.org/wikipedia/commons/8/80/Rilke_18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2664296" cy="3815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96136" y="5687750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/>
              <a:t>Рільке</a:t>
            </a:r>
            <a:r>
              <a:rPr lang="ru-RU" dirty="0" smtClean="0"/>
              <a:t>, три роки, </a:t>
            </a:r>
            <a:endParaRPr lang="en-US" dirty="0" smtClean="0"/>
          </a:p>
          <a:p>
            <a:pPr algn="ctr"/>
            <a:r>
              <a:rPr lang="ru-RU" dirty="0" err="1" smtClean="0"/>
              <a:t>бл</a:t>
            </a:r>
            <a:r>
              <a:rPr lang="uk-UA" dirty="0" err="1" smtClean="0"/>
              <a:t>изько</a:t>
            </a:r>
            <a:r>
              <a:rPr lang="ru-RU" dirty="0" smtClean="0"/>
              <a:t> 1878-1879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890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4258816" cy="4572000"/>
          </a:xfrm>
        </p:spPr>
        <p:txBody>
          <a:bodyPr/>
          <a:lstStyle/>
          <a:p>
            <a:r>
              <a:rPr lang="ru-RU" dirty="0"/>
              <a:t>До 1884 року — </a:t>
            </a:r>
            <a:r>
              <a:rPr lang="ru-RU" dirty="0" err="1"/>
              <a:t>навчання</a:t>
            </a:r>
            <a:r>
              <a:rPr lang="ru-RU" dirty="0"/>
              <a:t> у </a:t>
            </a:r>
            <a:r>
              <a:rPr lang="ru-RU" dirty="0" err="1"/>
              <a:t>початковій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 в </a:t>
            </a:r>
            <a:r>
              <a:rPr lang="ru-RU" dirty="0" err="1"/>
              <a:t>Празі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розлучення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 у 1884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Рільке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опікою</a:t>
            </a:r>
            <a:r>
              <a:rPr lang="ru-RU" dirty="0"/>
              <a:t> батька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Навчання</a:t>
            </a:r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096344" cy="37672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05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075240" cy="1832992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Батько, Йозеф Рільке, мріяв про військову кар'єру, але мусив стати залізничним чиновником. Тому, всупереч волі сина, 1886 року віддав його до військової академії. 1 вересня 1886 року Рільке вступив у кадетське військове училище у </a:t>
            </a:r>
            <a:r>
              <a:rPr lang="uk-UA" dirty="0" err="1"/>
              <a:t>Санкт-Пельтені</a:t>
            </a:r>
            <a:r>
              <a:rPr lang="uk-UA" dirty="0"/>
              <a:t> (поблизу Відня). Тоді ж з'являються перші дитячі вірші.</a:t>
            </a:r>
          </a:p>
          <a:p>
            <a:endParaRPr lang="uk-UA" dirty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Навчання</a:t>
            </a:r>
            <a:endParaRPr lang="uk-UA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1374"/>
            <a:ext cx="4668698" cy="3128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31484" y="3438060"/>
            <a:ext cx="30729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Сьогодні на місці училища знаходиться науково-дослідний інститут (військове училище було зруйноване в 1945 році)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113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Після закінчення школи у </a:t>
            </a:r>
            <a:r>
              <a:rPr lang="uk-UA" dirty="0" err="1"/>
              <a:t>Санкт-Пельтені</a:t>
            </a:r>
            <a:r>
              <a:rPr lang="uk-UA" dirty="0"/>
              <a:t> з вересня до червня навчався у вищому реальному військовому училищі у </a:t>
            </a:r>
            <a:r>
              <a:rPr lang="uk-UA" dirty="0" err="1"/>
              <a:t>Мегріш-Вайскірхені</a:t>
            </a:r>
            <a:r>
              <a:rPr lang="uk-UA" dirty="0"/>
              <a:t> (</a:t>
            </a:r>
            <a:r>
              <a:rPr lang="uk-UA" dirty="0" err="1"/>
              <a:t>Граніце</a:t>
            </a:r>
            <a:r>
              <a:rPr lang="uk-UA" dirty="0"/>
              <a:t> у теперішній Чехії), звідки звільнився за станом здоров'я. Молодий Рільке залишив її 1891 року — з допомогою дядька, який оцінив великі здібності небожа. У тому ж році він розпочав навчання у Торговельній академії (торговельне училище) у </a:t>
            </a:r>
            <a:r>
              <a:rPr lang="uk-UA" dirty="0" err="1"/>
              <a:t>Лінці</a:t>
            </a:r>
            <a:r>
              <a:rPr lang="uk-UA" dirty="0"/>
              <a:t>, яке припинив у середині наступного року.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Навчання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9973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1892 — закінчення середньої освіти, підготовка екстерном до екзаменів на атестат зрілості в Празі.</a:t>
            </a:r>
          </a:p>
          <a:p>
            <a:r>
              <a:rPr lang="uk-UA" dirty="0"/>
              <a:t>1893 — початок дружби з Валерією фон </a:t>
            </a:r>
            <a:r>
              <a:rPr lang="uk-UA" dirty="0" err="1"/>
              <a:t>Давід-Ронфельд</a:t>
            </a:r>
            <a:r>
              <a:rPr lang="uk-UA" dirty="0"/>
              <a:t>. </a:t>
            </a:r>
            <a:endParaRPr lang="uk-UA" dirty="0"/>
          </a:p>
          <a:p>
            <a:r>
              <a:rPr lang="uk-UA" dirty="0" smtClean="0"/>
              <a:t>1894</a:t>
            </a:r>
            <a:r>
              <a:rPr lang="uk-UA" dirty="0"/>
              <a:t> — вихід першої поетичної збірки «Життя та пісні». Написані перші прозові твори, зокрема і «П'єр </a:t>
            </a:r>
            <a:r>
              <a:rPr lang="uk-UA" dirty="0" err="1"/>
              <a:t>Дюмон</a:t>
            </a:r>
            <a:r>
              <a:rPr lang="uk-UA" dirty="0"/>
              <a:t>».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Навчання, дружба та поезія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567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1897 — </a:t>
            </a:r>
            <a:r>
              <a:rPr lang="uk-UA" dirty="0" err="1"/>
              <a:t>Замешкування</a:t>
            </a:r>
            <a:r>
              <a:rPr lang="uk-UA" dirty="0"/>
              <a:t> до початку жовтня: Мюнхен. Січень: Прага. Кінець березня та початок квітня — перша подорож в Італію (</a:t>
            </a:r>
            <a:r>
              <a:rPr lang="uk-UA" dirty="0" err="1"/>
              <a:t>Арко</a:t>
            </a:r>
            <a:r>
              <a:rPr lang="uk-UA" dirty="0"/>
              <a:t>, Венеція, </a:t>
            </a:r>
            <a:r>
              <a:rPr lang="uk-UA" dirty="0" err="1"/>
              <a:t>Меран</a:t>
            </a:r>
            <a:r>
              <a:rPr lang="uk-UA" dirty="0"/>
              <a:t>). Червень-серпень: </a:t>
            </a:r>
            <a:r>
              <a:rPr lang="uk-UA" dirty="0" err="1"/>
              <a:t>Вольфратшаузен</a:t>
            </a:r>
            <a:r>
              <a:rPr lang="uk-UA" dirty="0"/>
              <a:t>. У жовтні: переїзд у Берлін. Знайомство з </a:t>
            </a:r>
            <a:r>
              <a:rPr lang="uk-UA" dirty="0" err="1"/>
              <a:t>Лу</a:t>
            </a:r>
            <a:r>
              <a:rPr lang="uk-UA" dirty="0"/>
              <a:t> </a:t>
            </a:r>
            <a:r>
              <a:rPr lang="uk-UA" dirty="0" err="1"/>
              <a:t>Андреас-Саломе</a:t>
            </a:r>
            <a:r>
              <a:rPr lang="uk-UA" dirty="0"/>
              <a:t>. Вихід поетичної збірки «Увінчаний мріями», у Празі </a:t>
            </a:r>
            <a:r>
              <a:rPr lang="uk-UA" dirty="0" err="1"/>
              <a:t>інсценовано</a:t>
            </a:r>
            <a:r>
              <a:rPr lang="uk-UA" dirty="0"/>
              <a:t> п'єсу «Заморозки».</a:t>
            </a:r>
          </a:p>
          <a:p>
            <a:endParaRPr lang="uk-UA" dirty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effectLst/>
              </a:rPr>
              <a:t>Подальше життя та </a:t>
            </a:r>
            <a:r>
              <a:rPr lang="uk-UA" dirty="0" smtClean="0">
                <a:effectLst/>
              </a:rPr>
              <a:t>творчість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831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1898</a:t>
            </a:r>
            <a:r>
              <a:rPr lang="uk-UA" dirty="0"/>
              <a:t> — </a:t>
            </a:r>
            <a:r>
              <a:rPr lang="uk-UA" dirty="0" err="1"/>
              <a:t>Замешкування</a:t>
            </a:r>
            <a:r>
              <a:rPr lang="uk-UA" dirty="0"/>
              <a:t> з кінця липня: Берлін — </a:t>
            </a:r>
            <a:r>
              <a:rPr lang="uk-UA" dirty="0" err="1"/>
              <a:t>Вільмерсдорф</a:t>
            </a:r>
            <a:r>
              <a:rPr lang="uk-UA" dirty="0"/>
              <a:t>. Березень: Прага (виступ). Квітень-травень: друга подорож в </a:t>
            </a:r>
            <a:r>
              <a:rPr lang="uk-UA" dirty="0" smtClean="0"/>
              <a:t>Італію. </a:t>
            </a:r>
            <a:r>
              <a:rPr lang="uk-UA" dirty="0"/>
              <a:t>Червень: Прага. Липень: </a:t>
            </a:r>
            <a:r>
              <a:rPr lang="uk-UA" dirty="0" err="1"/>
              <a:t>Цоппот</a:t>
            </a:r>
            <a:r>
              <a:rPr lang="uk-UA" dirty="0"/>
              <a:t>. Замешкував з серпня: </a:t>
            </a:r>
            <a:r>
              <a:rPr lang="uk-UA" dirty="0" err="1"/>
              <a:t>Берлін-Шмагендорф</a:t>
            </a:r>
            <a:r>
              <a:rPr lang="uk-UA" dirty="0"/>
              <a:t>. 2-а половина грудня: Гамбург, Бремен, </a:t>
            </a:r>
            <a:r>
              <a:rPr lang="uk-UA" dirty="0" err="1"/>
              <a:t>Ворпсведе</a:t>
            </a:r>
            <a:r>
              <a:rPr lang="uk-UA" dirty="0"/>
              <a:t>. Рільке писав «Флорентійський щоденник» </a:t>
            </a:r>
            <a:r>
              <a:rPr lang="uk-UA" dirty="0" smtClean="0"/>
              <a:t>і </a:t>
            </a:r>
            <a:r>
              <a:rPr lang="uk-UA" dirty="0"/>
              <a:t>розпочав «</a:t>
            </a:r>
            <a:r>
              <a:rPr lang="uk-UA" dirty="0" err="1"/>
              <a:t>Шмаргендорфський</a:t>
            </a:r>
            <a:r>
              <a:rPr lang="uk-UA" dirty="0"/>
              <a:t> щоденник</a:t>
            </a:r>
            <a:r>
              <a:rPr lang="uk-UA" dirty="0" smtClean="0"/>
              <a:t>»</a:t>
            </a:r>
            <a:r>
              <a:rPr lang="en-US" dirty="0" smtClean="0"/>
              <a:t>. </a:t>
            </a:r>
            <a:r>
              <a:rPr lang="uk-UA" dirty="0"/>
              <a:t>Вихід поетичної збірки «</a:t>
            </a:r>
            <a:r>
              <a:rPr lang="uk-UA" dirty="0" err="1"/>
              <a:t>Свят-вечір</a:t>
            </a:r>
            <a:r>
              <a:rPr lang="uk-UA" dirty="0"/>
              <a:t>», збірки малої прози «Поза життям» та драми «Без теперішнього».</a:t>
            </a:r>
          </a:p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/>
              </a:rPr>
              <a:t>Подальше життя та творчість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4646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131</TotalTime>
  <Words>594</Words>
  <Application>Microsoft Office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Райнер Марія Рільке</vt:lpstr>
      <vt:lpstr>Райнер Марія Рільке</vt:lpstr>
      <vt:lpstr>Дитинство та юність</vt:lpstr>
      <vt:lpstr>Навчання</vt:lpstr>
      <vt:lpstr>Навчання</vt:lpstr>
      <vt:lpstr>Навчання</vt:lpstr>
      <vt:lpstr>Навчання, дружба та поезія</vt:lpstr>
      <vt:lpstr>Подальше життя та творчість</vt:lpstr>
      <vt:lpstr>Подальше життя та творчість</vt:lpstr>
      <vt:lpstr>Подальше життя та творчість</vt:lpstr>
      <vt:lpstr>Одруження </vt:lpstr>
      <vt:lpstr>Творчі надбання</vt:lpstr>
      <vt:lpstr>Смерть та поховання</vt:lpstr>
      <vt:lpstr>Рільке і Україна</vt:lpstr>
      <vt:lpstr>Рільке і Україна</vt:lpstr>
      <vt:lpstr>Рільке і Україна</vt:lpstr>
      <vt:lpstr>Рільке і Україна</vt:lpstr>
      <vt:lpstr>Висновок</vt:lpstr>
      <vt:lpstr>Джерела</vt:lpstr>
    </vt:vector>
  </TitlesOfParts>
  <Company>maksim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Райнер Марія Рільке</dc:title>
  <dc:creator>Administrator</dc:creator>
  <cp:lastModifiedBy>Administrator</cp:lastModifiedBy>
  <cp:revision>13</cp:revision>
  <dcterms:created xsi:type="dcterms:W3CDTF">2015-02-03T15:26:31Z</dcterms:created>
  <dcterms:modified xsi:type="dcterms:W3CDTF">2015-02-03T17:37:35Z</dcterms:modified>
</cp:coreProperties>
</file>