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64" r:id="rId4"/>
    <p:sldId id="277" r:id="rId5"/>
    <p:sldId id="257" r:id="rId6"/>
    <p:sldId id="258"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80" r:id="rId24"/>
    <p:sldId id="279" r:id="rId25"/>
    <p:sldId id="281" r:id="rId26"/>
    <p:sldId id="282" r:id="rId27"/>
    <p:sldId id="283" r:id="rId28"/>
    <p:sldId id="285" r:id="rId29"/>
    <p:sldId id="287" r:id="rId30"/>
    <p:sldId id="286" r:id="rId31"/>
    <p:sldId id="288" r:id="rId32"/>
    <p:sldId id="289" r:id="rId33"/>
    <p:sldId id="290" r:id="rId34"/>
    <p:sldId id="291" r:id="rId35"/>
    <p:sldId id="292" r:id="rId36"/>
    <p:sldId id="294" r:id="rId37"/>
    <p:sldId id="295" r:id="rId3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6E81499-0899-43E5-BC9F-48F4F35ADDFB}" type="datetimeFigureOut">
              <a:rPr lang="uk-UA" smtClean="0"/>
              <a:t>11.02.2015</a:t>
            </a:fld>
            <a:endParaRPr lang="uk-UA"/>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uk-UA"/>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3D6CF78-649B-4EC8-BE70-F96E879ECAC4}"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E81499-0899-43E5-BC9F-48F4F35ADDFB}" type="datetimeFigureOut">
              <a:rPr lang="uk-UA" smtClean="0"/>
              <a:t>11.02.2015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3D6CF78-649B-4EC8-BE70-F96E879ECAC4}"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E81499-0899-43E5-BC9F-48F4F35ADDFB}" type="datetimeFigureOut">
              <a:rPr lang="uk-UA" smtClean="0"/>
              <a:t>11.02.2015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3D6CF78-649B-4EC8-BE70-F96E879ECAC4}"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6E81499-0899-43E5-BC9F-48F4F35ADDFB}" type="datetimeFigureOut">
              <a:rPr lang="uk-UA" smtClean="0"/>
              <a:t>11.02.2015</a:t>
            </a:fld>
            <a:endParaRPr lang="uk-UA"/>
          </a:p>
        </p:txBody>
      </p:sp>
      <p:sp>
        <p:nvSpPr>
          <p:cNvPr id="9" name="Номер слайда 8"/>
          <p:cNvSpPr>
            <a:spLocks noGrp="1"/>
          </p:cNvSpPr>
          <p:nvPr>
            <p:ph type="sldNum" sz="quarter" idx="15"/>
          </p:nvPr>
        </p:nvSpPr>
        <p:spPr/>
        <p:txBody>
          <a:bodyPr rtlCol="0"/>
          <a:lstStyle/>
          <a:p>
            <a:fld id="{53D6CF78-649B-4EC8-BE70-F96E879ECAC4}" type="slidenum">
              <a:rPr lang="uk-UA" smtClean="0"/>
              <a:t>‹#›</a:t>
            </a:fld>
            <a:endParaRPr lang="uk-UA"/>
          </a:p>
        </p:txBody>
      </p:sp>
      <p:sp>
        <p:nvSpPr>
          <p:cNvPr id="10" name="Нижний колонтитул 9"/>
          <p:cNvSpPr>
            <a:spLocks noGrp="1"/>
          </p:cNvSpPr>
          <p:nvPr>
            <p:ph type="ftr" sz="quarter" idx="16"/>
          </p:nvPr>
        </p:nvSpPr>
        <p:spPr/>
        <p:txBody>
          <a:bodyPr rtlCol="0"/>
          <a:lstStyle/>
          <a:p>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6E81499-0899-43E5-BC9F-48F4F35ADDFB}" type="datetimeFigureOut">
              <a:rPr lang="uk-UA" smtClean="0"/>
              <a:t>11.02.2015</a:t>
            </a:fld>
            <a:endParaRPr lang="uk-UA"/>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uk-UA"/>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3D6CF78-649B-4EC8-BE70-F96E879ECAC4}"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6E81499-0899-43E5-BC9F-48F4F35ADDFB}" type="datetimeFigureOut">
              <a:rPr lang="uk-UA" smtClean="0"/>
              <a:t>11.02.2015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3D6CF78-649B-4EC8-BE70-F96E879ECAC4}" type="slidenum">
              <a:rPr lang="uk-UA" smtClean="0"/>
              <a:t>‹#›</a:t>
            </a:fld>
            <a:endParaRPr lang="uk-UA"/>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6E81499-0899-43E5-BC9F-48F4F35ADDFB}" type="datetimeFigureOut">
              <a:rPr lang="uk-UA" smtClean="0"/>
              <a:t>11.02.2015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3D6CF78-649B-4EC8-BE70-F96E879ECAC4}" type="slidenum">
              <a:rPr lang="uk-UA" smtClean="0"/>
              <a:t>‹#›</a:t>
            </a:fld>
            <a:endParaRPr lang="uk-UA"/>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6E81499-0899-43E5-BC9F-48F4F35ADDFB}" type="datetimeFigureOut">
              <a:rPr lang="uk-UA" smtClean="0"/>
              <a:t>11.02.2015</a:t>
            </a:fld>
            <a:endParaRPr lang="uk-UA"/>
          </a:p>
        </p:txBody>
      </p:sp>
      <p:sp>
        <p:nvSpPr>
          <p:cNvPr id="7" name="Номер слайда 6"/>
          <p:cNvSpPr>
            <a:spLocks noGrp="1"/>
          </p:cNvSpPr>
          <p:nvPr>
            <p:ph type="sldNum" sz="quarter" idx="11"/>
          </p:nvPr>
        </p:nvSpPr>
        <p:spPr/>
        <p:txBody>
          <a:bodyPr rtlCol="0"/>
          <a:lstStyle/>
          <a:p>
            <a:fld id="{53D6CF78-649B-4EC8-BE70-F96E879ECAC4}" type="slidenum">
              <a:rPr lang="uk-UA" smtClean="0"/>
              <a:t>‹#›</a:t>
            </a:fld>
            <a:endParaRPr lang="uk-UA"/>
          </a:p>
        </p:txBody>
      </p:sp>
      <p:sp>
        <p:nvSpPr>
          <p:cNvPr id="8" name="Нижний колонтитул 7"/>
          <p:cNvSpPr>
            <a:spLocks noGrp="1"/>
          </p:cNvSpPr>
          <p:nvPr>
            <p:ph type="ftr" sz="quarter" idx="12"/>
          </p:nvPr>
        </p:nvSpPr>
        <p:spPr/>
        <p:txBody>
          <a:bodyPr rtlCol="0"/>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E81499-0899-43E5-BC9F-48F4F35ADDFB}" type="datetimeFigureOut">
              <a:rPr lang="uk-UA" smtClean="0"/>
              <a:t>11.02.2015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3D6CF78-649B-4EC8-BE70-F96E879ECAC4}"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6E81499-0899-43E5-BC9F-48F4F35ADDFB}" type="datetimeFigureOut">
              <a:rPr lang="uk-UA" smtClean="0"/>
              <a:t>11.02.2015</a:t>
            </a:fld>
            <a:endParaRPr lang="uk-UA"/>
          </a:p>
        </p:txBody>
      </p:sp>
      <p:sp>
        <p:nvSpPr>
          <p:cNvPr id="22" name="Номер слайда 21"/>
          <p:cNvSpPr>
            <a:spLocks noGrp="1"/>
          </p:cNvSpPr>
          <p:nvPr>
            <p:ph type="sldNum" sz="quarter" idx="15"/>
          </p:nvPr>
        </p:nvSpPr>
        <p:spPr/>
        <p:txBody>
          <a:bodyPr rtlCol="0"/>
          <a:lstStyle/>
          <a:p>
            <a:fld id="{53D6CF78-649B-4EC8-BE70-F96E879ECAC4}" type="slidenum">
              <a:rPr lang="uk-UA" smtClean="0"/>
              <a:t>‹#›</a:t>
            </a:fld>
            <a:endParaRPr lang="uk-UA"/>
          </a:p>
        </p:txBody>
      </p:sp>
      <p:sp>
        <p:nvSpPr>
          <p:cNvPr id="23" name="Нижний колонтитул 22"/>
          <p:cNvSpPr>
            <a:spLocks noGrp="1"/>
          </p:cNvSpPr>
          <p:nvPr>
            <p:ph type="ftr" sz="quarter" idx="16"/>
          </p:nvPr>
        </p:nvSpPr>
        <p:spPr/>
        <p:txBody>
          <a:bodyPr rtlCol="0"/>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6E81499-0899-43E5-BC9F-48F4F35ADDFB}" type="datetimeFigureOut">
              <a:rPr lang="uk-UA" smtClean="0"/>
              <a:t>11.02.2015</a:t>
            </a:fld>
            <a:endParaRPr lang="uk-UA"/>
          </a:p>
        </p:txBody>
      </p:sp>
      <p:sp>
        <p:nvSpPr>
          <p:cNvPr id="18" name="Номер слайда 17"/>
          <p:cNvSpPr>
            <a:spLocks noGrp="1"/>
          </p:cNvSpPr>
          <p:nvPr>
            <p:ph type="sldNum" sz="quarter" idx="11"/>
          </p:nvPr>
        </p:nvSpPr>
        <p:spPr/>
        <p:txBody>
          <a:bodyPr rtlCol="0"/>
          <a:lstStyle/>
          <a:p>
            <a:fld id="{53D6CF78-649B-4EC8-BE70-F96E879ECAC4}" type="slidenum">
              <a:rPr lang="uk-UA" smtClean="0"/>
              <a:t>‹#›</a:t>
            </a:fld>
            <a:endParaRPr lang="uk-UA"/>
          </a:p>
        </p:txBody>
      </p:sp>
      <p:sp>
        <p:nvSpPr>
          <p:cNvPr id="21" name="Нижний колонтитул 20"/>
          <p:cNvSpPr>
            <a:spLocks noGrp="1"/>
          </p:cNvSpPr>
          <p:nvPr>
            <p:ph type="ftr" sz="quarter" idx="12"/>
          </p:nvPr>
        </p:nvSpPr>
        <p:spPr/>
        <p:txBody>
          <a:bodyPr rtlCol="0"/>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6E81499-0899-43E5-BC9F-48F4F35ADDFB}" type="datetimeFigureOut">
              <a:rPr lang="uk-UA" smtClean="0"/>
              <a:t>11.02.2015</a:t>
            </a:fld>
            <a:endParaRPr lang="uk-UA"/>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uk-UA"/>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3D6CF78-649B-4EC8-BE70-F96E879ECAC4}"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Культура Античності. Візуальні мистецтва</a:t>
            </a:r>
          </a:p>
        </p:txBody>
      </p:sp>
      <p:sp>
        <p:nvSpPr>
          <p:cNvPr id="3" name="Подзаголовок 2"/>
          <p:cNvSpPr>
            <a:spLocks noGrp="1"/>
          </p:cNvSpPr>
          <p:nvPr>
            <p:ph type="subTitle" idx="1"/>
          </p:nvPr>
        </p:nvSpPr>
        <p:spPr/>
        <p:txBody>
          <a:bodyPr/>
          <a:lstStyle/>
          <a:p>
            <a:endParaRPr lang="uk-UA"/>
          </a:p>
        </p:txBody>
      </p:sp>
    </p:spTree>
    <p:extLst>
      <p:ext uri="{BB962C8B-B14F-4D97-AF65-F5344CB8AC3E}">
        <p14:creationId xmlns:p14="http://schemas.microsoft.com/office/powerpoint/2010/main" val="199839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Вступ</a:t>
            </a:r>
            <a:endParaRPr lang="uk-UA" dirty="0"/>
          </a:p>
        </p:txBody>
      </p:sp>
      <p:sp>
        <p:nvSpPr>
          <p:cNvPr id="3" name="Объект 2"/>
          <p:cNvSpPr>
            <a:spLocks noGrp="1"/>
          </p:cNvSpPr>
          <p:nvPr>
            <p:ph sz="quarter" idx="1"/>
          </p:nvPr>
        </p:nvSpPr>
        <p:spPr>
          <a:xfrm>
            <a:off x="457200" y="1600200"/>
            <a:ext cx="4258816" cy="4873752"/>
          </a:xfrm>
        </p:spPr>
        <p:txBody>
          <a:bodyPr/>
          <a:lstStyle/>
          <a:p>
            <a:r>
              <a:rPr lang="uk-UA" dirty="0"/>
              <a:t>Греки ніколи не називали себе греками, а країну – Грецією. Вони іменували себе еллінами, а країну – Елладою, що являла собою сукупність сотень автономних розділених державок, міст, сіл, полісів – общин-держав.</a:t>
            </a:r>
          </a:p>
          <a:p>
            <a:endParaRPr lang="uk-U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872478"/>
            <a:ext cx="3456384" cy="2841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86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Культура Стародавньої Греції</a:t>
            </a:r>
          </a:p>
        </p:txBody>
      </p:sp>
      <p:sp>
        <p:nvSpPr>
          <p:cNvPr id="3" name="Объект 2"/>
          <p:cNvSpPr>
            <a:spLocks noGrp="1"/>
          </p:cNvSpPr>
          <p:nvPr>
            <p:ph sz="quarter" idx="1"/>
          </p:nvPr>
        </p:nvSpPr>
        <p:spPr>
          <a:xfrm>
            <a:off x="467544" y="1628800"/>
            <a:ext cx="5518956" cy="4873752"/>
          </a:xfrm>
        </p:spPr>
        <p:txBody>
          <a:bodyPr/>
          <a:lstStyle/>
          <a:p>
            <a:r>
              <a:rPr lang="uk-UA" dirty="0"/>
              <a:t>Антична культура впродовж усього часу має міфологічний характер. У поемах грецьких літераторів Гомера (“Іліада”, “Одіссея”) та </a:t>
            </a:r>
            <a:r>
              <a:rPr lang="uk-UA" dirty="0" err="1"/>
              <a:t>Гесіода</a:t>
            </a:r>
            <a:r>
              <a:rPr lang="uk-UA" dirty="0"/>
              <a:t> (“Теогонія”, “Труди та дні”) ця система набуває того вигляду, в якому вона стає основою всього античного </a:t>
            </a:r>
            <a:r>
              <a:rPr lang="uk-UA" dirty="0" smtClean="0"/>
              <a:t>світогляду.</a:t>
            </a:r>
            <a:endParaRPr lang="uk-UA"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5" y="1844824"/>
            <a:ext cx="2629191"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6732240" y="5234130"/>
            <a:ext cx="947695" cy="369332"/>
          </a:xfrm>
          <a:prstGeom prst="rect">
            <a:avLst/>
          </a:prstGeom>
          <a:noFill/>
        </p:spPr>
        <p:txBody>
          <a:bodyPr wrap="none" rtlCol="0">
            <a:spAutoFit/>
          </a:bodyPr>
          <a:lstStyle/>
          <a:p>
            <a:r>
              <a:rPr lang="uk-UA" b="1" i="1" dirty="0" smtClean="0">
                <a:solidFill>
                  <a:schemeClr val="bg1">
                    <a:lumMod val="50000"/>
                  </a:schemeClr>
                </a:solidFill>
              </a:rPr>
              <a:t>Гомер</a:t>
            </a:r>
            <a:endParaRPr lang="uk-UA" b="1" i="1" dirty="0">
              <a:solidFill>
                <a:schemeClr val="bg1">
                  <a:lumMod val="50000"/>
                </a:schemeClr>
              </a:solidFill>
            </a:endParaRPr>
          </a:p>
        </p:txBody>
      </p:sp>
    </p:spTree>
    <p:extLst>
      <p:ext uri="{BB962C8B-B14F-4D97-AF65-F5344CB8AC3E}">
        <p14:creationId xmlns:p14="http://schemas.microsoft.com/office/powerpoint/2010/main" val="36298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Культура Стародавньої Греції</a:t>
            </a:r>
          </a:p>
        </p:txBody>
      </p:sp>
      <p:sp>
        <p:nvSpPr>
          <p:cNvPr id="3" name="Объект 2"/>
          <p:cNvSpPr>
            <a:spLocks noGrp="1"/>
          </p:cNvSpPr>
          <p:nvPr>
            <p:ph sz="quarter" idx="1"/>
          </p:nvPr>
        </p:nvSpPr>
        <p:spPr>
          <a:xfrm>
            <a:off x="457200" y="1600200"/>
            <a:ext cx="7499176" cy="4873752"/>
          </a:xfrm>
        </p:spPr>
        <p:txBody>
          <a:bodyPr/>
          <a:lstStyle/>
          <a:p>
            <a:r>
              <a:rPr lang="uk-UA" dirty="0"/>
              <a:t>Культура Греції виникла на </a:t>
            </a:r>
            <a:r>
              <a:rPr lang="uk-UA" dirty="0" err="1"/>
              <a:t>грунті</a:t>
            </a:r>
            <a:r>
              <a:rPr lang="uk-UA" dirty="0"/>
              <a:t> крито-мікенської культури, створеної корінними мешканцями </a:t>
            </a:r>
            <a:r>
              <a:rPr lang="uk-UA" dirty="0" err="1"/>
              <a:t>Середземномор</a:t>
            </a:r>
            <a:r>
              <a:rPr lang="ru-RU" dirty="0"/>
              <a:t>’</a:t>
            </a:r>
            <a:r>
              <a:rPr lang="uk-UA" dirty="0"/>
              <a:t>я, яку греки зруйнували в результаті війн з місцевим населенням. Це знайшло відображення в поемі Гомера “Іліада”. Грецька культура пройшла наступні етапи свого розвитку: </a:t>
            </a:r>
            <a:r>
              <a:rPr lang="uk-UA" i="1" dirty="0"/>
              <a:t>гомерівський, архаїчний, класичний, елліністичний.</a:t>
            </a:r>
          </a:p>
        </p:txBody>
      </p:sp>
    </p:spTree>
    <p:extLst>
      <p:ext uri="{BB962C8B-B14F-4D97-AF65-F5344CB8AC3E}">
        <p14:creationId xmlns:p14="http://schemas.microsoft.com/office/powerpoint/2010/main" val="3614099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Егейська </a:t>
            </a:r>
            <a:r>
              <a:rPr lang="uk-UA" dirty="0"/>
              <a:t>культура</a:t>
            </a:r>
          </a:p>
        </p:txBody>
      </p:sp>
      <p:sp>
        <p:nvSpPr>
          <p:cNvPr id="3" name="Объект 2"/>
          <p:cNvSpPr>
            <a:spLocks noGrp="1"/>
          </p:cNvSpPr>
          <p:nvPr>
            <p:ph sz="quarter" idx="1"/>
          </p:nvPr>
        </p:nvSpPr>
        <p:spPr/>
        <p:txBody>
          <a:bodyPr/>
          <a:lstStyle/>
          <a:p>
            <a:r>
              <a:rPr lang="uk-UA" dirty="0"/>
              <a:t>Найдавнішою з цивілізацій була егейська культура, існування якої загалом відповідає бронзовому віку археологічно-технологічної періодизації (</a:t>
            </a:r>
            <a:r>
              <a:rPr lang="en-US" dirty="0"/>
              <a:t>III </a:t>
            </a:r>
            <a:r>
              <a:rPr lang="uk-UA" dirty="0"/>
              <a:t>тисячоліття – </a:t>
            </a:r>
            <a:r>
              <a:rPr lang="en-US" dirty="0"/>
              <a:t>XII </a:t>
            </a:r>
            <a:r>
              <a:rPr lang="uk-UA" dirty="0"/>
              <a:t>сторіччя до н.е.; кінець цього періоду фіксується умовною датою загибелі легендарної Трої – 1184 рік до н.е.). Троя (нині знаходиться на території Туреччини) впродовж тривалого часу вважалася легендарним, міфічним містом.</a:t>
            </a:r>
          </a:p>
        </p:txBody>
      </p:sp>
    </p:spTree>
    <p:extLst>
      <p:ext uri="{BB962C8B-B14F-4D97-AF65-F5344CB8AC3E}">
        <p14:creationId xmlns:p14="http://schemas.microsoft.com/office/powerpoint/2010/main" val="9711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Архаїчний період</a:t>
            </a:r>
          </a:p>
        </p:txBody>
      </p:sp>
      <p:sp>
        <p:nvSpPr>
          <p:cNvPr id="3" name="Объект 2"/>
          <p:cNvSpPr>
            <a:spLocks noGrp="1"/>
          </p:cNvSpPr>
          <p:nvPr>
            <p:ph sz="quarter" idx="1"/>
          </p:nvPr>
        </p:nvSpPr>
        <p:spPr/>
        <p:txBody>
          <a:bodyPr>
            <a:normAutofit fontScale="92500"/>
          </a:bodyPr>
          <a:lstStyle/>
          <a:p>
            <a:r>
              <a:rPr lang="uk-UA" dirty="0"/>
              <a:t>Архаїчний період (</a:t>
            </a:r>
            <a:r>
              <a:rPr lang="en-US" dirty="0"/>
              <a:t>VII</a:t>
            </a:r>
            <a:r>
              <a:rPr lang="uk-UA" dirty="0"/>
              <a:t> – </a:t>
            </a:r>
            <a:r>
              <a:rPr lang="en-US" dirty="0"/>
              <a:t>VI</a:t>
            </a:r>
            <a:r>
              <a:rPr lang="uk-UA" dirty="0"/>
              <a:t> сторіччя до н.е.) характеризується утвердженням полісної системи суспільного буття, встановленням демократії у більшості міст, появою правових систем (законодавства Лікурга в Спарті, Дракона та Солона в Афінах), розквітом грецьких колоній у західній Малій Азії та південній Італії, постанням храмового будівництва, творчим переосмисленням східних традицій в архітектурі та мистецтві, зародженням філософії та перемогою у боротьбі маленької та роз’єднаної Греції над величезною перською державою </a:t>
            </a:r>
            <a:r>
              <a:rPr lang="uk-UA" dirty="0" err="1"/>
              <a:t>Ахеменідів</a:t>
            </a:r>
            <a:r>
              <a:rPr lang="uk-UA" dirty="0"/>
              <a:t> як доказ переваги “грецького (європейського) способу життя” над “варварським світом” східних деспотій.</a:t>
            </a:r>
          </a:p>
          <a:p>
            <a:endParaRPr lang="uk-UA" dirty="0"/>
          </a:p>
        </p:txBody>
      </p:sp>
    </p:spTree>
    <p:extLst>
      <p:ext uri="{BB962C8B-B14F-4D97-AF65-F5344CB8AC3E}">
        <p14:creationId xmlns:p14="http://schemas.microsoft.com/office/powerpoint/2010/main" val="367740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Класичний період</a:t>
            </a:r>
          </a:p>
        </p:txBody>
      </p:sp>
      <p:sp>
        <p:nvSpPr>
          <p:cNvPr id="3" name="Объект 2"/>
          <p:cNvSpPr>
            <a:spLocks noGrp="1"/>
          </p:cNvSpPr>
          <p:nvPr>
            <p:ph sz="quarter" idx="1"/>
          </p:nvPr>
        </p:nvSpPr>
        <p:spPr/>
        <p:txBody>
          <a:bodyPr>
            <a:normAutofit fontScale="92500" lnSpcReduction="20000"/>
          </a:bodyPr>
          <a:lstStyle/>
          <a:p>
            <a:r>
              <a:rPr lang="uk-UA" dirty="0"/>
              <a:t>Класичний період, або “доба </a:t>
            </a:r>
            <a:r>
              <a:rPr lang="uk-UA" dirty="0" err="1"/>
              <a:t>Перікла</a:t>
            </a:r>
            <a:r>
              <a:rPr lang="uk-UA" dirty="0"/>
              <a:t>” (</a:t>
            </a:r>
            <a:r>
              <a:rPr lang="en-US" dirty="0"/>
              <a:t>V</a:t>
            </a:r>
            <a:r>
              <a:rPr lang="uk-UA" dirty="0"/>
              <a:t> – </a:t>
            </a:r>
            <a:r>
              <a:rPr lang="en-US" dirty="0"/>
              <a:t>IV</a:t>
            </a:r>
            <a:r>
              <a:rPr lang="uk-UA" dirty="0"/>
              <a:t> сторіччя до н.е.) характеризується блискавичним піднесенням усіх форм культури, вищими досягненнями якої стали в архітектурі та містобудуванні – афінський Акрополь з його перлиною – Парфеноном, головним храмом Афін, у скульптурі – творчість </a:t>
            </a:r>
            <a:r>
              <a:rPr lang="uk-UA" dirty="0" err="1"/>
              <a:t>Поліклета</a:t>
            </a:r>
            <a:r>
              <a:rPr lang="uk-UA" dirty="0"/>
              <a:t>, Фідія, Праксителя, </a:t>
            </a:r>
            <a:r>
              <a:rPr lang="uk-UA" dirty="0" err="1"/>
              <a:t>Скопаса</a:t>
            </a:r>
            <a:r>
              <a:rPr lang="uk-UA" dirty="0"/>
              <a:t>, </a:t>
            </a:r>
            <a:r>
              <a:rPr lang="uk-UA" dirty="0" err="1"/>
              <a:t>Лісіппа</a:t>
            </a:r>
            <a:r>
              <a:rPr lang="uk-UA" dirty="0"/>
              <a:t>, в літературі та театральному мистецтві – трагедії Есхіла, Софокла та </a:t>
            </a:r>
            <a:r>
              <a:rPr lang="uk-UA" dirty="0" err="1"/>
              <a:t>Євріпіда</a:t>
            </a:r>
            <a:r>
              <a:rPr lang="uk-UA" dirty="0"/>
              <a:t>, у філософії – ідеї Сократа, Платона, </a:t>
            </a:r>
            <a:r>
              <a:rPr lang="uk-UA" dirty="0" err="1"/>
              <a:t>Арістотеля</a:t>
            </a:r>
            <a:r>
              <a:rPr lang="uk-UA" dirty="0"/>
              <a:t>. Афіни стають наймогутнішим політичним центром і культурною Меккою середземноморського світу, створюють союз полісів, до якого ввіходять понад 200 давньогрецьких міст. “Золотий вік” в Афінах був часом розквіту демократії. </a:t>
            </a:r>
          </a:p>
        </p:txBody>
      </p:sp>
    </p:spTree>
    <p:extLst>
      <p:ext uri="{BB962C8B-B14F-4D97-AF65-F5344CB8AC3E}">
        <p14:creationId xmlns:p14="http://schemas.microsoft.com/office/powerpoint/2010/main" val="354899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Елліністичний період</a:t>
            </a:r>
          </a:p>
        </p:txBody>
      </p:sp>
      <p:sp>
        <p:nvSpPr>
          <p:cNvPr id="3" name="Объект 2"/>
          <p:cNvSpPr>
            <a:spLocks noGrp="1"/>
          </p:cNvSpPr>
          <p:nvPr>
            <p:ph sz="quarter" idx="1"/>
          </p:nvPr>
        </p:nvSpPr>
        <p:spPr/>
        <p:txBody>
          <a:bodyPr/>
          <a:lstStyle/>
          <a:p>
            <a:r>
              <a:rPr lang="uk-UA" dirty="0"/>
              <a:t>Елліністичний період (323 – 30 роки до н.е.) проходить під знаком кризи традиційних античних цінностей і водночас широкої експансії культурних здобутків стародавніх греків далеко за межі навіть Великої Греції. Утворення велетенської держави Олександра Македонського та її наступниць – елліністичних монархій – уперше в історії створило умови для всебічної інтеграції в єдине ціле багато в чому протилежних культурних традицій “Заходу” та “Сходу”. </a:t>
            </a:r>
          </a:p>
        </p:txBody>
      </p:sp>
    </p:spTree>
    <p:extLst>
      <p:ext uri="{BB962C8B-B14F-4D97-AF65-F5344CB8AC3E}">
        <p14:creationId xmlns:p14="http://schemas.microsoft.com/office/powerpoint/2010/main" val="1192158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Архітектура</a:t>
            </a:r>
            <a:endParaRPr lang="uk-UA" dirty="0"/>
          </a:p>
        </p:txBody>
      </p:sp>
      <p:sp>
        <p:nvSpPr>
          <p:cNvPr id="3" name="Объект 2"/>
          <p:cNvSpPr>
            <a:spLocks noGrp="1"/>
          </p:cNvSpPr>
          <p:nvPr>
            <p:ph sz="quarter" idx="1"/>
          </p:nvPr>
        </p:nvSpPr>
        <p:spPr/>
        <p:txBody>
          <a:bodyPr/>
          <a:lstStyle/>
          <a:p>
            <a:r>
              <a:rPr lang="uk-UA" dirty="0"/>
              <a:t>Для архітектури цього періоду характерним було спорудження храмів, які зводили на горі у мальовничому місці, серед дерев. Вони були невеликими та пропорційними. Вхід до храму прикрашав портик – ряд колон, увінчаних трикутним фронтоном з барельєфом, на якому були зображені боги, на честь яких зводився храм.</a:t>
            </a:r>
          </a:p>
        </p:txBody>
      </p:sp>
    </p:spTree>
    <p:extLst>
      <p:ext uri="{BB962C8B-B14F-4D97-AF65-F5344CB8AC3E}">
        <p14:creationId xmlns:p14="http://schemas.microsoft.com/office/powerpoint/2010/main" val="413333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Архітектура</a:t>
            </a:r>
            <a:endParaRPr lang="uk-UA" dirty="0"/>
          </a:p>
        </p:txBody>
      </p:sp>
      <p:sp>
        <p:nvSpPr>
          <p:cNvPr id="3" name="Объект 2"/>
          <p:cNvSpPr>
            <a:spLocks noGrp="1"/>
          </p:cNvSpPr>
          <p:nvPr>
            <p:ph sz="quarter" idx="1"/>
          </p:nvPr>
        </p:nvSpPr>
        <p:spPr>
          <a:xfrm>
            <a:off x="457200" y="1600200"/>
            <a:ext cx="4258816" cy="4873752"/>
          </a:xfrm>
        </p:spPr>
        <p:txBody>
          <a:bodyPr/>
          <a:lstStyle/>
          <a:p>
            <a:r>
              <a:rPr lang="uk-UA" dirty="0"/>
              <a:t>Найвідомішими храмами були храм Зевса в Олімпії, побудований в середині </a:t>
            </a:r>
            <a:r>
              <a:rPr lang="en-US" dirty="0"/>
              <a:t>V</a:t>
            </a:r>
            <a:r>
              <a:rPr lang="uk-UA" dirty="0"/>
              <a:t> сторіччя до н.е. з величною статуєю Зевса роботи Фідія. Статуя була виконана зі слонової кістки та золота.</a:t>
            </a:r>
          </a:p>
          <a:p>
            <a:endParaRPr lang="uk-UA"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44" y="1340768"/>
            <a:ext cx="3442171" cy="44059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6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Архітектура</a:t>
            </a:r>
            <a:endParaRPr lang="uk-UA" dirty="0"/>
          </a:p>
        </p:txBody>
      </p:sp>
      <p:sp>
        <p:nvSpPr>
          <p:cNvPr id="3" name="Объект 2"/>
          <p:cNvSpPr>
            <a:spLocks noGrp="1"/>
          </p:cNvSpPr>
          <p:nvPr>
            <p:ph sz="quarter" idx="1"/>
          </p:nvPr>
        </p:nvSpPr>
        <p:spPr>
          <a:xfrm>
            <a:off x="457200" y="1600200"/>
            <a:ext cx="3754760" cy="4873752"/>
          </a:xfrm>
        </p:spPr>
        <p:txBody>
          <a:bodyPr>
            <a:normAutofit/>
          </a:bodyPr>
          <a:lstStyle/>
          <a:p>
            <a:r>
              <a:rPr lang="uk-UA" sz="2200" dirty="0"/>
              <a:t>Вершиною давньогрецької архітектури став афінський Акрополь, збудований на скелі, що височіла над морем. Головна роль в його створенні належить Фідію.</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747" y="1556792"/>
            <a:ext cx="4104590" cy="30770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32975" y="5193226"/>
            <a:ext cx="7056784" cy="1107996"/>
          </a:xfrm>
          <a:prstGeom prst="rect">
            <a:avLst/>
          </a:prstGeom>
        </p:spPr>
        <p:txBody>
          <a:bodyPr wrap="square">
            <a:spAutoFit/>
          </a:bodyPr>
          <a:lstStyle/>
          <a:p>
            <a:r>
              <a:rPr lang="ru-RU" sz="2200" dirty="0" smtClean="0"/>
              <a:t>До ансамблю Акрополю </a:t>
            </a:r>
            <a:r>
              <a:rPr lang="ru-RU" sz="2200" dirty="0" err="1" smtClean="0"/>
              <a:t>увіходили</a:t>
            </a:r>
            <a:r>
              <a:rPr lang="ru-RU" sz="2200" dirty="0" smtClean="0"/>
              <a:t> </a:t>
            </a:r>
            <a:r>
              <a:rPr lang="ru-RU" sz="2200" dirty="0" err="1" smtClean="0"/>
              <a:t>Пропілеї</a:t>
            </a:r>
            <a:r>
              <a:rPr lang="ru-RU" sz="2200" dirty="0" smtClean="0"/>
              <a:t>, храм </a:t>
            </a:r>
            <a:r>
              <a:rPr lang="ru-RU" sz="2200" dirty="0" err="1" smtClean="0"/>
              <a:t>богині</a:t>
            </a:r>
            <a:r>
              <a:rPr lang="ru-RU" sz="2200" dirty="0" smtClean="0"/>
              <a:t> </a:t>
            </a:r>
            <a:r>
              <a:rPr lang="ru-RU" sz="2200" dirty="0" err="1" smtClean="0"/>
              <a:t>Ніке</a:t>
            </a:r>
            <a:r>
              <a:rPr lang="ru-RU" sz="2200" dirty="0" smtClean="0"/>
              <a:t> (</a:t>
            </a:r>
            <a:r>
              <a:rPr lang="ru-RU" sz="2200" dirty="0" err="1" smtClean="0"/>
              <a:t>Безкрилої</a:t>
            </a:r>
            <a:r>
              <a:rPr lang="ru-RU" sz="2200" dirty="0" smtClean="0"/>
              <a:t> Перемоги), Парфенон – храм </a:t>
            </a:r>
            <a:r>
              <a:rPr lang="ru-RU" sz="2200" dirty="0" err="1" smtClean="0"/>
              <a:t>богині</a:t>
            </a:r>
            <a:r>
              <a:rPr lang="ru-RU" sz="2200" dirty="0" smtClean="0"/>
              <a:t> </a:t>
            </a:r>
            <a:r>
              <a:rPr lang="ru-RU" sz="2200" dirty="0" err="1" smtClean="0"/>
              <a:t>Афіни</a:t>
            </a:r>
            <a:r>
              <a:rPr lang="ru-RU" sz="2200" dirty="0" smtClean="0"/>
              <a:t>.</a:t>
            </a:r>
            <a:endParaRPr lang="uk-UA" sz="2200" dirty="0"/>
          </a:p>
        </p:txBody>
      </p:sp>
    </p:spTree>
    <p:extLst>
      <p:ext uri="{BB962C8B-B14F-4D97-AF65-F5344CB8AC3E}">
        <p14:creationId xmlns:p14="http://schemas.microsoft.com/office/powerpoint/2010/main" val="373947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uk-UA" dirty="0"/>
          </a:p>
        </p:txBody>
      </p:sp>
      <p:sp>
        <p:nvSpPr>
          <p:cNvPr id="3" name="Объект 2"/>
          <p:cNvSpPr>
            <a:spLocks noGrp="1"/>
          </p:cNvSpPr>
          <p:nvPr>
            <p:ph sz="quarter" idx="1"/>
          </p:nvPr>
        </p:nvSpPr>
        <p:spPr/>
        <p:txBody>
          <a:bodyPr/>
          <a:lstStyle/>
          <a:p>
            <a:pPr marL="0" indent="0">
              <a:buNone/>
            </a:pPr>
            <a:r>
              <a:rPr lang="uk-UA" b="1" dirty="0" smtClean="0"/>
              <a:t>  1. Характерні </a:t>
            </a:r>
            <a:r>
              <a:rPr lang="uk-UA" b="1" dirty="0"/>
              <a:t>риси культури античного </a:t>
            </a:r>
            <a:r>
              <a:rPr lang="uk-UA" b="1" dirty="0" smtClean="0"/>
              <a:t>світу</a:t>
            </a:r>
          </a:p>
          <a:p>
            <a:pPr marL="0" indent="0">
              <a:buNone/>
            </a:pPr>
            <a:r>
              <a:rPr lang="uk-UA" b="1" dirty="0" smtClean="0"/>
              <a:t>  2.Культура </a:t>
            </a:r>
            <a:r>
              <a:rPr lang="uk-UA" b="1" dirty="0"/>
              <a:t>Стародавньої </a:t>
            </a:r>
            <a:r>
              <a:rPr lang="uk-UA" b="1" dirty="0" smtClean="0"/>
              <a:t>Греції</a:t>
            </a:r>
          </a:p>
          <a:p>
            <a:pPr lvl="1"/>
            <a:r>
              <a:rPr lang="uk-UA" b="1" dirty="0" smtClean="0"/>
              <a:t>Архітектура</a:t>
            </a:r>
          </a:p>
          <a:p>
            <a:pPr lvl="1"/>
            <a:r>
              <a:rPr lang="uk-UA" b="1" dirty="0" smtClean="0"/>
              <a:t>Скульптура</a:t>
            </a:r>
          </a:p>
          <a:p>
            <a:pPr lvl="1"/>
            <a:r>
              <a:rPr lang="uk-UA" b="1" dirty="0" smtClean="0"/>
              <a:t>Живопис</a:t>
            </a:r>
          </a:p>
          <a:p>
            <a:pPr marL="0" indent="0">
              <a:buNone/>
            </a:pPr>
            <a:r>
              <a:rPr lang="uk-UA" b="1" dirty="0" smtClean="0"/>
              <a:t>  3</a:t>
            </a:r>
            <a:r>
              <a:rPr lang="uk-UA" b="1" dirty="0"/>
              <a:t>. Культура Стародавнього Риму</a:t>
            </a:r>
            <a:endParaRPr lang="uk-UA" dirty="0"/>
          </a:p>
          <a:p>
            <a:pPr lvl="1"/>
            <a:r>
              <a:rPr lang="uk-UA" b="1" dirty="0" smtClean="0"/>
              <a:t>Мистецтво</a:t>
            </a:r>
          </a:p>
          <a:p>
            <a:pPr lvl="1"/>
            <a:r>
              <a:rPr lang="uk-UA" b="1" dirty="0" smtClean="0"/>
              <a:t>Скульптура</a:t>
            </a:r>
          </a:p>
          <a:p>
            <a:pPr lvl="1"/>
            <a:r>
              <a:rPr lang="uk-UA" b="1" dirty="0"/>
              <a:t>Театр</a:t>
            </a:r>
            <a:endParaRPr lang="uk-UA" dirty="0"/>
          </a:p>
          <a:p>
            <a:endParaRPr lang="uk-UA" dirty="0"/>
          </a:p>
        </p:txBody>
      </p:sp>
    </p:spTree>
    <p:extLst>
      <p:ext uri="{BB962C8B-B14F-4D97-AF65-F5344CB8AC3E}">
        <p14:creationId xmlns:p14="http://schemas.microsoft.com/office/powerpoint/2010/main" val="420145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Скульптура</a:t>
            </a:r>
          </a:p>
        </p:txBody>
      </p:sp>
      <p:sp>
        <p:nvSpPr>
          <p:cNvPr id="3" name="Объект 2"/>
          <p:cNvSpPr>
            <a:spLocks noGrp="1"/>
          </p:cNvSpPr>
          <p:nvPr>
            <p:ph sz="quarter" idx="1"/>
          </p:nvPr>
        </p:nvSpPr>
        <p:spPr/>
        <p:txBody>
          <a:bodyPr/>
          <a:lstStyle/>
          <a:p>
            <a:r>
              <a:rPr lang="ru-RU" dirty="0" err="1"/>
              <a:t>Її</a:t>
            </a:r>
            <a:r>
              <a:rPr lang="ru-RU" dirty="0"/>
              <a:t> </a:t>
            </a:r>
            <a:r>
              <a:rPr lang="ru-RU" dirty="0" err="1"/>
              <a:t>розвиток</a:t>
            </a:r>
            <a:r>
              <a:rPr lang="ru-RU" dirty="0"/>
              <a:t> </a:t>
            </a:r>
            <a:r>
              <a:rPr lang="ru-RU" dirty="0" err="1"/>
              <a:t>пов’язаний</a:t>
            </a:r>
            <a:r>
              <a:rPr lang="ru-RU" dirty="0"/>
              <a:t> з </a:t>
            </a:r>
            <a:r>
              <a:rPr lang="ru-RU" dirty="0" err="1"/>
              <a:t>іменами</a:t>
            </a:r>
            <a:r>
              <a:rPr lang="ru-RU" dirty="0"/>
              <a:t> Мирона, </a:t>
            </a:r>
            <a:r>
              <a:rPr lang="ru-RU" dirty="0" err="1"/>
              <a:t>Фідія</a:t>
            </a:r>
            <a:r>
              <a:rPr lang="ru-RU" dirty="0"/>
              <a:t>, </a:t>
            </a:r>
            <a:r>
              <a:rPr lang="ru-RU" dirty="0" err="1"/>
              <a:t>Поліклета</a:t>
            </a:r>
            <a:r>
              <a:rPr lang="ru-RU" dirty="0"/>
              <a:t>, Праксителя та </a:t>
            </a:r>
            <a:r>
              <a:rPr lang="ru-RU" dirty="0" err="1"/>
              <a:t>інших</a:t>
            </a:r>
            <a:r>
              <a:rPr lang="ru-RU" dirty="0"/>
              <a:t> </a:t>
            </a:r>
            <a:r>
              <a:rPr lang="ru-RU" dirty="0" err="1"/>
              <a:t>скульпторів</a:t>
            </a:r>
            <a:r>
              <a:rPr lang="ru-RU" dirty="0"/>
              <a:t>, </a:t>
            </a:r>
            <a:r>
              <a:rPr lang="ru-RU" dirty="0" err="1"/>
              <a:t>які</a:t>
            </a:r>
            <a:r>
              <a:rPr lang="ru-RU" dirty="0"/>
              <a:t> </a:t>
            </a:r>
            <a:r>
              <a:rPr lang="ru-RU" dirty="0" err="1"/>
              <a:t>створювали</a:t>
            </a:r>
            <a:r>
              <a:rPr lang="ru-RU" dirty="0"/>
              <a:t> </a:t>
            </a:r>
            <a:r>
              <a:rPr lang="ru-RU" dirty="0" err="1"/>
              <a:t>пропорційні</a:t>
            </a:r>
            <a:r>
              <a:rPr lang="ru-RU" dirty="0"/>
              <a:t> </a:t>
            </a:r>
            <a:r>
              <a:rPr lang="ru-RU" dirty="0" err="1"/>
              <a:t>зображення</a:t>
            </a:r>
            <a:r>
              <a:rPr lang="ru-RU" dirty="0"/>
              <a:t> </a:t>
            </a:r>
            <a:r>
              <a:rPr lang="ru-RU" dirty="0" err="1"/>
              <a:t>ідеального</a:t>
            </a:r>
            <a:r>
              <a:rPr lang="ru-RU" dirty="0"/>
              <a:t> </a:t>
            </a:r>
            <a:r>
              <a:rPr lang="ru-RU" dirty="0" err="1"/>
              <a:t>людського</a:t>
            </a:r>
            <a:r>
              <a:rPr lang="ru-RU" dirty="0"/>
              <a:t> </a:t>
            </a:r>
            <a:r>
              <a:rPr lang="ru-RU" dirty="0" err="1"/>
              <a:t>тіла</a:t>
            </a:r>
            <a:r>
              <a:rPr lang="ru-RU" dirty="0"/>
              <a:t>. </a:t>
            </a:r>
            <a:endParaRPr lang="uk-UA"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498855"/>
            <a:ext cx="1098510" cy="2746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513628"/>
            <a:ext cx="1676400" cy="2733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513628"/>
            <a:ext cx="1237569" cy="2750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862" r="20885"/>
          <a:stretch/>
        </p:blipFill>
        <p:spPr bwMode="auto">
          <a:xfrm>
            <a:off x="6430297" y="3456723"/>
            <a:ext cx="1312606" cy="2863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0483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Живопис</a:t>
            </a:r>
          </a:p>
        </p:txBody>
      </p:sp>
      <p:sp>
        <p:nvSpPr>
          <p:cNvPr id="3" name="Объект 2"/>
          <p:cNvSpPr>
            <a:spLocks noGrp="1"/>
          </p:cNvSpPr>
          <p:nvPr>
            <p:ph sz="quarter" idx="1"/>
          </p:nvPr>
        </p:nvSpPr>
        <p:spPr/>
        <p:txBody>
          <a:bodyPr/>
          <a:lstStyle/>
          <a:p>
            <a:r>
              <a:rPr lang="uk-UA" dirty="0"/>
              <a:t>Важливою частиною давньогрецького мистецтва був вазопис, в якому переважав </a:t>
            </a:r>
            <a:r>
              <a:rPr lang="uk-UA" dirty="0" err="1"/>
              <a:t>червонофігурний</a:t>
            </a:r>
            <a:r>
              <a:rPr lang="uk-UA" dirty="0"/>
              <a:t> стиль: тло виробу покривали чорною фарбою, а фігури залишалися не зафарбованими, зберігаючи червонуватий колір глини.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221088"/>
            <a:ext cx="1939551" cy="22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753114"/>
            <a:ext cx="1944216" cy="274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06" r="6404"/>
          <a:stretch/>
        </p:blipFill>
        <p:spPr bwMode="auto">
          <a:xfrm>
            <a:off x="5692877" y="3524846"/>
            <a:ext cx="2374492" cy="297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235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Живопис</a:t>
            </a:r>
          </a:p>
        </p:txBody>
      </p:sp>
      <p:sp>
        <p:nvSpPr>
          <p:cNvPr id="3" name="Объект 2"/>
          <p:cNvSpPr>
            <a:spLocks noGrp="1"/>
          </p:cNvSpPr>
          <p:nvPr>
            <p:ph sz="quarter" idx="1"/>
          </p:nvPr>
        </p:nvSpPr>
        <p:spPr>
          <a:xfrm>
            <a:off x="457200" y="1600200"/>
            <a:ext cx="8003232" cy="2620888"/>
          </a:xfrm>
        </p:spPr>
        <p:txBody>
          <a:bodyPr>
            <a:normAutofit fontScale="92500" lnSpcReduction="10000"/>
          </a:bodyPr>
          <a:lstStyle/>
          <a:p>
            <a:r>
              <a:rPr lang="uk-UA" dirty="0"/>
              <a:t>Наприкінці </a:t>
            </a:r>
            <a:r>
              <a:rPr lang="en-US" dirty="0"/>
              <a:t>V </a:t>
            </a:r>
            <a:r>
              <a:rPr lang="uk-UA" dirty="0"/>
              <a:t>сторіччя до н.е. вазопис починає занепадати, проте починає розвиватися живопис, про що свідчить низка творів, пов’язаних з іменами </a:t>
            </a:r>
            <a:r>
              <a:rPr lang="uk-UA" dirty="0" err="1"/>
              <a:t>Аполлодора</a:t>
            </a:r>
            <a:r>
              <a:rPr lang="uk-UA" dirty="0"/>
              <a:t> Афінського, який першим оволодів мистецтвом світлотіні та застосував його у своїх роботах, та </a:t>
            </a:r>
            <a:r>
              <a:rPr lang="uk-UA" dirty="0" err="1"/>
              <a:t>Полігнота</a:t>
            </a:r>
            <a:r>
              <a:rPr lang="uk-UA" dirty="0"/>
              <a:t>, який першим спробував передати простір та об’єм фігур, ввів у композицію пейзаж.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016374"/>
            <a:ext cx="4176464" cy="2589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670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0158" y="2348880"/>
            <a:ext cx="6503703"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Культура </a:t>
            </a:r>
          </a:p>
          <a:p>
            <a:pPr algn="ctr"/>
            <a:r>
              <a:rPr lang="ru-RU"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стародавнього</a:t>
            </a:r>
            <a:endPar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Риму</a:t>
            </a:r>
            <a:endParaRPr lang="ru-RU"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09170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Вступ</a:t>
            </a:r>
            <a:endParaRPr lang="uk-UA" dirty="0"/>
          </a:p>
        </p:txBody>
      </p:sp>
      <p:sp>
        <p:nvSpPr>
          <p:cNvPr id="3" name="Объект 2"/>
          <p:cNvSpPr>
            <a:spLocks noGrp="1"/>
          </p:cNvSpPr>
          <p:nvPr>
            <p:ph sz="quarter" idx="1"/>
          </p:nvPr>
        </p:nvSpPr>
        <p:spPr/>
        <p:txBody>
          <a:bodyPr>
            <a:normAutofit fontScale="85000" lnSpcReduction="10000"/>
          </a:bodyPr>
          <a:lstStyle/>
          <a:p>
            <a:r>
              <a:rPr lang="uk-UA" dirty="0"/>
              <a:t>Останнім етапом у розвитку античної культури стала цивілізація Стародавнього Риму. Культура Стародавнього Риму також мала досить довгу передісторію. Найдавнішою цивілізацією на Апеннінському півострові – колисці племені </a:t>
            </a:r>
            <a:r>
              <a:rPr lang="uk-UA" dirty="0" err="1"/>
              <a:t>латинів</a:t>
            </a:r>
            <a:r>
              <a:rPr lang="uk-UA" dirty="0"/>
              <a:t>, які згодом перетворили свій крихітний поліс на найбільшу в античності світову імперію – була етруська культура, яка сформувалася ще у </a:t>
            </a:r>
            <a:r>
              <a:rPr lang="en-US" dirty="0"/>
              <a:t>IX</a:t>
            </a:r>
            <a:r>
              <a:rPr lang="uk-UA" dirty="0"/>
              <a:t> – </a:t>
            </a:r>
            <a:r>
              <a:rPr lang="en-US" dirty="0"/>
              <a:t>VIII</a:t>
            </a:r>
            <a:r>
              <a:rPr lang="uk-UA" dirty="0"/>
              <a:t> сторіччях до н.е. (так звана “культура </a:t>
            </a:r>
            <a:r>
              <a:rPr lang="uk-UA" dirty="0" err="1"/>
              <a:t>Вілланова</a:t>
            </a:r>
            <a:r>
              <a:rPr lang="uk-UA" dirty="0"/>
              <a:t>”) й остаточно розчинилася в римській культурі лише у </a:t>
            </a:r>
            <a:r>
              <a:rPr lang="en-US" dirty="0"/>
              <a:t>I</a:t>
            </a:r>
            <a:r>
              <a:rPr lang="uk-UA" dirty="0"/>
              <a:t> сторіччі до н.е., залишивши після себе багато культурних ознак, які здаються нам “суто римськими” </a:t>
            </a:r>
            <a:r>
              <a:rPr lang="uk-UA" i="1" dirty="0"/>
              <a:t>(імена та функції божеств, перших царів, перший алфавіт, головні принципи архітектури, магічні знання, маски як прообраз римського портрету, традиційну одежу (тогу), сенат як вищий орган влади, навіть Капітолійську вовчицю – знаменитий символ “вічного міста”).</a:t>
            </a:r>
          </a:p>
          <a:p>
            <a:endParaRPr lang="uk-UA" dirty="0"/>
          </a:p>
        </p:txBody>
      </p:sp>
    </p:spTree>
    <p:extLst>
      <p:ext uri="{BB962C8B-B14F-4D97-AF65-F5344CB8AC3E}">
        <p14:creationId xmlns:p14="http://schemas.microsoft.com/office/powerpoint/2010/main" val="2242659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Царський період</a:t>
            </a:r>
          </a:p>
        </p:txBody>
      </p:sp>
      <p:sp>
        <p:nvSpPr>
          <p:cNvPr id="3" name="Объект 2"/>
          <p:cNvSpPr>
            <a:spLocks noGrp="1"/>
          </p:cNvSpPr>
          <p:nvPr>
            <p:ph sz="quarter" idx="1"/>
          </p:nvPr>
        </p:nvSpPr>
        <p:spPr>
          <a:xfrm>
            <a:off x="457200" y="1600200"/>
            <a:ext cx="5338936" cy="4873752"/>
          </a:xfrm>
        </p:spPr>
        <p:txBody>
          <a:bodyPr/>
          <a:lstStyle/>
          <a:p>
            <a:r>
              <a:rPr lang="uk-UA" dirty="0"/>
              <a:t>Царський період (753 – 509 рр. до н.е.), про який дійшли до нас переважно легендарні свідчення, розпочався з легендарним заснуванням Риму й проходив під знаком повного домінування етрусків, доки не завершився вигнанням останнього царя </a:t>
            </a:r>
            <a:r>
              <a:rPr lang="uk-UA" dirty="0" err="1"/>
              <a:t>Тарквінія</a:t>
            </a:r>
            <a:r>
              <a:rPr lang="uk-UA" dirty="0"/>
              <a:t> Гордого та встановленням аристократичного республіканського ладу.</a:t>
            </a:r>
          </a:p>
          <a:p>
            <a:endParaRPr lang="uk-UA"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041" y="1628799"/>
            <a:ext cx="2520280" cy="33603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580112" y="4989173"/>
            <a:ext cx="2892138" cy="369332"/>
          </a:xfrm>
          <a:prstGeom prst="rect">
            <a:avLst/>
          </a:prstGeom>
        </p:spPr>
        <p:txBody>
          <a:bodyPr wrap="none">
            <a:spAutoFit/>
          </a:bodyPr>
          <a:lstStyle/>
          <a:p>
            <a:r>
              <a:rPr lang="uk-UA" dirty="0" err="1" smtClean="0"/>
              <a:t>Луцій</a:t>
            </a:r>
            <a:r>
              <a:rPr lang="uk-UA" dirty="0" smtClean="0"/>
              <a:t> </a:t>
            </a:r>
            <a:r>
              <a:rPr lang="uk-UA" dirty="0" err="1" smtClean="0"/>
              <a:t>Тарквіній</a:t>
            </a:r>
            <a:r>
              <a:rPr lang="uk-UA" dirty="0" smtClean="0"/>
              <a:t> Гордий</a:t>
            </a:r>
            <a:endParaRPr lang="uk-UA" dirty="0"/>
          </a:p>
        </p:txBody>
      </p:sp>
    </p:spTree>
    <p:extLst>
      <p:ext uri="{BB962C8B-B14F-4D97-AF65-F5344CB8AC3E}">
        <p14:creationId xmlns:p14="http://schemas.microsoft.com/office/powerpoint/2010/main" val="367011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Республіканський період</a:t>
            </a:r>
          </a:p>
        </p:txBody>
      </p:sp>
      <p:sp>
        <p:nvSpPr>
          <p:cNvPr id="3" name="Объект 2"/>
          <p:cNvSpPr>
            <a:spLocks noGrp="1"/>
          </p:cNvSpPr>
          <p:nvPr>
            <p:ph sz="quarter" idx="1"/>
          </p:nvPr>
        </p:nvSpPr>
        <p:spPr/>
        <p:txBody>
          <a:bodyPr>
            <a:normAutofit fontScale="92500"/>
          </a:bodyPr>
          <a:lstStyle/>
          <a:p>
            <a:r>
              <a:rPr lang="uk-UA" dirty="0"/>
              <a:t>Республіканський період (509 – 31 рр. до н.е.) був добою становлення Риму як непереможного військово-політичного механізму, наповненою безперервними війнами: спочатку за підкорення італіків – корінних мешканців Італії й сусідів </a:t>
            </a:r>
            <a:r>
              <a:rPr lang="uk-UA" dirty="0" err="1"/>
              <a:t>латинів</a:t>
            </a:r>
            <a:r>
              <a:rPr lang="uk-UA" dirty="0"/>
              <a:t>, потім з Карфагеном у серії Пунічних війн за панування у Середземноморському басейні та створення наддержави після підкорення Македонії та завоювання Греції (й заразом початок широких запозичень з різних сфер давньогрецької культури), нарешті, боротьба між патриціями та плебеями, криза республіканських політичних інституцій і згубні для Республіки громадянські війни.</a:t>
            </a:r>
          </a:p>
          <a:p>
            <a:endParaRPr lang="uk-UA" dirty="0"/>
          </a:p>
        </p:txBody>
      </p:sp>
    </p:spTree>
    <p:extLst>
      <p:ext uri="{BB962C8B-B14F-4D97-AF65-F5344CB8AC3E}">
        <p14:creationId xmlns:p14="http://schemas.microsoft.com/office/powerpoint/2010/main" val="4014413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Перідод</a:t>
            </a:r>
            <a:r>
              <a:rPr lang="uk-UA" dirty="0" smtClean="0"/>
              <a:t> Імперії</a:t>
            </a:r>
            <a:endParaRPr lang="uk-UA" dirty="0"/>
          </a:p>
        </p:txBody>
      </p:sp>
      <p:sp>
        <p:nvSpPr>
          <p:cNvPr id="3" name="Объект 2"/>
          <p:cNvSpPr>
            <a:spLocks noGrp="1"/>
          </p:cNvSpPr>
          <p:nvPr>
            <p:ph sz="quarter" idx="1"/>
          </p:nvPr>
        </p:nvSpPr>
        <p:spPr/>
        <p:txBody>
          <a:bodyPr>
            <a:normAutofit fontScale="92500"/>
          </a:bodyPr>
          <a:lstStyle/>
          <a:p>
            <a:r>
              <a:rPr lang="uk-UA" dirty="0"/>
              <a:t>У період ранньої Імперії (31 рік до н.е. – 193 рік н.е.) Римська держава сягнула вершини своєї могутності та процвітання за умов установленого Октавіаном Августом “римського миру”, а також великих успіхів у справі </a:t>
            </a:r>
            <a:r>
              <a:rPr lang="uk-UA" dirty="0" err="1"/>
              <a:t>романизації</a:t>
            </a:r>
            <a:r>
              <a:rPr lang="uk-UA" dirty="0"/>
              <a:t> підкореного населення. Для періоду пізньої Імперії (193 – 476 рр.) характерні були насамперед перехід від завойовницької політики до оборонної стратегії, спрямованої на утримання захоплених територій, а також запеклі спроби зберегти цілісність держави на тлі зростаючої анархії та перетворення армії з інструменту політики на чинник розкладання політичної системи.</a:t>
            </a:r>
          </a:p>
          <a:p>
            <a:endParaRPr lang="uk-UA" dirty="0"/>
          </a:p>
        </p:txBody>
      </p:sp>
    </p:spTree>
    <p:extLst>
      <p:ext uri="{BB962C8B-B14F-4D97-AF65-F5344CB8AC3E}">
        <p14:creationId xmlns:p14="http://schemas.microsoft.com/office/powerpoint/2010/main" val="118638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Культура </a:t>
            </a:r>
            <a:r>
              <a:rPr lang="uk-UA" dirty="0" smtClean="0"/>
              <a:t>Стародавнього </a:t>
            </a:r>
            <a:r>
              <a:rPr lang="uk-UA" dirty="0"/>
              <a:t>Риму</a:t>
            </a:r>
          </a:p>
        </p:txBody>
      </p:sp>
      <p:sp>
        <p:nvSpPr>
          <p:cNvPr id="3" name="Объект 2"/>
          <p:cNvSpPr>
            <a:spLocks noGrp="1"/>
          </p:cNvSpPr>
          <p:nvPr>
            <p:ph sz="quarter" idx="1"/>
          </p:nvPr>
        </p:nvSpPr>
        <p:spPr/>
        <p:txBody>
          <a:bodyPr/>
          <a:lstStyle/>
          <a:p>
            <a:r>
              <a:rPr lang="uk-UA" dirty="0"/>
              <a:t>Етруски вміли будувати добре сплановані укріплені міста, були добрими ремісниками, зодчими, скульпторами, винайшли цифри, згодом названі римськими. Вони володіли мистецтвом обробки заліза, бронзи, були прекрасними ювелірами, створили такі шедеври культури, як храм Юпітера на Капітолійському пагорбі та знамениту Капітолійську вовчицю.</a:t>
            </a:r>
          </a:p>
        </p:txBody>
      </p:sp>
    </p:spTree>
    <p:extLst>
      <p:ext uri="{BB962C8B-B14F-4D97-AF65-F5344CB8AC3E}">
        <p14:creationId xmlns:p14="http://schemas.microsoft.com/office/powerpoint/2010/main" val="632095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Мистецтво</a:t>
            </a:r>
            <a:endParaRPr lang="uk-UA" dirty="0"/>
          </a:p>
        </p:txBody>
      </p:sp>
      <p:sp>
        <p:nvSpPr>
          <p:cNvPr id="3" name="Объект 2"/>
          <p:cNvSpPr>
            <a:spLocks noGrp="1"/>
          </p:cNvSpPr>
          <p:nvPr>
            <p:ph sz="quarter" idx="1"/>
          </p:nvPr>
        </p:nvSpPr>
        <p:spPr/>
        <p:txBody>
          <a:bodyPr/>
          <a:lstStyle/>
          <a:p>
            <a:r>
              <a:rPr lang="uk-UA" dirty="0"/>
              <a:t>Провідним різновидом мистецтва Стародавнього Риму була монументальна архітектура. Здавна римляни розвивали будування круглого храму (ротонда) – архаїчного типу культової споруди. З винаходом бетону вони навчилися зводити великий стаціонарний купол, якого не знали ні греки, ні інші народи світу.</a:t>
            </a:r>
          </a:p>
          <a:p>
            <a:endParaRPr lang="uk-UA" dirty="0"/>
          </a:p>
        </p:txBody>
      </p:sp>
    </p:spTree>
    <p:extLst>
      <p:ext uri="{BB962C8B-B14F-4D97-AF65-F5344CB8AC3E}">
        <p14:creationId xmlns:p14="http://schemas.microsoft.com/office/powerpoint/2010/main" val="295265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159" y="1700808"/>
            <a:ext cx="4753376" cy="3024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Заголовок 1"/>
          <p:cNvSpPr>
            <a:spLocks noGrp="1"/>
          </p:cNvSpPr>
          <p:nvPr>
            <p:ph type="title"/>
          </p:nvPr>
        </p:nvSpPr>
        <p:spPr/>
        <p:txBody>
          <a:bodyPr/>
          <a:lstStyle/>
          <a:p>
            <a:r>
              <a:rPr lang="ru-RU" dirty="0" smtClean="0"/>
              <a:t>ВСТУП</a:t>
            </a:r>
            <a:endParaRPr lang="uk-UA" dirty="0"/>
          </a:p>
        </p:txBody>
      </p:sp>
      <p:sp>
        <p:nvSpPr>
          <p:cNvPr id="3" name="Объект 2"/>
          <p:cNvSpPr>
            <a:spLocks noGrp="1"/>
          </p:cNvSpPr>
          <p:nvPr>
            <p:ph sz="quarter" idx="1"/>
          </p:nvPr>
        </p:nvSpPr>
        <p:spPr>
          <a:xfrm>
            <a:off x="256456" y="1808343"/>
            <a:ext cx="3451448" cy="2916801"/>
          </a:xfrm>
        </p:spPr>
        <p:txBody>
          <a:bodyPr/>
          <a:lstStyle/>
          <a:p>
            <a:r>
              <a:rPr lang="uk-UA" dirty="0"/>
              <a:t>Античність – це історичний фундамент сучасної Європи, спільне минуле всіх європейських народів. </a:t>
            </a:r>
          </a:p>
        </p:txBody>
      </p:sp>
      <p:sp>
        <p:nvSpPr>
          <p:cNvPr id="4" name="Прямоугольник 3"/>
          <p:cNvSpPr/>
          <p:nvPr/>
        </p:nvSpPr>
        <p:spPr>
          <a:xfrm>
            <a:off x="611560" y="5085184"/>
            <a:ext cx="7416824" cy="1200329"/>
          </a:xfrm>
          <a:prstGeom prst="rect">
            <a:avLst/>
          </a:prstGeom>
        </p:spPr>
        <p:txBody>
          <a:bodyPr wrap="square">
            <a:spAutoFit/>
          </a:bodyPr>
          <a:lstStyle/>
          <a:p>
            <a:pPr algn="ctr"/>
            <a:r>
              <a:rPr lang="ru-RU" sz="2400" dirty="0" err="1" smtClean="0"/>
              <a:t>Античність</a:t>
            </a:r>
            <a:r>
              <a:rPr lang="ru-RU" sz="2400" dirty="0" smtClean="0"/>
              <a:t> разом з </a:t>
            </a:r>
            <a:r>
              <a:rPr lang="ru-RU" sz="2400" dirty="0" err="1" smtClean="0"/>
              <a:t>цивілізаціями</a:t>
            </a:r>
            <a:r>
              <a:rPr lang="ru-RU" sz="2400" dirty="0" smtClean="0"/>
              <a:t> </a:t>
            </a:r>
            <a:r>
              <a:rPr lang="ru-RU" sz="2400" dirty="0" err="1" smtClean="0"/>
              <a:t>Стародавнього</a:t>
            </a:r>
            <a:r>
              <a:rPr lang="ru-RU" sz="2400" dirty="0" smtClean="0"/>
              <a:t> Сходу є </a:t>
            </a:r>
            <a:r>
              <a:rPr lang="ru-RU" sz="2400" dirty="0" err="1" smtClean="0"/>
              <a:t>складовою</a:t>
            </a:r>
            <a:r>
              <a:rPr lang="ru-RU" sz="2400" dirty="0" smtClean="0"/>
              <a:t> </a:t>
            </a:r>
            <a:r>
              <a:rPr lang="ru-RU" sz="2400" dirty="0" err="1" smtClean="0"/>
              <a:t>частиною</a:t>
            </a:r>
            <a:r>
              <a:rPr lang="ru-RU" sz="2400" dirty="0" smtClean="0"/>
              <a:t> </a:t>
            </a:r>
            <a:r>
              <a:rPr lang="ru-RU" sz="2400" dirty="0" err="1" smtClean="0"/>
              <a:t>культури</a:t>
            </a:r>
            <a:r>
              <a:rPr lang="ru-RU" sz="2400" dirty="0" smtClean="0"/>
              <a:t> </a:t>
            </a:r>
            <a:r>
              <a:rPr lang="ru-RU" sz="2400" dirty="0" err="1" smtClean="0"/>
              <a:t>стародавнього</a:t>
            </a:r>
            <a:r>
              <a:rPr lang="ru-RU" sz="2400" dirty="0" smtClean="0"/>
              <a:t> </a:t>
            </a:r>
            <a:r>
              <a:rPr lang="ru-RU" sz="2400" dirty="0" err="1" smtClean="0"/>
              <a:t>світу</a:t>
            </a:r>
            <a:r>
              <a:rPr lang="ru-RU" sz="2400" dirty="0" smtClean="0"/>
              <a:t>.</a:t>
            </a:r>
            <a:endParaRPr lang="ru-RU" sz="2400" dirty="0"/>
          </a:p>
        </p:txBody>
      </p:sp>
    </p:spTree>
    <p:extLst>
      <p:ext uri="{BB962C8B-B14F-4D97-AF65-F5344CB8AC3E}">
        <p14:creationId xmlns:p14="http://schemas.microsoft.com/office/powerpoint/2010/main" val="162613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Колізей</a:t>
            </a:r>
            <a:endParaRPr lang="uk-UA" dirty="0"/>
          </a:p>
        </p:txBody>
      </p:sp>
      <p:sp>
        <p:nvSpPr>
          <p:cNvPr id="3" name="Объект 2"/>
          <p:cNvSpPr>
            <a:spLocks noGrp="1"/>
          </p:cNvSpPr>
          <p:nvPr>
            <p:ph sz="quarter" idx="1"/>
          </p:nvPr>
        </p:nvSpPr>
        <p:spPr/>
        <p:txBody>
          <a:bodyPr>
            <a:normAutofit/>
          </a:bodyPr>
          <a:lstStyle/>
          <a:p>
            <a:r>
              <a:rPr lang="uk-UA" sz="2000" dirty="0"/>
              <a:t>У період пізньої Імперії у Римі зводяться такі архітектурні пам’ятники, як Колізей (амфітеатр Флавіїв), який було закладено у центрі Риму 75 року і закінчене будівництво 80 року.</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4034" y="2992189"/>
            <a:ext cx="4159556" cy="30459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55576" y="3196055"/>
            <a:ext cx="3168352" cy="2554545"/>
          </a:xfrm>
          <a:prstGeom prst="rect">
            <a:avLst/>
          </a:prstGeom>
        </p:spPr>
        <p:txBody>
          <a:bodyPr wrap="square">
            <a:spAutoFit/>
          </a:bodyPr>
          <a:lstStyle/>
          <a:p>
            <a:r>
              <a:rPr lang="ru-RU" sz="2000" dirty="0" err="1" smtClean="0"/>
              <a:t>Споруда</a:t>
            </a:r>
            <a:r>
              <a:rPr lang="ru-RU" sz="2000" dirty="0" smtClean="0"/>
              <a:t> є </a:t>
            </a:r>
            <a:r>
              <a:rPr lang="ru-RU" sz="2000" dirty="0" err="1" smtClean="0"/>
              <a:t>найбільшим</a:t>
            </a:r>
            <a:r>
              <a:rPr lang="ru-RU" sz="2000" dirty="0" smtClean="0"/>
              <a:t> </a:t>
            </a:r>
            <a:r>
              <a:rPr lang="ru-RU" sz="2000" dirty="0" err="1" smtClean="0"/>
              <a:t>амфітеатром</a:t>
            </a:r>
            <a:r>
              <a:rPr lang="ru-RU" sz="2000" dirty="0" smtClean="0"/>
              <a:t> античного </a:t>
            </a:r>
            <a:r>
              <a:rPr lang="ru-RU" sz="2000" dirty="0" err="1" smtClean="0"/>
              <a:t>світу</a:t>
            </a:r>
            <a:r>
              <a:rPr lang="ru-RU" sz="2000" dirty="0" smtClean="0"/>
              <a:t>, </a:t>
            </a:r>
            <a:r>
              <a:rPr lang="ru-RU" sz="2000" dirty="0" err="1" smtClean="0"/>
              <a:t>довжиною</a:t>
            </a:r>
            <a:r>
              <a:rPr lang="ru-RU" sz="2000" dirty="0" smtClean="0"/>
              <a:t> 189 </a:t>
            </a:r>
            <a:r>
              <a:rPr lang="ru-RU" sz="2000" dirty="0" err="1" smtClean="0"/>
              <a:t>метрів</a:t>
            </a:r>
            <a:r>
              <a:rPr lang="ru-RU" sz="2000" dirty="0" smtClean="0"/>
              <a:t>, </a:t>
            </a:r>
            <a:r>
              <a:rPr lang="ru-RU" sz="2000" dirty="0" err="1" smtClean="0"/>
              <a:t>висотою</a:t>
            </a:r>
            <a:r>
              <a:rPr lang="ru-RU" sz="2000" dirty="0" smtClean="0"/>
              <a:t> 50 </a:t>
            </a:r>
            <a:r>
              <a:rPr lang="ru-RU" sz="2000" dirty="0" err="1" smtClean="0"/>
              <a:t>метрів</a:t>
            </a:r>
            <a:r>
              <a:rPr lang="ru-RU" sz="2000" dirty="0" smtClean="0"/>
              <a:t>, </a:t>
            </a:r>
            <a:r>
              <a:rPr lang="ru-RU" sz="2000" dirty="0" err="1" smtClean="0"/>
              <a:t>його</a:t>
            </a:r>
            <a:r>
              <a:rPr lang="ru-RU" sz="2000" dirty="0" smtClean="0"/>
              <a:t> арена мала </a:t>
            </a:r>
            <a:r>
              <a:rPr lang="ru-RU" sz="2000" dirty="0" err="1" smtClean="0"/>
              <a:t>еліпсоподібну</a:t>
            </a:r>
            <a:r>
              <a:rPr lang="ru-RU" sz="2000" dirty="0" smtClean="0"/>
              <a:t> форму </a:t>
            </a:r>
            <a:r>
              <a:rPr lang="ru-RU" sz="2000" dirty="0" err="1" smtClean="0"/>
              <a:t>площею</a:t>
            </a:r>
            <a:r>
              <a:rPr lang="ru-RU" sz="2000" dirty="0" smtClean="0"/>
              <a:t> 5200 </a:t>
            </a:r>
            <a:r>
              <a:rPr lang="ru-RU" sz="2000" dirty="0" err="1" smtClean="0"/>
              <a:t>квадратних</a:t>
            </a:r>
            <a:r>
              <a:rPr lang="ru-RU" sz="2000" dirty="0" smtClean="0"/>
              <a:t> </a:t>
            </a:r>
            <a:r>
              <a:rPr lang="ru-RU" sz="2000" dirty="0" err="1" smtClean="0"/>
              <a:t>метрів</a:t>
            </a:r>
            <a:r>
              <a:rPr lang="ru-RU" sz="2000" dirty="0" smtClean="0"/>
              <a:t>. </a:t>
            </a:r>
            <a:endParaRPr lang="uk-UA" sz="2000" dirty="0"/>
          </a:p>
        </p:txBody>
      </p:sp>
    </p:spTree>
    <p:extLst>
      <p:ext uri="{BB962C8B-B14F-4D97-AF65-F5344CB8AC3E}">
        <p14:creationId xmlns:p14="http://schemas.microsoft.com/office/powerpoint/2010/main" val="2674706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Пантеон</a:t>
            </a:r>
          </a:p>
        </p:txBody>
      </p:sp>
      <p:sp>
        <p:nvSpPr>
          <p:cNvPr id="3" name="Объект 2"/>
          <p:cNvSpPr>
            <a:spLocks noGrp="1"/>
          </p:cNvSpPr>
          <p:nvPr>
            <p:ph sz="quarter" idx="1"/>
          </p:nvPr>
        </p:nvSpPr>
        <p:spPr/>
        <p:txBody>
          <a:bodyPr/>
          <a:lstStyle/>
          <a:p>
            <a:r>
              <a:rPr lang="uk-UA" dirty="0"/>
              <a:t>Другою величною спорудою давньоримської архітектури є Пантеон – храм в </a:t>
            </a:r>
            <a:r>
              <a:rPr lang="uk-UA" dirty="0" err="1"/>
              <a:t>ім</a:t>
            </a:r>
            <a:r>
              <a:rPr lang="ru-RU" dirty="0"/>
              <a:t>’</a:t>
            </a:r>
            <a:r>
              <a:rPr lang="uk-UA" dirty="0"/>
              <a:t>я всіх богів, покровителів імператорського дому, побудований у 115 – 125 роках до н.е. архітектором </a:t>
            </a:r>
            <a:r>
              <a:rPr lang="uk-UA" dirty="0" err="1"/>
              <a:t>Аполлодором</a:t>
            </a:r>
            <a:r>
              <a:rPr lang="uk-UA" dirty="0"/>
              <a:t> Дамаським.</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88641"/>
            <a:ext cx="3665984" cy="2749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657809"/>
            <a:ext cx="216024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195736" y="6163563"/>
            <a:ext cx="2016224" cy="646331"/>
          </a:xfrm>
          <a:prstGeom prst="rect">
            <a:avLst/>
          </a:prstGeom>
        </p:spPr>
        <p:txBody>
          <a:bodyPr wrap="square">
            <a:spAutoFit/>
          </a:bodyPr>
          <a:lstStyle/>
          <a:p>
            <a:r>
              <a:rPr lang="uk-UA" dirty="0" err="1" smtClean="0"/>
              <a:t>Аполлодор</a:t>
            </a:r>
            <a:r>
              <a:rPr lang="uk-UA" dirty="0" smtClean="0"/>
              <a:t> Дамаський</a:t>
            </a:r>
            <a:endParaRPr lang="uk-UA" dirty="0"/>
          </a:p>
        </p:txBody>
      </p:sp>
    </p:spTree>
    <p:extLst>
      <p:ext uri="{BB962C8B-B14F-4D97-AF65-F5344CB8AC3E}">
        <p14:creationId xmlns:p14="http://schemas.microsoft.com/office/powerpoint/2010/main" val="1603464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Мистецтво Риму</a:t>
            </a:r>
            <a:endParaRPr lang="uk-UA" dirty="0"/>
          </a:p>
        </p:txBody>
      </p:sp>
      <p:sp>
        <p:nvSpPr>
          <p:cNvPr id="3" name="Объект 2"/>
          <p:cNvSpPr>
            <a:spLocks noGrp="1"/>
          </p:cNvSpPr>
          <p:nvPr>
            <p:ph sz="quarter" idx="1"/>
          </p:nvPr>
        </p:nvSpPr>
        <p:spPr>
          <a:xfrm>
            <a:off x="457200" y="1600200"/>
            <a:ext cx="7467600" cy="2836912"/>
          </a:xfrm>
        </p:spPr>
        <p:txBody>
          <a:bodyPr>
            <a:normAutofit fontScale="92500"/>
          </a:bodyPr>
          <a:lstStyle/>
          <a:p>
            <a:r>
              <a:rPr lang="uk-UA" dirty="0"/>
              <a:t>На відміну від Греції, де храм був головним типом архітектурної споруди, у Римі головними стають споруди світські, що втілюють ідеї могутності Римської держави, а в період Імперії – імператора: форуми, арки, амфітеатри, тріумфальні арки тощо. Видатною архітектурною </a:t>
            </a:r>
            <a:r>
              <a:rPr lang="uk-UA" dirty="0" err="1"/>
              <a:t>пам</a:t>
            </a:r>
            <a:r>
              <a:rPr lang="ru-RU" dirty="0"/>
              <a:t>’</a:t>
            </a:r>
            <a:r>
              <a:rPr lang="uk-UA" dirty="0"/>
              <a:t>яткою періоду Республіки був Римський форум – центральна площа міста.</a:t>
            </a:r>
          </a:p>
          <a:p>
            <a:endParaRPr lang="uk-UA"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9556" y="4204207"/>
            <a:ext cx="4989201" cy="2448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421204" y="6467813"/>
            <a:ext cx="2125903" cy="369332"/>
          </a:xfrm>
          <a:prstGeom prst="rect">
            <a:avLst/>
          </a:prstGeom>
        </p:spPr>
        <p:txBody>
          <a:bodyPr wrap="none">
            <a:spAutoFit/>
          </a:bodyPr>
          <a:lstStyle/>
          <a:p>
            <a:r>
              <a:rPr lang="uk-UA" dirty="0" smtClean="0"/>
              <a:t>Римський форум </a:t>
            </a:r>
            <a:endParaRPr lang="uk-UA" dirty="0"/>
          </a:p>
        </p:txBody>
      </p:sp>
    </p:spTree>
    <p:extLst>
      <p:ext uri="{BB962C8B-B14F-4D97-AF65-F5344CB8AC3E}">
        <p14:creationId xmlns:p14="http://schemas.microsoft.com/office/powerpoint/2010/main" val="3278764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Золотий будинок Нерона</a:t>
            </a:r>
          </a:p>
        </p:txBody>
      </p:sp>
      <p:sp>
        <p:nvSpPr>
          <p:cNvPr id="3" name="Объект 2"/>
          <p:cNvSpPr>
            <a:spLocks noGrp="1"/>
          </p:cNvSpPr>
          <p:nvPr>
            <p:ph sz="quarter" idx="1"/>
          </p:nvPr>
        </p:nvSpPr>
        <p:spPr>
          <a:xfrm>
            <a:off x="457200" y="1600200"/>
            <a:ext cx="7499176" cy="1972816"/>
          </a:xfrm>
        </p:spPr>
        <p:txBody>
          <a:bodyPr>
            <a:normAutofit fontScale="92500"/>
          </a:bodyPr>
          <a:lstStyle/>
          <a:p>
            <a:r>
              <a:rPr lang="uk-UA" dirty="0"/>
              <a:t>У </a:t>
            </a:r>
            <a:r>
              <a:rPr lang="en-US" dirty="0"/>
              <a:t>I</a:t>
            </a:r>
            <a:r>
              <a:rPr lang="uk-UA" dirty="0"/>
              <a:t> сторіччі н.е. було збудовано розкішний палац – Золотий будинок Нерона. Стеля їдальні в ньому оберталася й була викладена пластинками зі слонової кістки. Під час бенкету стеля розсувалася і звідти сипалися квіти.</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375" y="3429000"/>
            <a:ext cx="4495006" cy="30745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55576" y="3437674"/>
            <a:ext cx="2857799" cy="1446550"/>
          </a:xfrm>
          <a:prstGeom prst="rect">
            <a:avLst/>
          </a:prstGeom>
        </p:spPr>
        <p:txBody>
          <a:bodyPr wrap="square">
            <a:spAutoFit/>
          </a:bodyPr>
          <a:lstStyle/>
          <a:p>
            <a:r>
              <a:rPr lang="uk-UA" sz="2200" dirty="0" smtClean="0"/>
              <a:t>Стіни кімнат були облицьовані мармуром і позолотою.</a:t>
            </a:r>
            <a:endParaRPr lang="uk-UA" sz="2200" dirty="0"/>
          </a:p>
        </p:txBody>
      </p:sp>
    </p:spTree>
    <p:extLst>
      <p:ext uri="{BB962C8B-B14F-4D97-AF65-F5344CB8AC3E}">
        <p14:creationId xmlns:p14="http://schemas.microsoft.com/office/powerpoint/2010/main" val="1925483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Скульптура</a:t>
            </a:r>
            <a:endParaRPr lang="uk-UA" dirty="0"/>
          </a:p>
        </p:txBody>
      </p:sp>
      <p:sp>
        <p:nvSpPr>
          <p:cNvPr id="3" name="Объект 2"/>
          <p:cNvSpPr>
            <a:spLocks noGrp="1"/>
          </p:cNvSpPr>
          <p:nvPr>
            <p:ph sz="quarter" idx="1"/>
          </p:nvPr>
        </p:nvSpPr>
        <p:spPr>
          <a:xfrm>
            <a:off x="457200" y="1600200"/>
            <a:ext cx="5194920" cy="4873752"/>
          </a:xfrm>
        </p:spPr>
        <p:txBody>
          <a:bodyPr/>
          <a:lstStyle/>
          <a:p>
            <a:r>
              <a:rPr lang="uk-UA" dirty="0" smtClean="0"/>
              <a:t>У </a:t>
            </a:r>
            <a:r>
              <a:rPr lang="en-US" dirty="0"/>
              <a:t>II</a:t>
            </a:r>
            <a:r>
              <a:rPr lang="uk-UA" dirty="0"/>
              <a:t> сторіччі н.е. було створено монументальну бронзову кінну статую римського імператора-філософа Марка Аврелія. У </a:t>
            </a:r>
            <a:r>
              <a:rPr lang="en-US" dirty="0"/>
              <a:t>XVI</a:t>
            </a:r>
            <a:r>
              <a:rPr lang="uk-UA" dirty="0"/>
              <a:t> сторіччі за проектом відомого італійського архітектора, скульптора, художника Мікеланджело вона знову була встановлена на площі перед </a:t>
            </a:r>
            <a:r>
              <a:rPr lang="uk-UA" dirty="0" err="1"/>
              <a:t>Капітолієм</a:t>
            </a:r>
            <a:r>
              <a:rPr lang="uk-UA" dirty="0"/>
              <a:t> у Римі.</a:t>
            </a:r>
          </a:p>
          <a:p>
            <a:endParaRPr lang="uk-UA"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937" y="1556792"/>
            <a:ext cx="2916336" cy="41199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4185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Скульптура</a:t>
            </a:r>
          </a:p>
        </p:txBody>
      </p:sp>
      <p:sp>
        <p:nvSpPr>
          <p:cNvPr id="3" name="Объект 2"/>
          <p:cNvSpPr>
            <a:spLocks noGrp="1"/>
          </p:cNvSpPr>
          <p:nvPr>
            <p:ph sz="quarter" idx="1"/>
          </p:nvPr>
        </p:nvSpPr>
        <p:spPr>
          <a:xfrm>
            <a:off x="457200" y="1600200"/>
            <a:ext cx="7467600" cy="2332856"/>
          </a:xfrm>
        </p:spPr>
        <p:txBody>
          <a:bodyPr>
            <a:normAutofit fontScale="92500"/>
          </a:bodyPr>
          <a:lstStyle/>
          <a:p>
            <a:r>
              <a:rPr lang="uk-UA" dirty="0"/>
              <a:t>Скульптура </a:t>
            </a:r>
            <a:r>
              <a:rPr lang="en-US" dirty="0"/>
              <a:t>I</a:t>
            </a:r>
            <a:r>
              <a:rPr lang="uk-UA" dirty="0"/>
              <a:t> сторіччя до н.е. – </a:t>
            </a:r>
            <a:r>
              <a:rPr lang="en-US" dirty="0"/>
              <a:t>I</a:t>
            </a:r>
            <a:r>
              <a:rPr lang="uk-UA" dirty="0"/>
              <a:t> сторіччя н.е. відрізняється від республіканської. Обличчя конкретних осіб мають ознаки ідеальної, класичної вроди, водночас вони зберігають індивідуальні риси. Головне завдання скульптора – не прикрашання, а характерність образу.</a:t>
            </a:r>
          </a:p>
        </p:txBody>
      </p:sp>
      <p:pic>
        <p:nvPicPr>
          <p:cNvPr id="15364" name="Picture 4" descr="http://www.dpholding.ru/images/vm/5e9ebf46138a877a9bf54a33cc4e5ff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789040"/>
            <a:ext cx="2074549" cy="265542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5000" y="6444462"/>
            <a:ext cx="2981907" cy="369332"/>
          </a:xfrm>
          <a:prstGeom prst="rect">
            <a:avLst/>
          </a:prstGeom>
        </p:spPr>
        <p:txBody>
          <a:bodyPr wrap="none">
            <a:spAutoFit/>
          </a:bodyPr>
          <a:lstStyle/>
          <a:p>
            <a:r>
              <a:rPr lang="uk-UA" dirty="0" smtClean="0"/>
              <a:t>бронзовий портрет </a:t>
            </a:r>
            <a:r>
              <a:rPr lang="uk-UA" dirty="0" err="1" smtClean="0"/>
              <a:t>Брута</a:t>
            </a:r>
            <a:endParaRPr lang="uk-UA" dirty="0"/>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115" y="3712415"/>
            <a:ext cx="2088232" cy="280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5004048" y="6488668"/>
            <a:ext cx="3302507" cy="369332"/>
          </a:xfrm>
          <a:prstGeom prst="rect">
            <a:avLst/>
          </a:prstGeom>
        </p:spPr>
        <p:txBody>
          <a:bodyPr wrap="none">
            <a:spAutoFit/>
          </a:bodyPr>
          <a:lstStyle/>
          <a:p>
            <a:r>
              <a:rPr lang="uk-UA" dirty="0" smtClean="0"/>
              <a:t>мармуровий бюст Цицерона</a:t>
            </a:r>
            <a:endParaRPr lang="uk-UA" dirty="0"/>
          </a:p>
        </p:txBody>
      </p:sp>
    </p:spTree>
    <p:extLst>
      <p:ext uri="{BB962C8B-B14F-4D97-AF65-F5344CB8AC3E}">
        <p14:creationId xmlns:p14="http://schemas.microsoft.com/office/powerpoint/2010/main" val="93962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Театр</a:t>
            </a:r>
          </a:p>
        </p:txBody>
      </p:sp>
      <p:sp>
        <p:nvSpPr>
          <p:cNvPr id="3" name="Объект 2"/>
          <p:cNvSpPr>
            <a:spLocks noGrp="1"/>
          </p:cNvSpPr>
          <p:nvPr>
            <p:ph sz="quarter" idx="1"/>
          </p:nvPr>
        </p:nvSpPr>
        <p:spPr/>
        <p:txBody>
          <a:bodyPr/>
          <a:lstStyle/>
          <a:p>
            <a:r>
              <a:rPr lang="uk-UA" dirty="0" smtClean="0"/>
              <a:t>Перший у Римі театр було побудовано 55 року до н.е. Він уміщував близько 27 тисяч осіб. </a:t>
            </a:r>
            <a:endParaRPr lang="uk-UA"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07" y="2564904"/>
            <a:ext cx="4762500" cy="3524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292080" y="2635971"/>
            <a:ext cx="3240360" cy="3416320"/>
          </a:xfrm>
          <a:prstGeom prst="rect">
            <a:avLst/>
          </a:prstGeom>
        </p:spPr>
        <p:txBody>
          <a:bodyPr wrap="square">
            <a:spAutoFit/>
          </a:bodyPr>
          <a:lstStyle/>
          <a:p>
            <a:r>
              <a:rPr lang="uk-UA" sz="2400" dirty="0" smtClean="0"/>
              <a:t>Першою п</a:t>
            </a:r>
            <a:r>
              <a:rPr lang="ru-RU" sz="2400" dirty="0" smtClean="0"/>
              <a:t>’</a:t>
            </a:r>
            <a:r>
              <a:rPr lang="uk-UA" sz="2400" dirty="0" err="1" smtClean="0"/>
              <a:t>єсою</a:t>
            </a:r>
            <a:r>
              <a:rPr lang="uk-UA" sz="2400" dirty="0" smtClean="0"/>
              <a:t> була перекладена </a:t>
            </a:r>
            <a:r>
              <a:rPr lang="uk-UA" sz="2400" dirty="0" err="1" smtClean="0"/>
              <a:t>Лівієм</a:t>
            </a:r>
            <a:r>
              <a:rPr lang="uk-UA" sz="2400" dirty="0" smtClean="0"/>
              <a:t> Андроніком грецька драма. Театр користувався великою популярністю, був предметом розкоші і засобом розваги.</a:t>
            </a:r>
            <a:endParaRPr lang="uk-UA" sz="2400" dirty="0"/>
          </a:p>
        </p:txBody>
      </p:sp>
    </p:spTree>
    <p:extLst>
      <p:ext uri="{BB962C8B-B14F-4D97-AF65-F5344CB8AC3E}">
        <p14:creationId xmlns:p14="http://schemas.microsoft.com/office/powerpoint/2010/main" val="948856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Джерела</a:t>
            </a:r>
            <a:endParaRPr lang="uk-UA" dirty="0"/>
          </a:p>
        </p:txBody>
      </p:sp>
      <p:sp>
        <p:nvSpPr>
          <p:cNvPr id="3" name="Объект 2"/>
          <p:cNvSpPr>
            <a:spLocks noGrp="1"/>
          </p:cNvSpPr>
          <p:nvPr>
            <p:ph sz="quarter" idx="1"/>
          </p:nvPr>
        </p:nvSpPr>
        <p:spPr/>
        <p:txBody>
          <a:bodyPr/>
          <a:lstStyle/>
          <a:p>
            <a:r>
              <a:rPr lang="en-US" dirty="0" smtClean="0"/>
              <a:t>uk.wikipedia.org</a:t>
            </a:r>
          </a:p>
          <a:p>
            <a:r>
              <a:rPr lang="en-US" dirty="0" smtClean="0"/>
              <a:t>r</a:t>
            </a:r>
            <a:r>
              <a:rPr lang="en-US" dirty="0" smtClean="0"/>
              <a:t>u.wikipedia.org</a:t>
            </a:r>
            <a:endParaRPr lang="uk-UA" dirty="0"/>
          </a:p>
        </p:txBody>
      </p:sp>
    </p:spTree>
    <p:extLst>
      <p:ext uri="{BB962C8B-B14F-4D97-AF65-F5344CB8AC3E}">
        <p14:creationId xmlns:p14="http://schemas.microsoft.com/office/powerpoint/2010/main" val="171818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Вступ</a:t>
            </a:r>
            <a:endParaRPr lang="uk-UA" dirty="0"/>
          </a:p>
        </p:txBody>
      </p:sp>
      <p:sp>
        <p:nvSpPr>
          <p:cNvPr id="3" name="Объект 2"/>
          <p:cNvSpPr>
            <a:spLocks noGrp="1"/>
          </p:cNvSpPr>
          <p:nvPr>
            <p:ph sz="quarter" idx="1"/>
          </p:nvPr>
        </p:nvSpPr>
        <p:spPr/>
        <p:txBody>
          <a:bodyPr/>
          <a:lstStyle/>
          <a:p>
            <a:r>
              <a:rPr lang="uk-UA" dirty="0"/>
              <a:t>Хронологічно доба античної культури обмежена утворенням грецьких полісів – міст-держав на </a:t>
            </a:r>
            <a:r>
              <a:rPr lang="uk-UA" dirty="0" err="1"/>
              <a:t>присередземноморських</a:t>
            </a:r>
            <a:r>
              <a:rPr lang="uk-UA" dirty="0"/>
              <a:t> землях і в Північному Причорномор’ї у </a:t>
            </a:r>
            <a:r>
              <a:rPr lang="en-US" dirty="0"/>
              <a:t>I</a:t>
            </a:r>
            <a:r>
              <a:rPr lang="uk-UA" dirty="0"/>
              <a:t> тисячолітті до н.е. та руйнуванням Римської імперії у </a:t>
            </a:r>
            <a:r>
              <a:rPr lang="en-US" dirty="0"/>
              <a:t>V</a:t>
            </a:r>
            <a:r>
              <a:rPr lang="uk-UA" dirty="0"/>
              <a:t> сторіччі н.е.</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05064"/>
            <a:ext cx="3744416" cy="2604449"/>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48" r="2333"/>
          <a:stretch/>
        </p:blipFill>
        <p:spPr bwMode="auto">
          <a:xfrm>
            <a:off x="4613564" y="4000337"/>
            <a:ext cx="3962400" cy="2609176"/>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85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Характерні</a:t>
            </a:r>
            <a:r>
              <a:rPr lang="ru-RU" dirty="0"/>
              <a:t> </a:t>
            </a:r>
            <a:r>
              <a:rPr lang="ru-RU" dirty="0" err="1"/>
              <a:t>риси</a:t>
            </a:r>
            <a:r>
              <a:rPr lang="ru-RU" dirty="0"/>
              <a:t> </a:t>
            </a:r>
            <a:r>
              <a:rPr lang="ru-RU" dirty="0" err="1"/>
              <a:t>культури</a:t>
            </a:r>
            <a:r>
              <a:rPr lang="ru-RU" dirty="0"/>
              <a:t> античного </a:t>
            </a:r>
            <a:r>
              <a:rPr lang="ru-RU" dirty="0" err="1" smtClean="0"/>
              <a:t>світу</a:t>
            </a:r>
            <a:r>
              <a:rPr lang="ru-RU" dirty="0" smtClean="0"/>
              <a:t> є:</a:t>
            </a:r>
            <a:endParaRPr lang="uk-UA" dirty="0"/>
          </a:p>
        </p:txBody>
      </p:sp>
      <p:sp>
        <p:nvSpPr>
          <p:cNvPr id="10" name="Скругленный прямоугольник 9"/>
          <p:cNvSpPr/>
          <p:nvPr/>
        </p:nvSpPr>
        <p:spPr>
          <a:xfrm>
            <a:off x="2123728" y="4365104"/>
            <a:ext cx="5328592"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b="1" i="1" dirty="0" smtClean="0"/>
              <a:t>політеїзм у релігійному житті</a:t>
            </a:r>
          </a:p>
        </p:txBody>
      </p:sp>
      <p:sp>
        <p:nvSpPr>
          <p:cNvPr id="11" name="Скругленный прямоугольник 10"/>
          <p:cNvSpPr/>
          <p:nvPr/>
        </p:nvSpPr>
        <p:spPr>
          <a:xfrm>
            <a:off x="2555776" y="5157192"/>
            <a:ext cx="5328592"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b="1" i="1" dirty="0" smtClean="0"/>
              <a:t>високий рівень культури</a:t>
            </a:r>
            <a:endParaRPr lang="uk-UA" b="1" i="1" dirty="0"/>
          </a:p>
        </p:txBody>
      </p:sp>
      <p:sp>
        <p:nvSpPr>
          <p:cNvPr id="12" name="Скругленный прямоугольник 11"/>
          <p:cNvSpPr/>
          <p:nvPr/>
        </p:nvSpPr>
        <p:spPr>
          <a:xfrm>
            <a:off x="1691680" y="3573016"/>
            <a:ext cx="5328592"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b="1" i="1" dirty="0" smtClean="0"/>
              <a:t>рабовласницький тип економіки</a:t>
            </a:r>
          </a:p>
        </p:txBody>
      </p:sp>
      <p:sp>
        <p:nvSpPr>
          <p:cNvPr id="13" name="Скругленный прямоугольник 12"/>
          <p:cNvSpPr/>
          <p:nvPr/>
        </p:nvSpPr>
        <p:spPr>
          <a:xfrm>
            <a:off x="1259632" y="2788747"/>
            <a:ext cx="5328592"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b="1" i="1" dirty="0" smtClean="0"/>
              <a:t>полісна система державності</a:t>
            </a:r>
          </a:p>
        </p:txBody>
      </p:sp>
      <p:sp>
        <p:nvSpPr>
          <p:cNvPr id="14" name="Скругленный прямоугольник 13"/>
          <p:cNvSpPr/>
          <p:nvPr/>
        </p:nvSpPr>
        <p:spPr>
          <a:xfrm>
            <a:off x="683568" y="1988007"/>
            <a:ext cx="5328592"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i="1" dirty="0" smtClean="0">
                <a:effectLst>
                  <a:innerShdw blurRad="63500" dist="50800">
                    <a:prstClr val="black">
                      <a:alpha val="50000"/>
                    </a:prstClr>
                  </a:innerShdw>
                </a:effectLst>
              </a:rPr>
              <a:t>міфологічний спосіб мислення</a:t>
            </a:r>
          </a:p>
        </p:txBody>
      </p:sp>
    </p:spTree>
    <p:extLst>
      <p:ext uri="{BB962C8B-B14F-4D97-AF65-F5344CB8AC3E}">
        <p14:creationId xmlns:p14="http://schemas.microsoft.com/office/powerpoint/2010/main" val="422688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Спільні</a:t>
            </a:r>
            <a:r>
              <a:rPr lang="ru-RU" dirty="0"/>
              <a:t> </a:t>
            </a:r>
            <a:r>
              <a:rPr lang="ru-RU" dirty="0" err="1"/>
              <a:t>риси</a:t>
            </a:r>
            <a:r>
              <a:rPr lang="ru-RU" dirty="0"/>
              <a:t> у </a:t>
            </a:r>
            <a:r>
              <a:rPr lang="ru-RU" dirty="0" err="1"/>
              <a:t>розвитку</a:t>
            </a:r>
            <a:r>
              <a:rPr lang="ru-RU" dirty="0"/>
              <a:t> </a:t>
            </a:r>
            <a:r>
              <a:rPr lang="ru-RU" dirty="0" err="1"/>
              <a:t>Стародавнього</a:t>
            </a:r>
            <a:r>
              <a:rPr lang="ru-RU" dirty="0"/>
              <a:t> Сходу та </a:t>
            </a:r>
            <a:r>
              <a:rPr lang="ru-RU" dirty="0" err="1"/>
              <a:t>Стародавніх</a:t>
            </a:r>
            <a:r>
              <a:rPr lang="ru-RU" dirty="0"/>
              <a:t> </a:t>
            </a:r>
            <a:r>
              <a:rPr lang="ru-RU" dirty="0" err="1"/>
              <a:t>Греції</a:t>
            </a:r>
            <a:r>
              <a:rPr lang="ru-RU" dirty="0"/>
              <a:t> і Риму:</a:t>
            </a:r>
          </a:p>
        </p:txBody>
      </p:sp>
      <p:sp>
        <p:nvSpPr>
          <p:cNvPr id="3" name="Объект 2"/>
          <p:cNvSpPr>
            <a:spLocks noGrp="1"/>
          </p:cNvSpPr>
          <p:nvPr>
            <p:ph sz="quarter" idx="1"/>
          </p:nvPr>
        </p:nvSpPr>
        <p:spPr>
          <a:xfrm>
            <a:off x="457200" y="1600200"/>
            <a:ext cx="7643192" cy="4873752"/>
          </a:xfrm>
        </p:spPr>
        <p:txBody>
          <a:bodyPr/>
          <a:lstStyle/>
          <a:p>
            <a:pPr marL="0" indent="0">
              <a:buNone/>
            </a:pPr>
            <a:r>
              <a:rPr lang="uk-UA" dirty="0" smtClean="0"/>
              <a:t>   1</a:t>
            </a:r>
            <a:r>
              <a:rPr lang="uk-UA" dirty="0"/>
              <a:t>) спільність географічного простору, в якому розвивалися країни Стародавнього Сходу та </a:t>
            </a:r>
            <a:r>
              <a:rPr lang="uk-UA" dirty="0" err="1"/>
              <a:t>греко-римського</a:t>
            </a:r>
            <a:r>
              <a:rPr lang="uk-UA" dirty="0"/>
              <a:t> </a:t>
            </a:r>
            <a:r>
              <a:rPr lang="uk-UA" dirty="0" smtClean="0"/>
              <a:t>світу</a:t>
            </a:r>
            <a:r>
              <a:rPr lang="en-US" dirty="0"/>
              <a:t>;</a:t>
            </a:r>
            <a:endParaRPr lang="uk-UA" dirty="0" smtClean="0"/>
          </a:p>
          <a:p>
            <a:endParaRPr lang="uk-UA" dirty="0" smtClean="0"/>
          </a:p>
          <a:p>
            <a:pPr marL="0" indent="0">
              <a:buNone/>
            </a:pPr>
            <a:r>
              <a:rPr lang="uk-UA" dirty="0" smtClean="0"/>
              <a:t>   2</a:t>
            </a:r>
            <a:r>
              <a:rPr lang="uk-UA" dirty="0"/>
              <a:t>) спільність часового простору, хронологічна паралельність співіснування, одночасність появи перших паростків цивілізації</a:t>
            </a:r>
            <a:r>
              <a:rPr lang="uk-UA" dirty="0" smtClean="0"/>
              <a:t>;</a:t>
            </a:r>
          </a:p>
          <a:p>
            <a:endParaRPr lang="uk-UA" dirty="0"/>
          </a:p>
          <a:p>
            <a:pPr marL="0" indent="0">
              <a:buNone/>
            </a:pPr>
            <a:r>
              <a:rPr lang="uk-UA" dirty="0" smtClean="0"/>
              <a:t>   3</a:t>
            </a:r>
            <a:r>
              <a:rPr lang="uk-UA" dirty="0"/>
              <a:t>) подібність вихідної бази, з якої зростають цивілізації Стародавнього Сходу та </a:t>
            </a:r>
            <a:r>
              <a:rPr lang="uk-UA" dirty="0" err="1"/>
              <a:t>греко-римського</a:t>
            </a:r>
            <a:r>
              <a:rPr lang="uk-UA" dirty="0"/>
              <a:t> світу</a:t>
            </a:r>
            <a:r>
              <a:rPr lang="uk-UA" dirty="0" smtClean="0"/>
              <a:t>.</a:t>
            </a:r>
          </a:p>
          <a:p>
            <a:endParaRPr lang="uk-UA" dirty="0"/>
          </a:p>
        </p:txBody>
      </p:sp>
    </p:spTree>
    <p:extLst>
      <p:ext uri="{BB962C8B-B14F-4D97-AF65-F5344CB8AC3E}">
        <p14:creationId xmlns:p14="http://schemas.microsoft.com/office/powerpoint/2010/main" val="293106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r>
              <a:rPr lang="uk-UA" dirty="0" smtClean="0"/>
              <a:t>В </a:t>
            </a:r>
            <a:r>
              <a:rPr lang="uk-UA" dirty="0"/>
              <a:t>історії культури Стародавньої Греції </a:t>
            </a:r>
            <a:r>
              <a:rPr lang="uk-UA" dirty="0" smtClean="0"/>
              <a:t>виокремлюють </a:t>
            </a:r>
            <a:r>
              <a:rPr lang="uk-UA" dirty="0"/>
              <a:t>такі періоди:</a:t>
            </a:r>
          </a:p>
          <a:p>
            <a:pPr marL="0" indent="0">
              <a:buNone/>
            </a:pPr>
            <a:r>
              <a:rPr lang="uk-UA" dirty="0"/>
              <a:t>1) егейський, або </a:t>
            </a:r>
            <a:r>
              <a:rPr lang="uk-UA" dirty="0" err="1"/>
              <a:t>кріто-мікенський</a:t>
            </a:r>
            <a:r>
              <a:rPr lang="uk-UA" dirty="0"/>
              <a:t> (</a:t>
            </a:r>
            <a:r>
              <a:rPr lang="en-US" dirty="0"/>
              <a:t>III</a:t>
            </a:r>
            <a:r>
              <a:rPr lang="ru-RU" dirty="0"/>
              <a:t> – </a:t>
            </a:r>
            <a:r>
              <a:rPr lang="en-US" dirty="0"/>
              <a:t>II</a:t>
            </a:r>
            <a:r>
              <a:rPr lang="uk-UA" dirty="0"/>
              <a:t> тисячоліття до н.е.);</a:t>
            </a:r>
          </a:p>
          <a:p>
            <a:pPr marL="0" indent="0">
              <a:buNone/>
            </a:pPr>
            <a:r>
              <a:rPr lang="uk-UA" dirty="0"/>
              <a:t>2) гомерівський, або героїчний (</a:t>
            </a:r>
            <a:r>
              <a:rPr lang="en-US" dirty="0"/>
              <a:t>XI</a:t>
            </a:r>
            <a:r>
              <a:rPr lang="ru-RU" dirty="0"/>
              <a:t> – </a:t>
            </a:r>
            <a:r>
              <a:rPr lang="en-US" dirty="0"/>
              <a:t>IX</a:t>
            </a:r>
            <a:r>
              <a:rPr lang="uk-UA" dirty="0"/>
              <a:t> сторіччя до н.е.);</a:t>
            </a:r>
          </a:p>
          <a:p>
            <a:pPr marL="0" indent="0">
              <a:buNone/>
            </a:pPr>
            <a:r>
              <a:rPr lang="uk-UA" dirty="0"/>
              <a:t>3) архаїчний (</a:t>
            </a:r>
            <a:r>
              <a:rPr lang="en-US" dirty="0"/>
              <a:t>VIII</a:t>
            </a:r>
            <a:r>
              <a:rPr lang="ru-RU" dirty="0"/>
              <a:t> – </a:t>
            </a:r>
            <a:r>
              <a:rPr lang="en-US" dirty="0"/>
              <a:t>VI</a:t>
            </a:r>
            <a:r>
              <a:rPr lang="uk-UA" dirty="0"/>
              <a:t> сторіччя до н.е.);</a:t>
            </a:r>
          </a:p>
          <a:p>
            <a:pPr marL="0" indent="0">
              <a:buNone/>
            </a:pPr>
            <a:r>
              <a:rPr lang="uk-UA" dirty="0"/>
              <a:t>4) класичний (</a:t>
            </a:r>
            <a:r>
              <a:rPr lang="en-US" dirty="0"/>
              <a:t>V</a:t>
            </a:r>
            <a:r>
              <a:rPr lang="ru-RU" dirty="0"/>
              <a:t> – </a:t>
            </a:r>
            <a:r>
              <a:rPr lang="en-US" dirty="0"/>
              <a:t>IV</a:t>
            </a:r>
            <a:r>
              <a:rPr lang="uk-UA" dirty="0"/>
              <a:t> сторіччя до н.е.);</a:t>
            </a:r>
          </a:p>
          <a:p>
            <a:pPr marL="0" indent="0">
              <a:buNone/>
            </a:pPr>
            <a:r>
              <a:rPr lang="uk-UA" dirty="0"/>
              <a:t>5) елліністичний (</a:t>
            </a:r>
            <a:r>
              <a:rPr lang="en-US" dirty="0"/>
              <a:t>IV</a:t>
            </a:r>
            <a:r>
              <a:rPr lang="ru-RU" dirty="0"/>
              <a:t> – </a:t>
            </a:r>
            <a:r>
              <a:rPr lang="en-US" dirty="0"/>
              <a:t>I</a:t>
            </a:r>
            <a:r>
              <a:rPr lang="uk-UA" dirty="0"/>
              <a:t> сторіччя до н.е.).</a:t>
            </a:r>
          </a:p>
          <a:p>
            <a:endParaRPr lang="uk-UA" dirty="0"/>
          </a:p>
        </p:txBody>
      </p:sp>
      <p:sp>
        <p:nvSpPr>
          <p:cNvPr id="4" name="Прямоугольник 3"/>
          <p:cNvSpPr/>
          <p:nvPr/>
        </p:nvSpPr>
        <p:spPr>
          <a:xfrm>
            <a:off x="899592" y="476672"/>
            <a:ext cx="7344816" cy="1200329"/>
          </a:xfrm>
          <a:prstGeom prst="rect">
            <a:avLst/>
          </a:prstGeom>
        </p:spPr>
        <p:txBody>
          <a:bodyPr wrap="square">
            <a:spAutoFit/>
          </a:bodyPr>
          <a:lstStyle/>
          <a:p>
            <a:pPr algn="ctr"/>
            <a:r>
              <a:rPr lang="uk-UA" sz="2400" b="1" dirty="0" smtClean="0"/>
              <a:t>Історію античної доби поділяють на грецьку та римську, які нашаровуються одна на одну.</a:t>
            </a:r>
            <a:endParaRPr lang="uk-UA" sz="2400" b="1" dirty="0"/>
          </a:p>
        </p:txBody>
      </p:sp>
    </p:spTree>
    <p:extLst>
      <p:ext uri="{BB962C8B-B14F-4D97-AF65-F5344CB8AC3E}">
        <p14:creationId xmlns:p14="http://schemas.microsoft.com/office/powerpoint/2010/main" val="69621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uk-UA" dirty="0" smtClean="0"/>
              <a:t>Культура </a:t>
            </a:r>
            <a:r>
              <a:rPr lang="uk-UA" dirty="0"/>
              <a:t>Стародавнього Риму також має свою періодизацію</a:t>
            </a:r>
            <a:r>
              <a:rPr lang="uk-UA" dirty="0" smtClean="0"/>
              <a:t>:</a:t>
            </a:r>
            <a:endParaRPr lang="uk-UA" dirty="0"/>
          </a:p>
        </p:txBody>
      </p:sp>
      <p:sp>
        <p:nvSpPr>
          <p:cNvPr id="3" name="Объект 2"/>
          <p:cNvSpPr>
            <a:spLocks noGrp="1"/>
          </p:cNvSpPr>
          <p:nvPr>
            <p:ph sz="quarter" idx="1"/>
          </p:nvPr>
        </p:nvSpPr>
        <p:spPr/>
        <p:txBody>
          <a:bodyPr>
            <a:normAutofit fontScale="92500" lnSpcReduction="10000"/>
          </a:bodyPr>
          <a:lstStyle/>
          <a:p>
            <a:pPr marL="0" indent="0">
              <a:buNone/>
            </a:pPr>
            <a:r>
              <a:rPr lang="uk-UA" dirty="0" smtClean="0"/>
              <a:t>1</a:t>
            </a:r>
            <a:r>
              <a:rPr lang="uk-UA" dirty="0"/>
              <a:t>) царський період (753 – 509 рр. до н.е.), що розпочався утворенням Риму та завершився вигнанням останнього царя </a:t>
            </a:r>
            <a:r>
              <a:rPr lang="uk-UA" dirty="0" err="1"/>
              <a:t>Тарквінія</a:t>
            </a:r>
            <a:r>
              <a:rPr lang="uk-UA" dirty="0"/>
              <a:t> Гордого та встановленням аристократичного республіканського ладу;</a:t>
            </a:r>
          </a:p>
          <a:p>
            <a:pPr marL="0" indent="0">
              <a:buNone/>
            </a:pPr>
            <a:r>
              <a:rPr lang="uk-UA" dirty="0"/>
              <a:t>2) республіканський період (509 – 31 рр. до н.е.), який був добою становлення Риму як непереможного військово-політичного механізму;</a:t>
            </a:r>
          </a:p>
          <a:p>
            <a:pPr marL="0" indent="0">
              <a:buNone/>
            </a:pPr>
            <a:r>
              <a:rPr lang="uk-UA" dirty="0"/>
              <a:t>3) період ранньої Імперії (31 р. до н.е. – 193 р. н.е.), впродовж якого Римська держава досягла найвищої могутності та процвітання;</a:t>
            </a:r>
          </a:p>
          <a:p>
            <a:pPr marL="0" indent="0">
              <a:buNone/>
            </a:pPr>
            <a:r>
              <a:rPr lang="uk-UA" dirty="0"/>
              <a:t>4) період пізньої Імперії (193 р. – 476 р.), коли відбувся перехід від завойовницької стратегії до оборонної, спрямованої на утримання захоплених територій і збереження цілісності держави.</a:t>
            </a:r>
          </a:p>
          <a:p>
            <a:endParaRPr lang="uk-UA" dirty="0"/>
          </a:p>
        </p:txBody>
      </p:sp>
    </p:spTree>
    <p:extLst>
      <p:ext uri="{BB962C8B-B14F-4D97-AF65-F5344CB8AC3E}">
        <p14:creationId xmlns:p14="http://schemas.microsoft.com/office/powerpoint/2010/main" val="328069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655987" y="2348880"/>
            <a:ext cx="5832046"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Культура </a:t>
            </a:r>
          </a:p>
          <a:p>
            <a:pPr algn="ctr"/>
            <a:r>
              <a:rPr lang="ru-RU"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стародавньої</a:t>
            </a:r>
            <a:endPar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греції</a:t>
            </a:r>
            <a:r>
              <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ru-RU"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928198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137</TotalTime>
  <Words>1926</Words>
  <Application>Microsoft Office PowerPoint</Application>
  <PresentationFormat>Экран (4:3)</PresentationFormat>
  <Paragraphs>111</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Эркер</vt:lpstr>
      <vt:lpstr>Культура Античності. Візуальні мистецтва</vt:lpstr>
      <vt:lpstr>План</vt:lpstr>
      <vt:lpstr>ВСТУП</vt:lpstr>
      <vt:lpstr>Вступ</vt:lpstr>
      <vt:lpstr>Характерні риси культури античного світу є:</vt:lpstr>
      <vt:lpstr>Спільні риси у розвитку Стародавнього Сходу та Стародавніх Греції і Риму:</vt:lpstr>
      <vt:lpstr>Презентация PowerPoint</vt:lpstr>
      <vt:lpstr>     Культура Стародавнього Риму також має свою періодизацію:</vt:lpstr>
      <vt:lpstr>Презентация PowerPoint</vt:lpstr>
      <vt:lpstr>Вступ</vt:lpstr>
      <vt:lpstr>Культура Стародавньої Греції</vt:lpstr>
      <vt:lpstr>Культура Стародавньої Греції</vt:lpstr>
      <vt:lpstr>Егейська культура</vt:lpstr>
      <vt:lpstr>Архаїчний період</vt:lpstr>
      <vt:lpstr>Класичний період</vt:lpstr>
      <vt:lpstr>Елліністичний період</vt:lpstr>
      <vt:lpstr>Архітектура</vt:lpstr>
      <vt:lpstr>Архітектура</vt:lpstr>
      <vt:lpstr>Архітектура</vt:lpstr>
      <vt:lpstr>Скульптура</vt:lpstr>
      <vt:lpstr>Живопис</vt:lpstr>
      <vt:lpstr>Живопис</vt:lpstr>
      <vt:lpstr>Презентация PowerPoint</vt:lpstr>
      <vt:lpstr>Вступ</vt:lpstr>
      <vt:lpstr>Царський період</vt:lpstr>
      <vt:lpstr>Республіканський період</vt:lpstr>
      <vt:lpstr>Перідод Імперії</vt:lpstr>
      <vt:lpstr>Культура Стародавнього Риму</vt:lpstr>
      <vt:lpstr>Мистецтво</vt:lpstr>
      <vt:lpstr>Колізей</vt:lpstr>
      <vt:lpstr>Пантеон</vt:lpstr>
      <vt:lpstr>Мистецтво Риму</vt:lpstr>
      <vt:lpstr>Золотий будинок Нерона</vt:lpstr>
      <vt:lpstr>Скульптура</vt:lpstr>
      <vt:lpstr>Скульптура</vt:lpstr>
      <vt:lpstr>Театр</vt:lpstr>
      <vt:lpstr>Джерела</vt:lpstr>
    </vt:vector>
  </TitlesOfParts>
  <Company>maksim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Культура Античності. Візуальні мистецтва</dc:title>
  <dc:creator>Administrator</dc:creator>
  <cp:lastModifiedBy>Administrator</cp:lastModifiedBy>
  <cp:revision>16</cp:revision>
  <dcterms:created xsi:type="dcterms:W3CDTF">2015-02-11T07:57:51Z</dcterms:created>
  <dcterms:modified xsi:type="dcterms:W3CDTF">2015-02-11T16:42:38Z</dcterms:modified>
</cp:coreProperties>
</file>