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7978-8EA3-4E60-B7CB-377A2C7D613B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4C1B-8115-42FE-BBE4-03EC84A91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21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7978-8EA3-4E60-B7CB-377A2C7D613B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4C1B-8115-42FE-BBE4-03EC84A91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29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7978-8EA3-4E60-B7CB-377A2C7D613B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4C1B-8115-42FE-BBE4-03EC84A91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57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7978-8EA3-4E60-B7CB-377A2C7D613B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4C1B-8115-42FE-BBE4-03EC84A91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82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7978-8EA3-4E60-B7CB-377A2C7D613B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4C1B-8115-42FE-BBE4-03EC84A91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90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7978-8EA3-4E60-B7CB-377A2C7D613B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4C1B-8115-42FE-BBE4-03EC84A91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81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7978-8EA3-4E60-B7CB-377A2C7D613B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4C1B-8115-42FE-BBE4-03EC84A91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59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7978-8EA3-4E60-B7CB-377A2C7D613B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4C1B-8115-42FE-BBE4-03EC84A91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7978-8EA3-4E60-B7CB-377A2C7D613B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4C1B-8115-42FE-BBE4-03EC84A91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70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7978-8EA3-4E60-B7CB-377A2C7D613B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4C1B-8115-42FE-BBE4-03EC84A91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58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7978-8EA3-4E60-B7CB-377A2C7D613B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C4C1B-8115-42FE-BBE4-03EC84A91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73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B7978-8EA3-4E60-B7CB-377A2C7D613B}" type="datetimeFigureOut">
              <a:rPr lang="ru-RU" smtClean="0"/>
              <a:t>22.02.2015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C4C1B-8115-42FE-BBE4-03EC84A91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39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2088232"/>
          </a:xfrm>
        </p:spPr>
        <p:txBody>
          <a:bodyPr>
            <a:normAutofit/>
          </a:bodyPr>
          <a:lstStyle/>
          <a:p>
            <a:r>
              <a:rPr lang="uk-UA" sz="9600" b="1" dirty="0" smtClean="0"/>
              <a:t>Клонування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\Рабочий стол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96952"/>
            <a:ext cx="4608512" cy="306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299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Смерть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Доллі</a:t>
            </a:r>
            <a:r>
              <a:rPr lang="ru-RU" dirty="0" smtClean="0"/>
              <a:t> померла 14 лютого 2003 року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прогресуючого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легень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очевидно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спричинено</a:t>
            </a:r>
            <a:r>
              <a:rPr lang="ru-RU" dirty="0" smtClean="0"/>
              <a:t> </a:t>
            </a:r>
            <a:r>
              <a:rPr lang="ru-RU" dirty="0" err="1" smtClean="0"/>
              <a:t>ретровірусом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проявляються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літніх</a:t>
            </a:r>
            <a:r>
              <a:rPr lang="ru-RU" dirty="0" smtClean="0"/>
              <a:t> (</a:t>
            </a:r>
            <a:r>
              <a:rPr lang="ru-RU" dirty="0" err="1" smtClean="0"/>
              <a:t>пристарілих</a:t>
            </a:r>
            <a:r>
              <a:rPr lang="ru-RU" dirty="0" smtClean="0"/>
              <a:t>) </a:t>
            </a:r>
            <a:r>
              <a:rPr lang="ru-RU" dirty="0" err="1" smtClean="0"/>
              <a:t>овець</a:t>
            </a:r>
            <a:r>
              <a:rPr lang="ru-RU" dirty="0" smtClean="0"/>
              <a:t> (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становить 10-12 </a:t>
            </a:r>
            <a:r>
              <a:rPr lang="ru-RU" dirty="0" err="1" smtClean="0"/>
              <a:t>років</a:t>
            </a:r>
            <a:r>
              <a:rPr lang="ru-RU" dirty="0" smtClean="0"/>
              <a:t>).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доказів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причиною </a:t>
            </a:r>
            <a:r>
              <a:rPr lang="ru-RU" dirty="0" err="1" smtClean="0"/>
              <a:t>захворювання</a:t>
            </a:r>
            <a:r>
              <a:rPr lang="ru-RU" dirty="0" smtClean="0"/>
              <a:t> стало </a:t>
            </a:r>
            <a:r>
              <a:rPr lang="ru-RU" dirty="0" err="1" smtClean="0"/>
              <a:t>передчасне</a:t>
            </a:r>
            <a:r>
              <a:rPr lang="ru-RU" dirty="0" smtClean="0"/>
              <a:t> </a:t>
            </a:r>
            <a:r>
              <a:rPr lang="ru-RU" dirty="0" err="1" smtClean="0"/>
              <a:t>старіння</a:t>
            </a:r>
            <a:r>
              <a:rPr lang="ru-RU" dirty="0" smtClean="0"/>
              <a:t>: в </a:t>
            </a:r>
            <a:r>
              <a:rPr lang="ru-RU" dirty="0" err="1" smtClean="0"/>
              <a:t>овець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закритому</a:t>
            </a:r>
            <a:r>
              <a:rPr lang="ru-RU" dirty="0" smtClean="0"/>
              <a:t> </a:t>
            </a:r>
            <a:r>
              <a:rPr lang="ru-RU" dirty="0" err="1" smtClean="0"/>
              <a:t>приміщенні</a:t>
            </a:r>
            <a:r>
              <a:rPr lang="ru-RU" dirty="0" smtClean="0"/>
              <a:t>,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, а </a:t>
            </a:r>
            <a:r>
              <a:rPr lang="ru-RU" dirty="0" err="1" smtClean="0"/>
              <a:t>Доллі</a:t>
            </a:r>
            <a:r>
              <a:rPr lang="ru-RU" dirty="0" smtClean="0"/>
              <a:t> </a:t>
            </a:r>
            <a:r>
              <a:rPr lang="ru-RU" dirty="0" err="1" smtClean="0"/>
              <a:t>якраз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 smtClean="0"/>
              <a:t>перебувала</a:t>
            </a:r>
            <a:r>
              <a:rPr lang="ru-RU" dirty="0" smtClean="0"/>
              <a:t> у </a:t>
            </a:r>
            <a:r>
              <a:rPr lang="ru-RU" dirty="0" err="1" smtClean="0"/>
              <a:t>приміщенні</a:t>
            </a:r>
            <a:r>
              <a:rPr lang="ru-RU" dirty="0" smtClean="0"/>
              <a:t> і </a:t>
            </a:r>
            <a:r>
              <a:rPr lang="ru-RU" dirty="0" err="1" smtClean="0"/>
              <a:t>рідко</a:t>
            </a:r>
            <a:r>
              <a:rPr lang="ru-RU" dirty="0" smtClean="0"/>
              <a:t> </a:t>
            </a:r>
            <a:r>
              <a:rPr lang="ru-RU" dirty="0" err="1" smtClean="0"/>
              <a:t>виходила</a:t>
            </a:r>
            <a:r>
              <a:rPr lang="ru-RU" dirty="0" smtClean="0"/>
              <a:t> </a:t>
            </a:r>
            <a:r>
              <a:rPr lang="ru-RU" dirty="0" err="1" smtClean="0"/>
              <a:t>випасатися</a:t>
            </a:r>
            <a:r>
              <a:rPr lang="ru-RU" dirty="0" smtClean="0"/>
              <a:t> з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вівцями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9 </a:t>
            </a:r>
            <a:r>
              <a:rPr lang="ru-RU" dirty="0" err="1" smtClean="0"/>
              <a:t>квітня</a:t>
            </a:r>
            <a:r>
              <a:rPr lang="ru-RU" dirty="0" smtClean="0"/>
              <a:t> 2003 року </a:t>
            </a:r>
            <a:r>
              <a:rPr lang="ru-RU" dirty="0" err="1" smtClean="0"/>
              <a:t>муміфіковані</a:t>
            </a:r>
            <a:r>
              <a:rPr lang="ru-RU" dirty="0" smtClean="0"/>
              <a:t> </a:t>
            </a:r>
            <a:r>
              <a:rPr lang="ru-RU" dirty="0" err="1" smtClean="0"/>
              <a:t>рештки</a:t>
            </a:r>
            <a:r>
              <a:rPr lang="ru-RU" dirty="0" smtClean="0"/>
              <a:t> </a:t>
            </a:r>
            <a:r>
              <a:rPr lang="ru-RU" dirty="0" err="1" smtClean="0"/>
              <a:t>вівці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передано до </a:t>
            </a:r>
            <a:r>
              <a:rPr lang="ru-RU" dirty="0" err="1" smtClean="0"/>
              <a:t>Единбурзького</a:t>
            </a:r>
            <a:r>
              <a:rPr lang="ru-RU" dirty="0" smtClean="0"/>
              <a:t> музею.</a:t>
            </a:r>
          </a:p>
          <a:p>
            <a:pPr marL="0" indent="0" algn="ctr">
              <a:buNone/>
            </a:pPr>
            <a:r>
              <a:rPr lang="ru-RU" dirty="0" err="1" smtClean="0"/>
              <a:t>Експонат</a:t>
            </a:r>
            <a:r>
              <a:rPr lang="ru-RU" dirty="0" smtClean="0"/>
              <a:t> у </a:t>
            </a:r>
            <a:r>
              <a:rPr lang="ru-RU" dirty="0" err="1" smtClean="0"/>
              <a:t>Шотландському</a:t>
            </a:r>
            <a:r>
              <a:rPr lang="ru-RU" dirty="0" smtClean="0"/>
              <a:t> </a:t>
            </a:r>
            <a:r>
              <a:rPr lang="ru-RU" dirty="0" err="1" smtClean="0"/>
              <a:t>Коровлівському</a:t>
            </a:r>
            <a:r>
              <a:rPr lang="ru-RU" dirty="0" smtClean="0"/>
              <a:t> </a:t>
            </a:r>
            <a:r>
              <a:rPr lang="ru-RU" dirty="0" err="1" smtClean="0"/>
              <a:t>Музеї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0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err="1" smtClean="0"/>
              <a:t>Клонування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r>
              <a:rPr lang="ru-RU" b="1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етична</a:t>
            </a:r>
            <a:r>
              <a:rPr lang="ru-RU" dirty="0" smtClean="0"/>
              <a:t> і </a:t>
            </a:r>
            <a:r>
              <a:rPr lang="ru-RU" dirty="0" err="1" smtClean="0"/>
              <a:t>наукова</a:t>
            </a:r>
            <a:r>
              <a:rPr lang="ru-RU" dirty="0" smtClean="0"/>
              <a:t> проблема </a:t>
            </a:r>
            <a:r>
              <a:rPr lang="ru-RU" dirty="0" err="1" smtClean="0"/>
              <a:t>кінця</a:t>
            </a:r>
            <a:r>
              <a:rPr lang="ru-RU" dirty="0" smtClean="0"/>
              <a:t> 20 і початку 21 </a:t>
            </a:r>
            <a:r>
              <a:rPr lang="ru-RU" dirty="0" err="1" smtClean="0"/>
              <a:t>століття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і </a:t>
            </a:r>
            <a:r>
              <a:rPr lang="ru-RU" dirty="0" err="1" smtClean="0"/>
              <a:t>вирощування</a:t>
            </a:r>
            <a:r>
              <a:rPr lang="ru-RU" dirty="0" smtClean="0"/>
              <a:t> </a:t>
            </a:r>
            <a:r>
              <a:rPr lang="ru-RU" dirty="0" err="1" smtClean="0"/>
              <a:t>принципово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істот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би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ззовні</a:t>
            </a:r>
            <a:r>
              <a:rPr lang="ru-RU" dirty="0" smtClean="0"/>
              <a:t>, але й на </a:t>
            </a:r>
            <a:r>
              <a:rPr lang="ru-RU" dirty="0" err="1" smtClean="0"/>
              <a:t>генетичному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відтворювали</a:t>
            </a:r>
            <a:r>
              <a:rPr lang="ru-RU" dirty="0" smtClean="0"/>
              <a:t> того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,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існуючого</a:t>
            </a:r>
            <a:r>
              <a:rPr lang="ru-RU" dirty="0" smtClean="0"/>
              <a:t> — разом з </a:t>
            </a:r>
            <a:r>
              <a:rPr lang="ru-RU" dirty="0" err="1" smtClean="0"/>
              <a:t>повною</a:t>
            </a:r>
            <a:r>
              <a:rPr lang="ru-RU" dirty="0" smtClean="0"/>
              <a:t> </a:t>
            </a:r>
            <a:r>
              <a:rPr lang="ru-RU" dirty="0" err="1" smtClean="0"/>
              <a:t>непідготовленістю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err="1" smtClean="0"/>
              <a:t>Говорячи</a:t>
            </a:r>
            <a:r>
              <a:rPr lang="ru-RU" dirty="0" smtClean="0"/>
              <a:t> про </a:t>
            </a:r>
            <a:r>
              <a:rPr lang="ru-RU" dirty="0" err="1" smtClean="0"/>
              <a:t>клонування</a:t>
            </a:r>
            <a:r>
              <a:rPr lang="ru-RU" dirty="0" smtClean="0"/>
              <a:t> людей, у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на </a:t>
            </a:r>
            <a:r>
              <a:rPr lang="ru-RU" dirty="0" err="1" smtClean="0"/>
              <a:t>увазі</a:t>
            </a:r>
            <a:r>
              <a:rPr lang="ru-RU" dirty="0" smtClean="0"/>
              <a:t> не </a:t>
            </a:r>
            <a:r>
              <a:rPr lang="ru-RU" dirty="0" err="1" smtClean="0"/>
              <a:t>випадок</a:t>
            </a:r>
            <a:r>
              <a:rPr lang="ru-RU" dirty="0" smtClean="0"/>
              <a:t> однояйцевого </a:t>
            </a:r>
            <a:r>
              <a:rPr lang="ru-RU" dirty="0" err="1" smtClean="0"/>
              <a:t>близнюка</a:t>
            </a:r>
            <a:r>
              <a:rPr lang="ru-RU" dirty="0" smtClean="0"/>
              <a:t> при </a:t>
            </a:r>
            <a:r>
              <a:rPr lang="ru-RU" dirty="0" err="1" smtClean="0"/>
              <a:t>вагітності</a:t>
            </a:r>
            <a:r>
              <a:rPr lang="ru-RU" dirty="0" smtClean="0"/>
              <a:t>, а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штампування</a:t>
            </a:r>
            <a:r>
              <a:rPr lang="ru-RU" dirty="0" smtClean="0"/>
              <a:t> людей,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однояйцеві</a:t>
            </a:r>
            <a:r>
              <a:rPr lang="ru-RU" dirty="0" smtClean="0"/>
              <a:t> </a:t>
            </a:r>
            <a:r>
              <a:rPr lang="ru-RU" dirty="0" err="1" smtClean="0"/>
              <a:t>близнюки</a:t>
            </a:r>
            <a:r>
              <a:rPr lang="ru-RU" dirty="0" smtClean="0"/>
              <a:t> є клонами один одного у </a:t>
            </a:r>
            <a:r>
              <a:rPr lang="ru-RU" dirty="0" err="1" smtClean="0"/>
              <a:t>повному</a:t>
            </a:r>
            <a:r>
              <a:rPr lang="ru-RU" dirty="0" smtClean="0"/>
              <a:t> </a:t>
            </a:r>
            <a:r>
              <a:rPr lang="ru-RU" dirty="0" err="1" smtClean="0"/>
              <a:t>розумінні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слова.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112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err="1" smtClean="0"/>
              <a:t>Клонування</a:t>
            </a:r>
            <a:r>
              <a:rPr lang="ru-RU" dirty="0" smtClean="0"/>
              <a:t> в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     </a:t>
            </a:r>
            <a:r>
              <a:rPr lang="ru-RU" sz="1600" dirty="0" err="1" smtClean="0"/>
              <a:t>Технологія</a:t>
            </a:r>
            <a:r>
              <a:rPr lang="ru-RU" sz="1600" dirty="0" smtClean="0"/>
              <a:t> </a:t>
            </a:r>
            <a:r>
              <a:rPr lang="ru-RU" sz="1600" dirty="0" err="1" smtClean="0"/>
              <a:t>клонування</a:t>
            </a:r>
            <a:r>
              <a:rPr lang="ru-RU" sz="1600" dirty="0" smtClean="0"/>
              <a:t> в наш час </a:t>
            </a:r>
            <a:r>
              <a:rPr lang="ru-RU" sz="1600" dirty="0" err="1" smtClean="0"/>
              <a:t>ще</a:t>
            </a:r>
            <a:r>
              <a:rPr lang="ru-RU" sz="1600" dirty="0" smtClean="0"/>
              <a:t> не </a:t>
            </a:r>
            <a:r>
              <a:rPr lang="ru-RU" sz="1600" dirty="0" err="1" smtClean="0"/>
              <a:t>повністю</a:t>
            </a:r>
            <a:r>
              <a:rPr lang="ru-RU" sz="1600" dirty="0" smtClean="0"/>
              <a:t> є </a:t>
            </a:r>
            <a:r>
              <a:rPr lang="ru-RU" sz="1600" dirty="0" err="1" smtClean="0"/>
              <a:t>відшліфованою</a:t>
            </a:r>
            <a:r>
              <a:rPr lang="ru-RU" sz="1600" dirty="0" smtClean="0"/>
              <a:t>. І тут </a:t>
            </a:r>
            <a:r>
              <a:rPr lang="ru-RU" sz="1600" dirty="0" err="1" smtClean="0"/>
              <a:t>постає</a:t>
            </a:r>
            <a:r>
              <a:rPr lang="ru-RU" sz="1600" dirty="0" smtClean="0"/>
              <a:t> немало як </a:t>
            </a:r>
            <a:r>
              <a:rPr lang="ru-RU" sz="1600" dirty="0" err="1" smtClean="0"/>
              <a:t>теоретичних</a:t>
            </a:r>
            <a:r>
              <a:rPr lang="ru-RU" sz="1600" dirty="0" smtClean="0"/>
              <a:t>, так і </a:t>
            </a:r>
            <a:r>
              <a:rPr lang="ru-RU" sz="1600" dirty="0" err="1" smtClean="0"/>
              <a:t>суто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практичних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питань</a:t>
            </a:r>
            <a:r>
              <a:rPr lang="ru-RU" sz="1600" dirty="0" smtClean="0"/>
              <a:t>. </a:t>
            </a:r>
            <a:r>
              <a:rPr lang="ru-RU" sz="1600" dirty="0" err="1" smtClean="0"/>
              <a:t>Проте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</a:t>
            </a:r>
            <a:r>
              <a:rPr lang="ru-RU" sz="1600" dirty="0" err="1" smtClean="0"/>
              <a:t>сьогодні</a:t>
            </a:r>
            <a:r>
              <a:rPr lang="ru-RU" sz="1600" dirty="0" smtClean="0"/>
              <a:t> є </a:t>
            </a:r>
            <a:r>
              <a:rPr lang="ru-RU" sz="1600" dirty="0" err="1" smtClean="0"/>
              <a:t>методи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дозволяють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певною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мірою</a:t>
            </a:r>
            <a:r>
              <a:rPr lang="ru-RU" sz="1600" dirty="0" smtClean="0"/>
              <a:t> </a:t>
            </a:r>
            <a:r>
              <a:rPr lang="ru-RU" sz="1600" dirty="0" err="1" smtClean="0"/>
              <a:t>впевненістю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сказати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загалом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технології</a:t>
            </a:r>
            <a:r>
              <a:rPr lang="ru-RU" sz="1600" dirty="0" smtClean="0"/>
              <a:t> </a:t>
            </a:r>
            <a:r>
              <a:rPr lang="ru-RU" sz="1600" dirty="0" err="1" smtClean="0"/>
              <a:t>вирішене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 smtClean="0"/>
              <a:t>     Одним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найефективніших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методів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клонування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виявився</a:t>
            </a:r>
            <a:r>
              <a:rPr lang="ru-RU" sz="1600" dirty="0" smtClean="0"/>
              <a:t> метод «переносу ядра». </a:t>
            </a:r>
            <a:r>
              <a:rPr lang="ru-RU" sz="1600" dirty="0" err="1" smtClean="0"/>
              <a:t>Саме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і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застосований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клонуванні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вівці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Доллі</a:t>
            </a:r>
            <a:r>
              <a:rPr lang="ru-RU" sz="1600" dirty="0" smtClean="0"/>
              <a:t> у </a:t>
            </a:r>
            <a:r>
              <a:rPr lang="ru-RU" sz="1600" dirty="0" err="1" smtClean="0"/>
              <a:t>Великобританії</a:t>
            </a:r>
            <a:r>
              <a:rPr lang="ru-RU" sz="1600" dirty="0" smtClean="0"/>
              <a:t> — </a:t>
            </a:r>
            <a:r>
              <a:rPr lang="ru-RU" sz="1600" dirty="0" err="1" smtClean="0"/>
              <a:t>організму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прожив </a:t>
            </a:r>
            <a:r>
              <a:rPr lang="ru-RU" sz="1600" dirty="0" err="1" smtClean="0"/>
              <a:t>достатню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щоби</a:t>
            </a:r>
            <a:r>
              <a:rPr lang="ru-RU" sz="1600" dirty="0" smtClean="0"/>
              <a:t> </a:t>
            </a:r>
            <a:r>
              <a:rPr lang="ru-RU" sz="1600" dirty="0" err="1" smtClean="0"/>
              <a:t>говорити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успішність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експерименту</a:t>
            </a:r>
            <a:r>
              <a:rPr lang="ru-RU" sz="1600" dirty="0" smtClean="0"/>
              <a:t>. На думку </a:t>
            </a:r>
            <a:r>
              <a:rPr lang="ru-RU" sz="1600" dirty="0" err="1" smtClean="0"/>
              <a:t>вчених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така</a:t>
            </a:r>
            <a:r>
              <a:rPr lang="ru-RU" sz="1600" dirty="0" smtClean="0"/>
              <a:t> методика є </a:t>
            </a:r>
            <a:r>
              <a:rPr lang="ru-RU" sz="1600" dirty="0" err="1" smtClean="0"/>
              <a:t>поки</a:t>
            </a:r>
            <a:r>
              <a:rPr lang="ru-RU" sz="1600" dirty="0" smtClean="0"/>
              <a:t>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найкращою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</a:t>
            </a:r>
            <a:r>
              <a:rPr lang="ru-RU" sz="1600" dirty="0" smtClean="0"/>
              <a:t> тих,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ми </a:t>
            </a:r>
            <a:r>
              <a:rPr lang="ru-RU" sz="1600" dirty="0" err="1" smtClean="0"/>
              <a:t>маємо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приступити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безпосередньо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розробки</a:t>
            </a:r>
            <a:r>
              <a:rPr lang="ru-RU" sz="1600" dirty="0" smtClean="0"/>
              <a:t> методики </a:t>
            </a:r>
            <a:r>
              <a:rPr lang="ru-RU" sz="1600" dirty="0" err="1" smtClean="0"/>
              <a:t>клонування</a:t>
            </a:r>
            <a:r>
              <a:rPr lang="ru-RU" sz="1600" dirty="0" smtClean="0"/>
              <a:t> людей.</a:t>
            </a:r>
          </a:p>
          <a:p>
            <a:pPr marL="0" indent="0">
              <a:buNone/>
            </a:pPr>
            <a:r>
              <a:rPr lang="ru-RU" sz="1600" dirty="0" smtClean="0"/>
              <a:t>     </a:t>
            </a:r>
            <a:r>
              <a:rPr lang="ru-RU" sz="1600" dirty="0" err="1" smtClean="0"/>
              <a:t>Іншим</a:t>
            </a:r>
            <a:r>
              <a:rPr lang="ru-RU" sz="1600" dirty="0" smtClean="0"/>
              <a:t>, </a:t>
            </a:r>
            <a:r>
              <a:rPr lang="ru-RU" sz="1600" dirty="0" err="1" smtClean="0"/>
              <a:t>обмеженішим</a:t>
            </a:r>
            <a:r>
              <a:rPr lang="ru-RU" sz="1600" dirty="0" smtClean="0"/>
              <a:t> і </a:t>
            </a:r>
            <a:r>
              <a:rPr lang="ru-RU" sz="1600" dirty="0" err="1" smtClean="0"/>
              <a:t>проблематичнішим</a:t>
            </a:r>
            <a:r>
              <a:rPr lang="ru-RU" sz="1600" dirty="0" smtClean="0"/>
              <a:t> є метод </a:t>
            </a:r>
            <a:r>
              <a:rPr lang="ru-RU" sz="1600" dirty="0" err="1" smtClean="0"/>
              <a:t>партогенезу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 smtClean="0"/>
              <a:t>Так звана </a:t>
            </a:r>
            <a:r>
              <a:rPr lang="ru-RU" sz="1600" dirty="0" err="1" smtClean="0"/>
              <a:t>технологія</a:t>
            </a:r>
            <a:r>
              <a:rPr lang="ru-RU" sz="1600" dirty="0" smtClean="0"/>
              <a:t> «</a:t>
            </a:r>
            <a:r>
              <a:rPr lang="ru-RU" sz="1600" dirty="0" err="1" smtClean="0"/>
              <a:t>розщеплення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ембріона</a:t>
            </a:r>
            <a:r>
              <a:rPr lang="ru-RU" sz="1600" dirty="0" smtClean="0"/>
              <a:t>», </a:t>
            </a:r>
            <a:r>
              <a:rPr lang="ru-RU" sz="1600" dirty="0" err="1" smtClean="0"/>
              <a:t>хоч</a:t>
            </a:r>
            <a:r>
              <a:rPr lang="ru-RU" sz="1600" dirty="0" smtClean="0"/>
              <a:t> і повинна </a:t>
            </a:r>
            <a:r>
              <a:rPr lang="ru-RU" sz="1600" dirty="0" err="1" smtClean="0"/>
              <a:t>давати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</a:t>
            </a:r>
            <a:r>
              <a:rPr lang="ru-RU" sz="1600" dirty="0" smtClean="0"/>
              <a:t> </a:t>
            </a:r>
            <a:r>
              <a:rPr lang="ru-RU" sz="1600" dirty="0" err="1" smtClean="0"/>
              <a:t>ідентичних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собою </a:t>
            </a:r>
            <a:r>
              <a:rPr lang="ru-RU" sz="1600" dirty="0" err="1" smtClean="0"/>
              <a:t>організмів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проте</a:t>
            </a:r>
            <a:r>
              <a:rPr lang="ru-RU" sz="1600" dirty="0" smtClean="0"/>
              <a:t> не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забезпечити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ідентичності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батьківським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організмом</a:t>
            </a:r>
            <a:r>
              <a:rPr lang="ru-RU" sz="1600" dirty="0" smtClean="0"/>
              <a:t>, і через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клонування</a:t>
            </a:r>
            <a:r>
              <a:rPr lang="ru-RU" sz="1600" dirty="0" smtClean="0"/>
              <a:t> не </a:t>
            </a:r>
            <a:r>
              <a:rPr lang="ru-RU" sz="1600" dirty="0" err="1" smtClean="0"/>
              <a:t>вважається</a:t>
            </a:r>
            <a:r>
              <a:rPr lang="ru-RU" sz="1600" dirty="0" smtClean="0"/>
              <a:t> і як </a:t>
            </a:r>
            <a:r>
              <a:rPr lang="ru-RU" sz="1600" dirty="0" err="1" smtClean="0"/>
              <a:t>можливий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варіант</a:t>
            </a:r>
            <a:r>
              <a:rPr lang="ru-RU" sz="1600" dirty="0" smtClean="0"/>
              <a:t> не </a:t>
            </a:r>
            <a:r>
              <a:rPr lang="ru-RU" sz="1600" dirty="0" err="1" smtClean="0"/>
              <a:t>розглядається</a:t>
            </a:r>
            <a:r>
              <a:rPr lang="ru-RU" sz="1600" dirty="0" smtClean="0"/>
              <a:t>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098" name="Picture 2" descr="C:\Documents and Settings\User\Рабочий стол\загруженное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437112"/>
            <a:ext cx="2877418" cy="215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45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клонування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Репродуктивне</a:t>
            </a:r>
            <a:r>
              <a:rPr lang="ru-RU" dirty="0" smtClean="0"/>
              <a:t> </a:t>
            </a:r>
            <a:r>
              <a:rPr lang="ru-RU" dirty="0" err="1" smtClean="0"/>
              <a:t>клонування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індивід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народився</a:t>
            </a:r>
            <a:r>
              <a:rPr lang="ru-RU" dirty="0" smtClean="0"/>
              <a:t>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клонування</a:t>
            </a:r>
            <a:r>
              <a:rPr lang="ru-RU" dirty="0" smtClean="0"/>
              <a:t> повинен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, </a:t>
            </a:r>
            <a:r>
              <a:rPr lang="ru-RU" dirty="0" err="1" smtClean="0"/>
              <a:t>громадянські</a:t>
            </a:r>
            <a:r>
              <a:rPr lang="ru-RU" dirty="0" smtClean="0"/>
              <a:t> права, </a:t>
            </a:r>
            <a:r>
              <a:rPr lang="ru-RU" dirty="0" err="1" smtClean="0"/>
              <a:t>освіту</a:t>
            </a:r>
            <a:r>
              <a:rPr lang="ru-RU" dirty="0" smtClean="0"/>
              <a:t>, </a:t>
            </a:r>
            <a:r>
              <a:rPr lang="ru-RU" dirty="0" err="1" smtClean="0"/>
              <a:t>виховання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все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повнозначні</a:t>
            </a:r>
            <a:r>
              <a:rPr lang="ru-RU" dirty="0" smtClean="0"/>
              <a:t> </a:t>
            </a:r>
            <a:r>
              <a:rPr lang="ru-RU" dirty="0" err="1" smtClean="0"/>
              <a:t>громадяни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Репродуктивне</a:t>
            </a:r>
            <a:r>
              <a:rPr lang="ru-RU" dirty="0" smtClean="0"/>
              <a:t> </a:t>
            </a:r>
            <a:r>
              <a:rPr lang="ru-RU" dirty="0" err="1" smtClean="0"/>
              <a:t>клонування</a:t>
            </a:r>
            <a:r>
              <a:rPr lang="ru-RU" dirty="0" smtClean="0"/>
              <a:t> людей </a:t>
            </a:r>
            <a:r>
              <a:rPr lang="ru-RU" dirty="0" err="1" smtClean="0"/>
              <a:t>зустрілося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великою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етичних</a:t>
            </a:r>
            <a:r>
              <a:rPr lang="ru-RU" dirty="0" smtClean="0"/>
              <a:t>, </a:t>
            </a:r>
            <a:r>
              <a:rPr lang="ru-RU" dirty="0" err="1" smtClean="0"/>
              <a:t>релігійних</a:t>
            </a:r>
            <a:r>
              <a:rPr lang="ru-RU" dirty="0" smtClean="0"/>
              <a:t>, </a:t>
            </a:r>
            <a:r>
              <a:rPr lang="ru-RU" dirty="0" err="1" smtClean="0"/>
              <a:t>юридичних</a:t>
            </a:r>
            <a:r>
              <a:rPr lang="ru-RU" dirty="0" smtClean="0"/>
              <a:t> проблем,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сьогоднішній</a:t>
            </a:r>
            <a:r>
              <a:rPr lang="ru-RU" dirty="0" smtClean="0"/>
              <a:t> день не </a:t>
            </a:r>
            <a:r>
              <a:rPr lang="ru-RU" dirty="0" err="1" smtClean="0"/>
              <a:t>мають</a:t>
            </a:r>
            <a:r>
              <a:rPr lang="ru-RU" dirty="0" smtClean="0"/>
              <a:t> конкретного </a:t>
            </a:r>
            <a:r>
              <a:rPr lang="ru-RU" dirty="0" err="1" smtClean="0"/>
              <a:t>вирішення</a:t>
            </a:r>
            <a:r>
              <a:rPr lang="ru-RU" dirty="0" smtClean="0"/>
              <a:t>. В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репродуктивне</a:t>
            </a:r>
            <a:r>
              <a:rPr lang="ru-RU" dirty="0" smtClean="0"/>
              <a:t> </a:t>
            </a:r>
            <a:r>
              <a:rPr lang="ru-RU" dirty="0" err="1" smtClean="0"/>
              <a:t>клонування</a:t>
            </a:r>
            <a:r>
              <a:rPr lang="ru-RU" dirty="0" smtClean="0"/>
              <a:t> заборонено законом.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Терапевтичне</a:t>
            </a:r>
            <a:r>
              <a:rPr lang="ru-RU" dirty="0" smtClean="0"/>
              <a:t> </a:t>
            </a:r>
            <a:r>
              <a:rPr lang="ru-RU" dirty="0" err="1" smtClean="0"/>
              <a:t>клонування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ембріона</a:t>
            </a:r>
            <a:r>
              <a:rPr lang="ru-RU" dirty="0" smtClean="0"/>
              <a:t> </a:t>
            </a:r>
            <a:r>
              <a:rPr lang="ru-RU" dirty="0" err="1" smtClean="0"/>
              <a:t>закінчується</a:t>
            </a:r>
            <a:r>
              <a:rPr lang="ru-RU" dirty="0" smtClean="0"/>
              <a:t> через 14 </a:t>
            </a:r>
            <a:r>
              <a:rPr lang="ru-RU" dirty="0" err="1" smtClean="0"/>
              <a:t>днів</a:t>
            </a:r>
            <a:r>
              <a:rPr lang="ru-RU" dirty="0" smtClean="0"/>
              <a:t>,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стовбурних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з </a:t>
            </a:r>
            <a:r>
              <a:rPr lang="ru-RU" dirty="0" err="1" smtClean="0"/>
              <a:t>ембріону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Законодавці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бояться,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легалізація</a:t>
            </a:r>
            <a:r>
              <a:rPr lang="ru-RU" dirty="0" smtClean="0"/>
              <a:t> </a:t>
            </a:r>
            <a:r>
              <a:rPr lang="ru-RU" dirty="0" err="1" smtClean="0"/>
              <a:t>терапевтичного</a:t>
            </a:r>
            <a:r>
              <a:rPr lang="ru-RU" dirty="0" smtClean="0"/>
              <a:t> </a:t>
            </a:r>
            <a:r>
              <a:rPr lang="ru-RU" dirty="0" err="1" smtClean="0"/>
              <a:t>клонування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до переходу </a:t>
            </a:r>
            <a:r>
              <a:rPr lang="ru-RU" dirty="0" err="1" smtClean="0"/>
              <a:t>його</a:t>
            </a:r>
            <a:r>
              <a:rPr lang="ru-RU" dirty="0" smtClean="0"/>
              <a:t> у </a:t>
            </a:r>
            <a:r>
              <a:rPr lang="ru-RU" dirty="0" err="1" smtClean="0"/>
              <a:t>репродуктивне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у </a:t>
            </a:r>
            <a:r>
              <a:rPr lang="ru-RU" dirty="0" err="1" smtClean="0"/>
              <a:t>деяких</a:t>
            </a:r>
            <a:r>
              <a:rPr lang="ru-RU" dirty="0" smtClean="0"/>
              <a:t> державах </a:t>
            </a:r>
            <a:r>
              <a:rPr lang="ru-RU" dirty="0" err="1" smtClean="0"/>
              <a:t>воно</a:t>
            </a:r>
            <a:r>
              <a:rPr lang="ru-RU" dirty="0" smtClean="0"/>
              <a:t> є </a:t>
            </a:r>
            <a:r>
              <a:rPr lang="ru-RU" dirty="0" err="1" smtClean="0"/>
              <a:t>дозволеним</a:t>
            </a:r>
            <a:r>
              <a:rPr lang="ru-RU" dirty="0" smtClean="0"/>
              <a:t>, для прикладу </a:t>
            </a:r>
            <a:r>
              <a:rPr lang="ru-RU" dirty="0" err="1" smtClean="0"/>
              <a:t>Великобританія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71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Біологічна</a:t>
            </a:r>
            <a:r>
              <a:rPr lang="ru-RU" dirty="0" smtClean="0"/>
              <a:t> </a:t>
            </a:r>
            <a:r>
              <a:rPr lang="ru-RU" dirty="0" err="1" smtClean="0"/>
              <a:t>безпека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err="1" smtClean="0"/>
              <a:t>Обговорюються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проблеми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біологічної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безпеки</a:t>
            </a:r>
            <a:r>
              <a:rPr lang="ru-RU" sz="2400" dirty="0" smtClean="0"/>
              <a:t> </a:t>
            </a:r>
            <a:r>
              <a:rPr lang="ru-RU" sz="2400" dirty="0" err="1" smtClean="0"/>
              <a:t>клонування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зокрема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довготривала</a:t>
            </a:r>
            <a:r>
              <a:rPr lang="ru-RU" sz="2400" dirty="0" smtClean="0"/>
              <a:t> </a:t>
            </a:r>
            <a:r>
              <a:rPr lang="ru-RU" sz="2400" dirty="0" err="1" smtClean="0"/>
              <a:t>непередбачуваність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генетичних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</a:t>
            </a:r>
            <a:r>
              <a:rPr lang="ru-RU" sz="2400" dirty="0" smtClean="0"/>
              <a:t>, </a:t>
            </a:r>
            <a:r>
              <a:rPr lang="ru-RU" sz="2400" dirty="0" err="1" smtClean="0"/>
              <a:t>небезпека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витіку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 </a:t>
            </a:r>
            <a:r>
              <a:rPr lang="ru-RU" sz="2400" dirty="0" err="1" smtClean="0"/>
              <a:t>клонування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кримінальних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міжнародних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терористичних</a:t>
            </a:r>
            <a:r>
              <a:rPr lang="ru-RU" sz="2400" dirty="0" smtClean="0"/>
              <a:t> структур.</a:t>
            </a:r>
            <a:endParaRPr lang="ru-RU" sz="2400" dirty="0"/>
          </a:p>
        </p:txBody>
      </p:sp>
      <p:pic>
        <p:nvPicPr>
          <p:cNvPr id="2050" name="Picture 2" descr="C:\Documents and Settings\User\Рабочий стол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6"/>
            <a:ext cx="4467572" cy="278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65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Ідентичність</a:t>
            </a:r>
            <a:r>
              <a:rPr lang="ru-RU" dirty="0" smtClean="0"/>
              <a:t> </a:t>
            </a:r>
            <a:r>
              <a:rPr lang="ru-RU" dirty="0" err="1" smtClean="0"/>
              <a:t>клонів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dirty="0" err="1" smtClean="0"/>
              <a:t>Всупереч</a:t>
            </a:r>
            <a:r>
              <a:rPr lang="ru-RU" dirty="0" smtClean="0"/>
              <a:t> </a:t>
            </a:r>
            <a:r>
              <a:rPr lang="ru-RU" dirty="0" err="1" smtClean="0"/>
              <a:t>поширеній</a:t>
            </a:r>
            <a:r>
              <a:rPr lang="ru-RU" dirty="0" smtClean="0"/>
              <a:t> </a:t>
            </a:r>
            <a:r>
              <a:rPr lang="ru-RU" dirty="0" err="1" smtClean="0"/>
              <a:t>думці</a:t>
            </a:r>
            <a:r>
              <a:rPr lang="ru-RU" dirty="0" smtClean="0"/>
              <a:t>, клон не є </a:t>
            </a:r>
            <a:r>
              <a:rPr lang="ru-RU" dirty="0" err="1" smtClean="0"/>
              <a:t>завжди</a:t>
            </a:r>
            <a:r>
              <a:rPr lang="ru-RU" dirty="0" smtClean="0"/>
              <a:t> точною </a:t>
            </a:r>
            <a:r>
              <a:rPr lang="ru-RU" dirty="0" err="1" smtClean="0"/>
              <a:t>копією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склонований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при </a:t>
            </a:r>
            <a:r>
              <a:rPr lang="ru-RU" dirty="0" err="1" smtClean="0"/>
              <a:t>клонуванні</a:t>
            </a:r>
            <a:r>
              <a:rPr lang="ru-RU" dirty="0" smtClean="0"/>
              <a:t> </a:t>
            </a:r>
            <a:r>
              <a:rPr lang="ru-RU" dirty="0" err="1" smtClean="0"/>
              <a:t>копіюється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генотип, а фенотип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відмінним</a:t>
            </a:r>
            <a:r>
              <a:rPr lang="ru-RU" dirty="0" smtClean="0"/>
              <a:t>, у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</a:t>
            </a:r>
            <a:r>
              <a:rPr lang="ru-RU" dirty="0" err="1" smtClean="0"/>
              <a:t>обставин</a:t>
            </a:r>
            <a:r>
              <a:rPr lang="ru-RU" dirty="0" smtClean="0"/>
              <a:t>. Так,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взяти</a:t>
            </a:r>
            <a:r>
              <a:rPr lang="ru-RU" dirty="0" smtClean="0"/>
              <a:t> </a:t>
            </a:r>
            <a:r>
              <a:rPr lang="ru-RU" dirty="0" err="1" smtClean="0"/>
              <a:t>шість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клонів</a:t>
            </a:r>
            <a:r>
              <a:rPr lang="ru-RU" dirty="0" smtClean="0"/>
              <a:t> і </a:t>
            </a:r>
            <a:r>
              <a:rPr lang="ru-RU" dirty="0" err="1" smtClean="0"/>
              <a:t>вирощувати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клон при поганому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виросте</a:t>
            </a:r>
            <a:r>
              <a:rPr lang="ru-RU" dirty="0" smtClean="0"/>
              <a:t> </a:t>
            </a:r>
            <a:r>
              <a:rPr lang="ru-RU" dirty="0" err="1" smtClean="0"/>
              <a:t>низьким</a:t>
            </a:r>
            <a:r>
              <a:rPr lang="ru-RU" dirty="0" smtClean="0"/>
              <a:t> і худим;</a:t>
            </a:r>
          </a:p>
          <a:p>
            <a:r>
              <a:rPr lang="ru-RU" dirty="0" smtClean="0"/>
              <a:t>клон,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перегодовувати</a:t>
            </a:r>
            <a:r>
              <a:rPr lang="ru-RU" dirty="0" smtClean="0"/>
              <a:t> і </a:t>
            </a:r>
            <a:r>
              <a:rPr lang="ru-RU" dirty="0" err="1" smtClean="0"/>
              <a:t>обмежувати</a:t>
            </a:r>
            <a:r>
              <a:rPr lang="ru-RU" dirty="0" smtClean="0"/>
              <a:t> у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навантаженнях</a:t>
            </a:r>
            <a:r>
              <a:rPr lang="ru-RU" dirty="0" smtClean="0"/>
              <a:t>, буде </a:t>
            </a:r>
            <a:r>
              <a:rPr lang="ru-RU" dirty="0" err="1" smtClean="0"/>
              <a:t>страждати</a:t>
            </a:r>
            <a:r>
              <a:rPr lang="ru-RU" dirty="0" smtClean="0"/>
              <a:t> </a:t>
            </a:r>
            <a:r>
              <a:rPr lang="ru-RU" dirty="0" err="1" smtClean="0"/>
              <a:t>ожирінням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клон,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харчувався</a:t>
            </a:r>
            <a:r>
              <a:rPr lang="ru-RU" dirty="0" smtClean="0"/>
              <a:t> </a:t>
            </a:r>
            <a:r>
              <a:rPr lang="ru-RU" dirty="0" err="1" smtClean="0"/>
              <a:t>висококалорійною</a:t>
            </a:r>
            <a:r>
              <a:rPr lang="ru-RU" dirty="0" smtClean="0"/>
              <a:t>, але </a:t>
            </a:r>
            <a:r>
              <a:rPr lang="ru-RU" dirty="0" err="1" smtClean="0"/>
              <a:t>недостатньою</a:t>
            </a:r>
            <a:r>
              <a:rPr lang="ru-RU" dirty="0" smtClean="0"/>
              <a:t> на </a:t>
            </a:r>
            <a:r>
              <a:rPr lang="ru-RU" dirty="0" err="1" smtClean="0"/>
              <a:t>вітаміни</a:t>
            </a:r>
            <a:r>
              <a:rPr lang="ru-RU" dirty="0" smtClean="0"/>
              <a:t> та </a:t>
            </a:r>
            <a:r>
              <a:rPr lang="ru-RU" dirty="0" err="1" smtClean="0"/>
              <a:t>мінерали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для росту, </a:t>
            </a:r>
            <a:r>
              <a:rPr lang="ru-RU" dirty="0" err="1" smtClean="0"/>
              <a:t>виросте</a:t>
            </a:r>
            <a:r>
              <a:rPr lang="ru-RU" dirty="0" smtClean="0"/>
              <a:t> </a:t>
            </a:r>
            <a:r>
              <a:rPr lang="ru-RU" dirty="0" err="1" smtClean="0"/>
              <a:t>товстим</a:t>
            </a:r>
            <a:r>
              <a:rPr lang="ru-RU" dirty="0" smtClean="0"/>
              <a:t>, але </a:t>
            </a:r>
            <a:r>
              <a:rPr lang="ru-RU" dirty="0" err="1" smtClean="0"/>
              <a:t>невисоким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клон, </a:t>
            </a:r>
            <a:r>
              <a:rPr lang="ru-RU" dirty="0" err="1" smtClean="0"/>
              <a:t>забезпечений</a:t>
            </a:r>
            <a:r>
              <a:rPr lang="ru-RU" dirty="0" smtClean="0"/>
              <a:t> </a:t>
            </a:r>
            <a:r>
              <a:rPr lang="ru-RU" dirty="0" err="1" smtClean="0"/>
              <a:t>нормальним</a:t>
            </a:r>
            <a:r>
              <a:rPr lang="ru-RU" dirty="0" smtClean="0"/>
              <a:t> </a:t>
            </a:r>
            <a:r>
              <a:rPr lang="ru-RU" dirty="0" err="1" smtClean="0"/>
              <a:t>харчуванням</a:t>
            </a:r>
            <a:r>
              <a:rPr lang="ru-RU" dirty="0" smtClean="0"/>
              <a:t> і </a:t>
            </a:r>
            <a:r>
              <a:rPr lang="ru-RU" dirty="0" err="1" smtClean="0"/>
              <a:t>серйозними</a:t>
            </a:r>
            <a:r>
              <a:rPr lang="ru-RU" dirty="0" smtClean="0"/>
              <a:t> </a:t>
            </a:r>
            <a:r>
              <a:rPr lang="ru-RU" dirty="0" err="1" smtClean="0"/>
              <a:t>фізичними</a:t>
            </a:r>
            <a:r>
              <a:rPr lang="ru-RU" dirty="0" smtClean="0"/>
              <a:t> </a:t>
            </a:r>
            <a:r>
              <a:rPr lang="ru-RU" dirty="0" err="1" smtClean="0"/>
              <a:t>навантаженнями</a:t>
            </a:r>
            <a:r>
              <a:rPr lang="ru-RU" dirty="0" smtClean="0"/>
              <a:t>, </a:t>
            </a:r>
            <a:r>
              <a:rPr lang="ru-RU" dirty="0" err="1" smtClean="0"/>
              <a:t>виросте</a:t>
            </a:r>
            <a:r>
              <a:rPr lang="ru-RU" dirty="0" smtClean="0"/>
              <a:t> </a:t>
            </a:r>
            <a:r>
              <a:rPr lang="ru-RU" dirty="0" err="1" smtClean="0"/>
              <a:t>сильним</a:t>
            </a:r>
            <a:r>
              <a:rPr lang="ru-RU" dirty="0" smtClean="0"/>
              <a:t> і </a:t>
            </a:r>
            <a:r>
              <a:rPr lang="ru-RU" dirty="0" err="1" smtClean="0"/>
              <a:t>мускулястим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клон,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довелося</a:t>
            </a:r>
            <a:r>
              <a:rPr lang="ru-RU" dirty="0" smtClean="0"/>
              <a:t> в </a:t>
            </a:r>
            <a:r>
              <a:rPr lang="ru-RU" dirty="0" err="1" smtClean="0"/>
              <a:t>період</a:t>
            </a:r>
            <a:r>
              <a:rPr lang="ru-RU" dirty="0" smtClean="0"/>
              <a:t> росту </a:t>
            </a:r>
            <a:r>
              <a:rPr lang="ru-RU" dirty="0" err="1" smtClean="0"/>
              <a:t>носити</a:t>
            </a:r>
            <a:r>
              <a:rPr lang="ru-RU" dirty="0" smtClean="0"/>
              <a:t> </a:t>
            </a:r>
            <a:r>
              <a:rPr lang="ru-RU" dirty="0" err="1" smtClean="0"/>
              <a:t>важкі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, </a:t>
            </a:r>
            <a:r>
              <a:rPr lang="ru-RU" dirty="0" err="1" smtClean="0"/>
              <a:t>виросте</a:t>
            </a:r>
            <a:r>
              <a:rPr lang="ru-RU" dirty="0" smtClean="0"/>
              <a:t> </a:t>
            </a:r>
            <a:r>
              <a:rPr lang="ru-RU" dirty="0" err="1" smtClean="0"/>
              <a:t>невисоким</a:t>
            </a:r>
            <a:r>
              <a:rPr lang="ru-RU" dirty="0" smtClean="0"/>
              <a:t>, але </a:t>
            </a:r>
            <a:r>
              <a:rPr lang="ru-RU" dirty="0" err="1" smtClean="0"/>
              <a:t>мускулястим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клон, </a:t>
            </a:r>
            <a:r>
              <a:rPr lang="ru-RU" dirty="0" err="1" smtClean="0"/>
              <a:t>якому</a:t>
            </a:r>
            <a:r>
              <a:rPr lang="ru-RU" dirty="0" smtClean="0"/>
              <a:t> в </a:t>
            </a:r>
            <a:r>
              <a:rPr lang="ru-RU" dirty="0" err="1" smtClean="0"/>
              <a:t>ембріональному</a:t>
            </a:r>
            <a:r>
              <a:rPr lang="ru-RU" dirty="0" smtClean="0"/>
              <a:t> </a:t>
            </a:r>
            <a:r>
              <a:rPr lang="ru-RU" dirty="0" err="1" smtClean="0"/>
              <a:t>періоді</a:t>
            </a:r>
            <a:r>
              <a:rPr lang="ru-RU" dirty="0" smtClean="0"/>
              <a:t> вводили </a:t>
            </a:r>
            <a:r>
              <a:rPr lang="ru-RU" dirty="0" err="1" smtClean="0"/>
              <a:t>тератогенні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буде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вроджені</a:t>
            </a:r>
            <a:r>
              <a:rPr lang="ru-RU" dirty="0" smtClean="0"/>
              <a:t> </a:t>
            </a:r>
            <a:r>
              <a:rPr lang="ru-RU" dirty="0" err="1" smtClean="0"/>
              <a:t>відхилення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/>
              <a:t>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599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і </a:t>
            </a:r>
            <a:r>
              <a:rPr lang="ru-RU" dirty="0" err="1" smtClean="0"/>
              <a:t>клонування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/>
              <a:t>Питання</a:t>
            </a:r>
            <a:r>
              <a:rPr lang="ru-RU" dirty="0" smtClean="0"/>
              <a:t> про </a:t>
            </a:r>
            <a:r>
              <a:rPr lang="ru-RU" dirty="0" err="1" smtClean="0"/>
              <a:t>клонування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викликало</a:t>
            </a:r>
            <a:r>
              <a:rPr lang="ru-RU" dirty="0" smtClean="0"/>
              <a:t> низку </a:t>
            </a:r>
            <a:r>
              <a:rPr lang="ru-RU" dirty="0" err="1" smtClean="0"/>
              <a:t>протестів</a:t>
            </a:r>
            <a:r>
              <a:rPr lang="ru-RU" dirty="0" smtClean="0"/>
              <a:t>, як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церкви, так і на </a:t>
            </a:r>
            <a:r>
              <a:rPr lang="ru-RU" dirty="0" err="1" smtClean="0"/>
              <a:t>законодавчому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. В 1997 </a:t>
            </a:r>
            <a:r>
              <a:rPr lang="ru-RU" dirty="0" err="1" smtClean="0"/>
              <a:t>році</a:t>
            </a:r>
            <a:r>
              <a:rPr lang="ru-RU" dirty="0" smtClean="0"/>
              <a:t> ЮНЕСКО </a:t>
            </a:r>
            <a:r>
              <a:rPr lang="ru-RU" dirty="0" err="1" smtClean="0"/>
              <a:t>прийняла</a:t>
            </a:r>
            <a:r>
              <a:rPr lang="ru-RU" dirty="0" smtClean="0"/>
              <a:t>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декларацію</a:t>
            </a:r>
            <a:r>
              <a:rPr lang="ru-RU" dirty="0" smtClean="0"/>
              <a:t>, яка </a:t>
            </a:r>
            <a:r>
              <a:rPr lang="ru-RU" dirty="0" err="1" smtClean="0"/>
              <a:t>забороняє</a:t>
            </a:r>
            <a:r>
              <a:rPr lang="ru-RU" dirty="0" smtClean="0"/>
              <a:t> </a:t>
            </a:r>
            <a:r>
              <a:rPr lang="ru-RU" dirty="0" err="1" smtClean="0"/>
              <a:t>клонування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та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суворий</a:t>
            </a:r>
            <a:r>
              <a:rPr lang="ru-RU" dirty="0" smtClean="0"/>
              <a:t> контроль </a:t>
            </a:r>
            <a:r>
              <a:rPr lang="ru-RU" dirty="0" err="1" smtClean="0"/>
              <a:t>держави</a:t>
            </a:r>
            <a:r>
              <a:rPr lang="ru-RU" dirty="0" smtClean="0"/>
              <a:t> над </a:t>
            </a:r>
            <a:r>
              <a:rPr lang="ru-RU" dirty="0" err="1" smtClean="0"/>
              <a:t>усіма</a:t>
            </a:r>
            <a:r>
              <a:rPr lang="ru-RU" dirty="0" smtClean="0"/>
              <a:t> </a:t>
            </a:r>
            <a:r>
              <a:rPr lang="ru-RU" dirty="0" err="1" smtClean="0"/>
              <a:t>дослідженнями</a:t>
            </a:r>
            <a:r>
              <a:rPr lang="ru-RU" dirty="0" smtClean="0"/>
              <a:t>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напрямі</a:t>
            </a:r>
            <a:r>
              <a:rPr lang="ru-RU" dirty="0" smtClean="0"/>
              <a:t>.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заборони </a:t>
            </a:r>
            <a:r>
              <a:rPr lang="ru-RU" dirty="0" err="1" smtClean="0"/>
              <a:t>клонування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 smtClean="0"/>
              <a:t>Німеччина</a:t>
            </a:r>
            <a:r>
              <a:rPr lang="ru-RU" dirty="0" smtClean="0"/>
              <a:t>, </a:t>
            </a:r>
            <a:r>
              <a:rPr lang="ru-RU" dirty="0" err="1" smtClean="0"/>
              <a:t>Іспанія</a:t>
            </a:r>
            <a:r>
              <a:rPr lang="ru-RU" dirty="0" smtClean="0"/>
              <a:t>, </a:t>
            </a:r>
            <a:r>
              <a:rPr lang="ru-RU" dirty="0" err="1" smtClean="0"/>
              <a:t>Данія</a:t>
            </a:r>
            <a:r>
              <a:rPr lang="ru-RU" dirty="0" smtClean="0"/>
              <a:t>, </a:t>
            </a:r>
            <a:r>
              <a:rPr lang="ru-RU" dirty="0" err="1" smtClean="0"/>
              <a:t>Великобританія</a:t>
            </a:r>
            <a:r>
              <a:rPr lang="ru-RU" dirty="0" smtClean="0"/>
              <a:t>, </a:t>
            </a:r>
            <a:r>
              <a:rPr lang="ru-RU" dirty="0" err="1" smtClean="0"/>
              <a:t>Італія</a:t>
            </a:r>
            <a:r>
              <a:rPr lang="ru-RU" dirty="0" smtClean="0"/>
              <a:t>, </a:t>
            </a:r>
            <a:r>
              <a:rPr lang="ru-RU" dirty="0" err="1" smtClean="0"/>
              <a:t>Франція</a:t>
            </a:r>
            <a:r>
              <a:rPr lang="ru-RU" dirty="0" smtClean="0"/>
              <a:t>, </a:t>
            </a:r>
            <a:r>
              <a:rPr lang="ru-RU" dirty="0" err="1" smtClean="0"/>
              <a:t>Швеція</a:t>
            </a:r>
            <a:r>
              <a:rPr lang="ru-RU" dirty="0" smtClean="0"/>
              <a:t>, </a:t>
            </a:r>
            <a:r>
              <a:rPr lang="ru-RU" dirty="0" err="1" smtClean="0"/>
              <a:t>Нідерланди</a:t>
            </a:r>
            <a:r>
              <a:rPr lang="ru-RU" dirty="0" smtClean="0"/>
              <a:t>, </a:t>
            </a:r>
            <a:r>
              <a:rPr lang="ru-RU" dirty="0" err="1" smtClean="0"/>
              <a:t>Бельгія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Японія</a:t>
            </a:r>
            <a:r>
              <a:rPr lang="ru-RU" dirty="0" smtClean="0"/>
              <a:t>, </a:t>
            </a:r>
            <a:r>
              <a:rPr lang="ru-RU" dirty="0" err="1" smtClean="0"/>
              <a:t>Австралія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Близько</a:t>
            </a:r>
            <a:r>
              <a:rPr lang="ru-RU" dirty="0" smtClean="0"/>
              <a:t> 27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</a:t>
            </a:r>
            <a:r>
              <a:rPr lang="ru-RU" dirty="0" err="1" smtClean="0"/>
              <a:t>підписали</a:t>
            </a:r>
            <a:r>
              <a:rPr lang="ru-RU" dirty="0" smtClean="0"/>
              <a:t> «</a:t>
            </a:r>
            <a:r>
              <a:rPr lang="ru-RU" dirty="0" err="1" smtClean="0"/>
              <a:t>Додатковий</a:t>
            </a:r>
            <a:r>
              <a:rPr lang="ru-RU" dirty="0" smtClean="0"/>
              <a:t> протокол про </a:t>
            </a:r>
            <a:r>
              <a:rPr lang="ru-RU" dirty="0" err="1" smtClean="0"/>
              <a:t>заборону</a:t>
            </a:r>
            <a:r>
              <a:rPr lang="ru-RU" dirty="0" smtClean="0"/>
              <a:t> </a:t>
            </a:r>
            <a:r>
              <a:rPr lang="ru-RU" dirty="0" err="1" smtClean="0"/>
              <a:t>клонування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Конвенції</a:t>
            </a:r>
            <a:r>
              <a:rPr lang="ru-RU" dirty="0" smtClean="0"/>
              <a:t> Ради </a:t>
            </a:r>
            <a:r>
              <a:rPr lang="ru-RU" dirty="0" err="1" smtClean="0"/>
              <a:t>Європи</a:t>
            </a:r>
            <a:r>
              <a:rPr lang="ru-RU" dirty="0" smtClean="0"/>
              <a:t> "Про права </a:t>
            </a:r>
            <a:r>
              <a:rPr lang="ru-RU" dirty="0" err="1" smtClean="0"/>
              <a:t>людини</a:t>
            </a:r>
            <a:r>
              <a:rPr lang="ru-RU" dirty="0" smtClean="0"/>
              <a:t> та </a:t>
            </a:r>
            <a:r>
              <a:rPr lang="ru-RU" dirty="0" err="1" smtClean="0"/>
              <a:t>біомедицину</a:t>
            </a:r>
            <a:r>
              <a:rPr lang="ru-RU" dirty="0" smtClean="0"/>
              <a:t>" 1997 року». У </a:t>
            </a:r>
            <a:r>
              <a:rPr lang="ru-RU" dirty="0" err="1" smtClean="0"/>
              <a:t>преамбулі</a:t>
            </a:r>
            <a:r>
              <a:rPr lang="ru-RU" dirty="0" smtClean="0"/>
              <a:t> </a:t>
            </a:r>
            <a:r>
              <a:rPr lang="ru-RU" dirty="0" err="1" smtClean="0"/>
              <a:t>Додаткового</a:t>
            </a:r>
            <a:r>
              <a:rPr lang="ru-RU" dirty="0" smtClean="0"/>
              <a:t> протоколу </a:t>
            </a:r>
            <a:r>
              <a:rPr lang="ru-RU" dirty="0" err="1" smtClean="0"/>
              <a:t>відзначається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«</a:t>
            </a:r>
            <a:r>
              <a:rPr lang="ru-RU" dirty="0" err="1" smtClean="0"/>
              <a:t>інструменталізація</a:t>
            </a:r>
            <a:r>
              <a:rPr lang="ru-RU" dirty="0" smtClean="0"/>
              <a:t>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істот</a:t>
            </a:r>
            <a:r>
              <a:rPr lang="ru-RU" dirty="0" smtClean="0"/>
              <a:t> шляхом </a:t>
            </a:r>
            <a:r>
              <a:rPr lang="ru-RU" dirty="0" err="1" smtClean="0"/>
              <a:t>навмисного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генетично</a:t>
            </a:r>
            <a:r>
              <a:rPr lang="ru-RU" dirty="0" smtClean="0"/>
              <a:t> </a:t>
            </a:r>
            <a:r>
              <a:rPr lang="ru-RU" dirty="0" err="1" smtClean="0"/>
              <a:t>ідентичних</a:t>
            </a:r>
            <a:r>
              <a:rPr lang="ru-RU" dirty="0" smtClean="0"/>
              <a:t>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істот</a:t>
            </a:r>
            <a:r>
              <a:rPr lang="ru-RU" dirty="0" smtClean="0"/>
              <a:t> є </a:t>
            </a:r>
            <a:r>
              <a:rPr lang="ru-RU" dirty="0" err="1" smtClean="0"/>
              <a:t>несумісною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гідністю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і, таким чином, становить </a:t>
            </a:r>
            <a:r>
              <a:rPr lang="ru-RU" dirty="0" err="1" smtClean="0"/>
              <a:t>зловживання</a:t>
            </a:r>
            <a:r>
              <a:rPr lang="ru-RU" dirty="0" smtClean="0"/>
              <a:t> </a:t>
            </a:r>
            <a:r>
              <a:rPr lang="ru-RU" dirty="0" err="1" smtClean="0"/>
              <a:t>біологією</a:t>
            </a:r>
            <a:r>
              <a:rPr lang="ru-RU" dirty="0" smtClean="0"/>
              <a:t> та медициною». За </a:t>
            </a:r>
            <a:r>
              <a:rPr lang="ru-RU" dirty="0" err="1" smtClean="0"/>
              <a:t>повну</a:t>
            </a:r>
            <a:r>
              <a:rPr lang="ru-RU" dirty="0" smtClean="0"/>
              <a:t> </a:t>
            </a:r>
            <a:r>
              <a:rPr lang="ru-RU" dirty="0" err="1" smtClean="0"/>
              <a:t>заборону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, </a:t>
            </a:r>
            <a:r>
              <a:rPr lang="ru-RU" dirty="0" err="1" smtClean="0"/>
              <a:t>пов'язаних</a:t>
            </a:r>
            <a:r>
              <a:rPr lang="ru-RU" dirty="0" smtClean="0"/>
              <a:t> з </a:t>
            </a:r>
            <a:r>
              <a:rPr lang="ru-RU" dirty="0" err="1" smtClean="0"/>
              <a:t>можливістю</a:t>
            </a:r>
            <a:r>
              <a:rPr lang="ru-RU" dirty="0" smtClean="0"/>
              <a:t> </a:t>
            </a:r>
            <a:r>
              <a:rPr lang="ru-RU" dirty="0" err="1" smtClean="0"/>
              <a:t>клонування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висловилася</a:t>
            </a:r>
            <a:r>
              <a:rPr lang="ru-RU" dirty="0" smtClean="0"/>
              <a:t> </a:t>
            </a:r>
            <a:r>
              <a:rPr lang="ru-RU" dirty="0" err="1" smtClean="0"/>
              <a:t>наукова</a:t>
            </a:r>
            <a:r>
              <a:rPr lang="ru-RU" dirty="0" smtClean="0"/>
              <a:t> рада при </a:t>
            </a:r>
            <a:r>
              <a:rPr lang="ru-RU" dirty="0" err="1" smtClean="0"/>
              <a:t>міністерстві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Японії</a:t>
            </a:r>
            <a:r>
              <a:rPr lang="ru-RU" dirty="0" smtClean="0"/>
              <a:t>. </a:t>
            </a:r>
            <a:r>
              <a:rPr lang="ru-RU" dirty="0" err="1" smtClean="0"/>
              <a:t>Аналогічною</a:t>
            </a:r>
            <a:r>
              <a:rPr lang="ru-RU" dirty="0" smtClean="0"/>
              <a:t> є </a:t>
            </a:r>
            <a:r>
              <a:rPr lang="ru-RU" dirty="0" err="1" smtClean="0"/>
              <a:t>позиція</a:t>
            </a:r>
            <a:r>
              <a:rPr lang="ru-RU" dirty="0" smtClean="0"/>
              <a:t> </a:t>
            </a:r>
            <a:r>
              <a:rPr lang="ru-RU" dirty="0" err="1" smtClean="0"/>
              <a:t>офіційного</a:t>
            </a:r>
            <a:r>
              <a:rPr lang="ru-RU" dirty="0" smtClean="0"/>
              <a:t> Вашингтона. </a:t>
            </a:r>
            <a:r>
              <a:rPr lang="ru-RU" dirty="0" err="1" smtClean="0"/>
              <a:t>Найкатегоричнішою</a:t>
            </a:r>
            <a:r>
              <a:rPr lang="ru-RU" dirty="0" smtClean="0"/>
              <a:t> є </a:t>
            </a:r>
            <a:r>
              <a:rPr lang="ru-RU" dirty="0" err="1" smtClean="0"/>
              <a:t>церква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Ватикан не раз </a:t>
            </a:r>
            <a:r>
              <a:rPr lang="ru-RU" dirty="0" err="1" smtClean="0"/>
              <a:t>наголошував</a:t>
            </a:r>
            <a:r>
              <a:rPr lang="ru-RU" dirty="0" smtClean="0"/>
              <a:t> на </a:t>
            </a:r>
            <a:r>
              <a:rPr lang="ru-RU" dirty="0" err="1" smtClean="0"/>
              <a:t>цілковитій</a:t>
            </a:r>
            <a:r>
              <a:rPr lang="ru-RU" dirty="0" smtClean="0"/>
              <a:t> </a:t>
            </a:r>
            <a:r>
              <a:rPr lang="ru-RU" dirty="0" err="1" smtClean="0"/>
              <a:t>неможливості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r>
              <a:rPr lang="ru-RU" dirty="0" smtClean="0"/>
              <a:t> в акт божественного </a:t>
            </a:r>
            <a:r>
              <a:rPr lang="ru-RU" dirty="0" err="1" smtClean="0"/>
              <a:t>творіння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26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err="1" smtClean="0"/>
              <a:t>Вівця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Доллі</a:t>
            </a:r>
            <a:r>
              <a:rPr lang="ru-RU" sz="3200" b="1" dirty="0" smtClean="0"/>
              <a:t> </a:t>
            </a:r>
            <a:r>
              <a:rPr lang="ru-RU" sz="3200" dirty="0" smtClean="0"/>
              <a:t>— </a:t>
            </a:r>
            <a:r>
              <a:rPr lang="ru-RU" sz="3200" dirty="0" err="1" smtClean="0"/>
              <a:t>самиця</a:t>
            </a:r>
            <a:r>
              <a:rPr lang="ru-RU" sz="3200" dirty="0" smtClean="0"/>
              <a:t> </a:t>
            </a:r>
            <a:r>
              <a:rPr lang="ru-RU" sz="3200" dirty="0" err="1" smtClean="0"/>
              <a:t>вівці</a:t>
            </a:r>
            <a:r>
              <a:rPr lang="ru-RU" sz="3200" dirty="0" smtClean="0"/>
              <a:t>, перша </a:t>
            </a:r>
            <a:r>
              <a:rPr lang="ru-RU" sz="3200" dirty="0" err="1" smtClean="0"/>
              <a:t>успішно</a:t>
            </a:r>
            <a:r>
              <a:rPr lang="ru-RU" sz="3200" dirty="0" smtClean="0"/>
              <a:t> </a:t>
            </a:r>
            <a:r>
              <a:rPr lang="ru-RU" sz="3200" dirty="0" err="1" smtClean="0"/>
              <a:t>клонована</a:t>
            </a:r>
            <a:r>
              <a:rPr lang="ru-RU" sz="3200" dirty="0" smtClean="0"/>
              <a:t> </a:t>
            </a:r>
            <a:r>
              <a:rPr lang="ru-RU" sz="3200" dirty="0" err="1" smtClean="0"/>
              <a:t>тварина</a:t>
            </a:r>
            <a:r>
              <a:rPr lang="ru-RU" sz="3200" dirty="0" smtClean="0"/>
              <a:t> з </a:t>
            </a:r>
            <a:r>
              <a:rPr lang="ru-RU" sz="3200" dirty="0" err="1" smtClean="0"/>
              <a:t>клітини</a:t>
            </a:r>
            <a:r>
              <a:rPr lang="ru-RU" sz="3200" dirty="0" smtClean="0"/>
              <a:t> </a:t>
            </a:r>
            <a:r>
              <a:rPr lang="ru-RU" sz="3200" dirty="0" err="1" smtClean="0"/>
              <a:t>іншого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дорослого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організму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err="1" smtClean="0"/>
              <a:t>Експеримент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проводився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Великобританії</a:t>
            </a:r>
            <a:r>
              <a:rPr lang="ru-RU" sz="2400" dirty="0" smtClean="0"/>
              <a:t>, у </a:t>
            </a:r>
            <a:r>
              <a:rPr lang="ru-RU" sz="2400" dirty="0" err="1" smtClean="0"/>
              <a:t>місті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Мітлодіан</a:t>
            </a:r>
            <a:r>
              <a:rPr lang="ru-RU" sz="2400" dirty="0" smtClean="0"/>
              <a:t>, </a:t>
            </a:r>
            <a:r>
              <a:rPr lang="ru-RU" sz="2400" dirty="0" err="1" smtClean="0"/>
              <a:t>Шотландія</a:t>
            </a:r>
            <a:r>
              <a:rPr lang="ru-RU" sz="2400" dirty="0" smtClean="0"/>
              <a:t>. Тут вона </a:t>
            </a:r>
            <a:r>
              <a:rPr lang="ru-RU" sz="2400" dirty="0" err="1" smtClean="0"/>
              <a:t>народилася</a:t>
            </a:r>
            <a:r>
              <a:rPr lang="ru-RU" sz="2400" dirty="0" smtClean="0"/>
              <a:t> 5 </a:t>
            </a:r>
            <a:r>
              <a:rPr lang="ru-RU" sz="2400" dirty="0" err="1" smtClean="0"/>
              <a:t>липня</a:t>
            </a:r>
            <a:r>
              <a:rPr lang="ru-RU" sz="2400" dirty="0" smtClean="0"/>
              <a:t> 1996 року, </a:t>
            </a:r>
            <a:r>
              <a:rPr lang="ru-RU" sz="2400" dirty="0" err="1" smtClean="0"/>
              <a:t>преса</a:t>
            </a:r>
            <a:r>
              <a:rPr lang="ru-RU" sz="2400" dirty="0" smtClean="0"/>
              <a:t> ж </a:t>
            </a:r>
            <a:r>
              <a:rPr lang="ru-RU" sz="2400" dirty="0" err="1" smtClean="0"/>
              <a:t>повідомила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через 7 </a:t>
            </a:r>
            <a:r>
              <a:rPr lang="ru-RU" sz="2400" dirty="0" err="1" smtClean="0"/>
              <a:t>місяців</a:t>
            </a:r>
            <a:r>
              <a:rPr lang="ru-RU" sz="2400" dirty="0" smtClean="0"/>
              <a:t> — 22 лютого 1997 року. Проживши 6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, вона померла 14 лютого 2003 року.</a:t>
            </a:r>
          </a:p>
          <a:p>
            <a:pPr marL="0" indent="0" algn="ctr">
              <a:buNone/>
            </a:pPr>
            <a:endParaRPr lang="ru-RU" sz="2400" dirty="0"/>
          </a:p>
        </p:txBody>
      </p:sp>
      <p:pic>
        <p:nvPicPr>
          <p:cNvPr id="3074" name="Picture 2" descr="C:\Documents and Settings\User\Рабочий стол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3967832" cy="287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030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вівці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присвоєно</a:t>
            </a:r>
            <a:r>
              <a:rPr lang="ru-RU" dirty="0" smtClean="0"/>
              <a:t> </a:t>
            </a:r>
            <a:r>
              <a:rPr lang="ru-RU" dirty="0" err="1" smtClean="0"/>
              <a:t>ідентифікаційний</a:t>
            </a:r>
            <a:r>
              <a:rPr lang="ru-RU" dirty="0" smtClean="0"/>
              <a:t> код 6</a:t>
            </a:r>
            <a:r>
              <a:rPr lang="en-US" dirty="0" smtClean="0"/>
              <a:t>LL3. </a:t>
            </a: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Доллі</a:t>
            </a:r>
            <a:r>
              <a:rPr lang="ru-RU" dirty="0" smtClean="0"/>
              <a:t> вона </a:t>
            </a:r>
            <a:r>
              <a:rPr lang="ru-RU" dirty="0" err="1" smtClean="0"/>
              <a:t>отримала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, </a:t>
            </a:r>
            <a:r>
              <a:rPr lang="ru-RU" dirty="0" err="1" smtClean="0"/>
              <a:t>вчесть</a:t>
            </a:r>
            <a:r>
              <a:rPr lang="ru-RU" dirty="0" smtClean="0"/>
              <a:t> </a:t>
            </a:r>
            <a:r>
              <a:rPr lang="ru-RU" dirty="0" err="1" smtClean="0"/>
              <a:t>американської-кантрі</a:t>
            </a:r>
            <a:r>
              <a:rPr lang="ru-RU" dirty="0" smtClean="0"/>
              <a:t> </a:t>
            </a:r>
            <a:r>
              <a:rPr lang="ru-RU" dirty="0" err="1" smtClean="0"/>
              <a:t>співачки</a:t>
            </a:r>
            <a:r>
              <a:rPr lang="ru-RU" dirty="0" smtClean="0"/>
              <a:t> </a:t>
            </a:r>
            <a:r>
              <a:rPr lang="ru-RU" dirty="0" err="1" smtClean="0"/>
              <a:t>Доллі</a:t>
            </a:r>
            <a:r>
              <a:rPr lang="ru-RU" dirty="0" smtClean="0"/>
              <a:t> </a:t>
            </a:r>
            <a:r>
              <a:rPr lang="ru-RU" dirty="0" err="1" smtClean="0"/>
              <a:t>Партон</a:t>
            </a:r>
            <a:r>
              <a:rPr lang="ru-RU" dirty="0" smtClean="0"/>
              <a:t> за </a:t>
            </a:r>
            <a:r>
              <a:rPr lang="ru-RU" dirty="0" err="1" smtClean="0"/>
              <a:t>пропозицією</a:t>
            </a:r>
            <a:r>
              <a:rPr lang="ru-RU" dirty="0" smtClean="0"/>
              <a:t> одного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пастухів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допомагав</a:t>
            </a:r>
            <a:r>
              <a:rPr lang="ru-RU" dirty="0" smtClean="0"/>
              <a:t> при родах </a:t>
            </a:r>
            <a:r>
              <a:rPr lang="ru-RU" dirty="0" err="1" smtClean="0"/>
              <a:t>вівці</a:t>
            </a:r>
            <a:r>
              <a:rPr lang="ru-RU" dirty="0" smtClean="0"/>
              <a:t>.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появою</a:t>
            </a:r>
            <a:r>
              <a:rPr lang="ru-RU" dirty="0" smtClean="0"/>
              <a:t> вона </a:t>
            </a:r>
            <a:r>
              <a:rPr lang="ru-RU" dirty="0" err="1" smtClean="0"/>
              <a:t>завдячує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соматичного</a:t>
            </a:r>
            <a:r>
              <a:rPr lang="ru-RU" dirty="0" smtClean="0"/>
              <a:t> </a:t>
            </a:r>
            <a:r>
              <a:rPr lang="ru-RU" dirty="0" err="1" smtClean="0"/>
              <a:t>перенесення</a:t>
            </a:r>
            <a:r>
              <a:rPr lang="ru-RU" dirty="0" smtClean="0"/>
              <a:t> ядер </a:t>
            </a:r>
            <a:r>
              <a:rPr lang="ru-RU" dirty="0" err="1" smtClean="0"/>
              <a:t>клітин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959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951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Клонування</vt:lpstr>
      <vt:lpstr>Презентация PowerPoint</vt:lpstr>
      <vt:lpstr>Клонування в сучасному світі</vt:lpstr>
      <vt:lpstr>Типи клонування людини</vt:lpstr>
      <vt:lpstr>Біологічна безпека</vt:lpstr>
      <vt:lpstr>Ідентичність клонів</vt:lpstr>
      <vt:lpstr>Закон і клонування</vt:lpstr>
      <vt:lpstr>Вівця Доллі — самиця вівці, перша успішно клонована тварина з клітини іншого дорослого організму.</vt:lpstr>
      <vt:lpstr>Походження імені</vt:lpstr>
      <vt:lpstr>Смерть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Клонування</dc:title>
  <dc:creator>User</dc:creator>
  <cp:lastModifiedBy>User</cp:lastModifiedBy>
  <cp:revision>3</cp:revision>
  <cp:lastPrinted>2015-02-22T18:03:56Z</cp:lastPrinted>
  <dcterms:created xsi:type="dcterms:W3CDTF">2015-02-22T17:42:52Z</dcterms:created>
  <dcterms:modified xsi:type="dcterms:W3CDTF">2015-02-22T18:05:22Z</dcterms:modified>
</cp:coreProperties>
</file>